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89" r:id="rId3"/>
    <p:sldId id="288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9" r:id="rId12"/>
    <p:sldId id="271" r:id="rId13"/>
    <p:sldId id="273" r:id="rId14"/>
    <p:sldId id="272" r:id="rId15"/>
    <p:sldId id="270" r:id="rId16"/>
    <p:sldId id="346" r:id="rId17"/>
    <p:sldId id="348" r:id="rId18"/>
    <p:sldId id="347" r:id="rId19"/>
    <p:sldId id="351" r:id="rId20"/>
    <p:sldId id="274" r:id="rId21"/>
    <p:sldId id="345" r:id="rId22"/>
    <p:sldId id="344" r:id="rId23"/>
    <p:sldId id="343" r:id="rId24"/>
    <p:sldId id="350" r:id="rId25"/>
    <p:sldId id="275" r:id="rId26"/>
    <p:sldId id="349" r:id="rId27"/>
    <p:sldId id="277" r:id="rId28"/>
    <p:sldId id="342" r:id="rId29"/>
    <p:sldId id="278" r:id="rId30"/>
    <p:sldId id="279" r:id="rId31"/>
    <p:sldId id="339" r:id="rId32"/>
    <p:sldId id="340" r:id="rId33"/>
    <p:sldId id="341" r:id="rId34"/>
    <p:sldId id="280" r:id="rId35"/>
    <p:sldId id="281" r:id="rId36"/>
    <p:sldId id="338" r:id="rId37"/>
    <p:sldId id="33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08" userDrawn="1">
          <p15:clr>
            <a:srgbClr val="A4A3A4"/>
          </p15:clr>
        </p15:guide>
        <p15:guide id="2" pos="2352" userDrawn="1">
          <p15:clr>
            <a:srgbClr val="A4A3A4"/>
          </p15:clr>
        </p15:guide>
        <p15:guide id="3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2" autoAdjust="0"/>
    <p:restoredTop sz="91667" autoAdjust="0"/>
  </p:normalViewPr>
  <p:slideViewPr>
    <p:cSldViewPr>
      <p:cViewPr>
        <p:scale>
          <a:sx n="75" d="100"/>
          <a:sy n="75" d="100"/>
        </p:scale>
        <p:origin x="-690" y="-36"/>
      </p:cViewPr>
      <p:guideLst>
        <p:guide orient="horz" pos="1008"/>
        <p:guide pos="235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3DA0-8385-47CC-8B1A-891EF0E3A99D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70FA4-21DE-4F20-A1A5-B560E412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</a:t>
            </a:r>
            <a:r>
              <a:rPr lang="en-US" dirty="0" err="1" smtClean="0"/>
              <a:t>Sci</a:t>
            </a:r>
            <a:r>
              <a:rPr lang="en-US" dirty="0" smtClean="0"/>
              <a:t> 310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Single-cycle design: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the CPI in order to lower the CCT</a:t>
            </a:r>
          </a:p>
          <a:p>
            <a:r>
              <a:rPr lang="en-US" dirty="0" smtClean="0"/>
              <a:t>Performance of single-cycle implementations is MUCH worse than in our example</a:t>
            </a:r>
          </a:p>
          <a:p>
            <a:pPr lvl="1"/>
            <a:r>
              <a:rPr lang="en-US" dirty="0" smtClean="0"/>
              <a:t>E.g., consider the “multiply”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3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algorithm (not in 2’s complement)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1011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1101 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1011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0000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1011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1011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10001111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11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1011 &lt;-------- Multiplicand (11)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1101 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-----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1011 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0000  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1011  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1011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10001111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5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1011 &lt;-------- Multiplicand (11)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1101 &lt;-------- Multiplier (13)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1011 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0000  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1011  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1011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10001111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12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1011 &lt;-------- Multiplicand (11)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1101 &lt;-------- Multiplier (13)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1011  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0000    &lt;------ Partial products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1011   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1011 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10001111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68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1011 &lt;-------- Multiplicand (11)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1101 &lt;-------- Multiplier (13)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1011   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0000    &lt;------ Partial products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1011    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1011   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10001111 &lt;-------- Product (143)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48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for multiplication</a:t>
            </a:r>
            <a:endParaRPr lang="en-US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4895850" y="1524000"/>
            <a:ext cx="990600" cy="3048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56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for multiplication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4343400" y="2762250"/>
            <a:ext cx="2095500" cy="9906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1. Test Multiplier0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4895850" y="1524000"/>
            <a:ext cx="990600" cy="3048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>
            <a:stCxn id="7" idx="2"/>
            <a:endCxn id="5" idx="0"/>
          </p:cNvCxnSpPr>
          <p:nvPr/>
        </p:nvCxnSpPr>
        <p:spPr>
          <a:xfrm>
            <a:off x="5391150" y="1828800"/>
            <a:ext cx="0" cy="933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8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for multiplication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4343400" y="2762250"/>
            <a:ext cx="2095500" cy="9906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1. Test Multiplier0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4895850" y="1524000"/>
            <a:ext cx="990600" cy="3048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3295650" y="4203700"/>
            <a:ext cx="4191000" cy="381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2. Shift the multiplicand register left 1 bit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519467" y="3825875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Multiplier0 = 0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>
            <a:stCxn id="7" idx="2"/>
            <a:endCxn id="5" idx="0"/>
          </p:cNvCxnSpPr>
          <p:nvPr/>
        </p:nvCxnSpPr>
        <p:spPr>
          <a:xfrm>
            <a:off x="5391150" y="1828800"/>
            <a:ext cx="0" cy="933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2"/>
            <a:endCxn id="9" idx="0"/>
          </p:cNvCxnSpPr>
          <p:nvPr/>
        </p:nvCxnSpPr>
        <p:spPr>
          <a:xfrm>
            <a:off x="5391150" y="3752850"/>
            <a:ext cx="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41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for multiplication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4343400" y="2762250"/>
            <a:ext cx="2095500" cy="9906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1. Test Multiplier0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4895850" y="1524000"/>
            <a:ext cx="990600" cy="3048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533400" y="2705100"/>
            <a:ext cx="2133600" cy="1104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1a. Add multiplicand to product and place the result in Product register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3295650" y="4203700"/>
            <a:ext cx="4191000" cy="381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2. Shift the multiplicand register left 1 bit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Elbow Connector 53"/>
          <p:cNvCxnSpPr>
            <a:stCxn id="8" idx="2"/>
            <a:endCxn id="9" idx="1"/>
          </p:cNvCxnSpPr>
          <p:nvPr/>
        </p:nvCxnSpPr>
        <p:spPr>
          <a:xfrm rot="16200000" flipH="1">
            <a:off x="2155825" y="3254375"/>
            <a:ext cx="584200" cy="169545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743200" y="2860675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Multiplier0 = 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>
            <a:stCxn id="7" idx="2"/>
            <a:endCxn id="5" idx="0"/>
          </p:cNvCxnSpPr>
          <p:nvPr/>
        </p:nvCxnSpPr>
        <p:spPr>
          <a:xfrm>
            <a:off x="5391150" y="1828800"/>
            <a:ext cx="0" cy="933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1"/>
            <a:endCxn id="8" idx="3"/>
          </p:cNvCxnSpPr>
          <p:nvPr/>
        </p:nvCxnSpPr>
        <p:spPr>
          <a:xfrm flipH="1">
            <a:off x="2667000" y="3257550"/>
            <a:ext cx="1676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2"/>
            <a:endCxn id="9" idx="0"/>
          </p:cNvCxnSpPr>
          <p:nvPr/>
        </p:nvCxnSpPr>
        <p:spPr>
          <a:xfrm>
            <a:off x="5391150" y="3752850"/>
            <a:ext cx="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519467" y="3825875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Multiplier0 = 0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1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3 due on Monday, 10/27 at 11:59 PM</a:t>
            </a:r>
          </a:p>
          <a:p>
            <a:pPr lvl="1"/>
            <a:r>
              <a:rPr lang="en-US" dirty="0" smtClean="0"/>
              <a:t>Implementation of memory chips</a:t>
            </a:r>
          </a:p>
          <a:p>
            <a:r>
              <a:rPr lang="en-US" dirty="0" smtClean="0"/>
              <a:t>Quiz 8 on Monday, 10/20</a:t>
            </a:r>
          </a:p>
          <a:p>
            <a:pPr lvl="1"/>
            <a:r>
              <a:rPr lang="en-US" dirty="0" smtClean="0"/>
              <a:t>Performance of single-cycle vs. multi-cycle, multiplication, etc.</a:t>
            </a:r>
          </a:p>
          <a:p>
            <a:pPr lvl="2"/>
            <a:r>
              <a:rPr lang="en-US" dirty="0" smtClean="0"/>
              <a:t>Whatever we cover </a:t>
            </a:r>
            <a:r>
              <a:rPr lang="en-US" smtClean="0"/>
              <a:t>before then</a:t>
            </a:r>
          </a:p>
          <a:p>
            <a:pPr lvl="1"/>
            <a:r>
              <a:rPr lang="en-US" smtClean="0"/>
              <a:t>Exam </a:t>
            </a:r>
            <a:r>
              <a:rPr lang="en-US" dirty="0" smtClean="0"/>
              <a:t>2: Friday, 11/7</a:t>
            </a:r>
          </a:p>
        </p:txBody>
      </p:sp>
    </p:spTree>
    <p:extLst>
      <p:ext uri="{BB962C8B-B14F-4D97-AF65-F5344CB8AC3E}">
        <p14:creationId xmlns:p14="http://schemas.microsoft.com/office/powerpoint/2010/main" val="33131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for multiplication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4343400" y="2762250"/>
            <a:ext cx="2095500" cy="9906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1. Test Multiplier0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4895850" y="1524000"/>
            <a:ext cx="990600" cy="3048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533400" y="2705100"/>
            <a:ext cx="2133600" cy="1104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1a. Add multiplicand to product and place the result in Product register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3295650" y="4203700"/>
            <a:ext cx="4191000" cy="381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2. Shift the multiplicand register left 1 bit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Elbow Connector 53"/>
          <p:cNvCxnSpPr>
            <a:stCxn id="8" idx="2"/>
            <a:endCxn id="9" idx="1"/>
          </p:cNvCxnSpPr>
          <p:nvPr/>
        </p:nvCxnSpPr>
        <p:spPr>
          <a:xfrm rot="16200000" flipH="1">
            <a:off x="2155825" y="3254375"/>
            <a:ext cx="584200" cy="169545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743200" y="2860675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Multiplier0 = 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>
            <a:stCxn id="7" idx="2"/>
            <a:endCxn id="5" idx="0"/>
          </p:cNvCxnSpPr>
          <p:nvPr/>
        </p:nvCxnSpPr>
        <p:spPr>
          <a:xfrm>
            <a:off x="5391150" y="1828800"/>
            <a:ext cx="0" cy="933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1"/>
            <a:endCxn id="8" idx="3"/>
          </p:cNvCxnSpPr>
          <p:nvPr/>
        </p:nvCxnSpPr>
        <p:spPr>
          <a:xfrm flipH="1">
            <a:off x="2667000" y="3257550"/>
            <a:ext cx="1676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2"/>
            <a:endCxn id="9" idx="0"/>
          </p:cNvCxnSpPr>
          <p:nvPr/>
        </p:nvCxnSpPr>
        <p:spPr>
          <a:xfrm>
            <a:off x="5391150" y="3752850"/>
            <a:ext cx="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519467" y="3825875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Multiplier0 = 0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219200" y="5029200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How many bits is the Product?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0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for multiplication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4343400" y="2762250"/>
            <a:ext cx="2095500" cy="9906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1. Test Multiplier0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4895850" y="1524000"/>
            <a:ext cx="990600" cy="3048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533400" y="2705100"/>
            <a:ext cx="2133600" cy="1104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1a. Add multiplicand to product and place the result in Product register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3295650" y="4203700"/>
            <a:ext cx="4191000" cy="381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2. Shift the multiplicand register left 1 bit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295650" y="5021943"/>
            <a:ext cx="4191000" cy="381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3. Shift the multiplier register right 1 bit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Elbow Connector 53"/>
          <p:cNvCxnSpPr>
            <a:stCxn id="8" idx="2"/>
            <a:endCxn id="9" idx="1"/>
          </p:cNvCxnSpPr>
          <p:nvPr/>
        </p:nvCxnSpPr>
        <p:spPr>
          <a:xfrm rot="16200000" flipH="1">
            <a:off x="2155825" y="3254375"/>
            <a:ext cx="584200" cy="169545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743200" y="2860675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Multiplier0 = 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>
            <a:stCxn id="7" idx="2"/>
            <a:endCxn id="5" idx="0"/>
          </p:cNvCxnSpPr>
          <p:nvPr/>
        </p:nvCxnSpPr>
        <p:spPr>
          <a:xfrm>
            <a:off x="5391150" y="1828800"/>
            <a:ext cx="0" cy="933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1"/>
            <a:endCxn id="8" idx="3"/>
          </p:cNvCxnSpPr>
          <p:nvPr/>
        </p:nvCxnSpPr>
        <p:spPr>
          <a:xfrm flipH="1">
            <a:off x="2667000" y="3257550"/>
            <a:ext cx="1676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2"/>
            <a:endCxn id="9" idx="0"/>
          </p:cNvCxnSpPr>
          <p:nvPr/>
        </p:nvCxnSpPr>
        <p:spPr>
          <a:xfrm>
            <a:off x="5391150" y="3752850"/>
            <a:ext cx="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  <a:endCxn id="10" idx="0"/>
          </p:cNvCxnSpPr>
          <p:nvPr/>
        </p:nvCxnSpPr>
        <p:spPr>
          <a:xfrm>
            <a:off x="5391150" y="4584700"/>
            <a:ext cx="0" cy="4372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19467" y="3825875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Multiplier0 = 0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7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for multiplication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4343400" y="2762250"/>
            <a:ext cx="2095500" cy="9906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1. Test Multiplier0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4895850" y="1524000"/>
            <a:ext cx="990600" cy="3048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533400" y="2705100"/>
            <a:ext cx="2133600" cy="1104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1a. Add multiplicand to product and place the result in Product register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3295650" y="4203700"/>
            <a:ext cx="4191000" cy="381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2. Shift the multiplicand register left 1 bit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295650" y="5021943"/>
            <a:ext cx="4191000" cy="381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3. Shift the multiplier register right 1 bit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4381500" y="5792997"/>
            <a:ext cx="2019300" cy="9906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Nth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repetition?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Elbow Connector 53"/>
          <p:cNvCxnSpPr>
            <a:stCxn id="8" idx="2"/>
            <a:endCxn id="9" idx="1"/>
          </p:cNvCxnSpPr>
          <p:nvPr/>
        </p:nvCxnSpPr>
        <p:spPr>
          <a:xfrm rot="16200000" flipH="1">
            <a:off x="2155825" y="3254375"/>
            <a:ext cx="584200" cy="169545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743200" y="2860675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Multiplier0 = 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>
            <a:stCxn id="7" idx="2"/>
            <a:endCxn id="5" idx="0"/>
          </p:cNvCxnSpPr>
          <p:nvPr/>
        </p:nvCxnSpPr>
        <p:spPr>
          <a:xfrm>
            <a:off x="5391150" y="1828800"/>
            <a:ext cx="0" cy="933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1"/>
            <a:endCxn id="8" idx="3"/>
          </p:cNvCxnSpPr>
          <p:nvPr/>
        </p:nvCxnSpPr>
        <p:spPr>
          <a:xfrm flipH="1">
            <a:off x="2667000" y="3257550"/>
            <a:ext cx="1676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2"/>
            <a:endCxn id="9" idx="0"/>
          </p:cNvCxnSpPr>
          <p:nvPr/>
        </p:nvCxnSpPr>
        <p:spPr>
          <a:xfrm>
            <a:off x="5391150" y="3752850"/>
            <a:ext cx="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  <a:endCxn id="10" idx="0"/>
          </p:cNvCxnSpPr>
          <p:nvPr/>
        </p:nvCxnSpPr>
        <p:spPr>
          <a:xfrm>
            <a:off x="5391150" y="4584700"/>
            <a:ext cx="0" cy="4372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2"/>
            <a:endCxn id="11" idx="0"/>
          </p:cNvCxnSpPr>
          <p:nvPr/>
        </p:nvCxnSpPr>
        <p:spPr>
          <a:xfrm>
            <a:off x="5391150" y="5402943"/>
            <a:ext cx="0" cy="3900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19467" y="3825875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Multiplier0 = 0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for multiplication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4343400" y="2762250"/>
            <a:ext cx="2095500" cy="9906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1. Test Multiplier0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4895850" y="1524000"/>
            <a:ext cx="990600" cy="3048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533400" y="2705100"/>
            <a:ext cx="2133600" cy="1104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1a. Add multiplicand to product and place the result in Product register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3295650" y="4203700"/>
            <a:ext cx="4191000" cy="381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2. Shift the multiplicand register left 1 bit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295650" y="5021943"/>
            <a:ext cx="4191000" cy="381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3. Shift the multiplier register right 1 bit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4381500" y="5792997"/>
            <a:ext cx="2019300" cy="9906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</a:t>
            </a:r>
            <a:r>
              <a:rPr lang="en-US" sz="1400" dirty="0" smtClean="0">
                <a:solidFill>
                  <a:sysClr val="windowText" lastClr="000000"/>
                </a:solidFill>
              </a:rPr>
              <a:t>th repetition?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1752600" y="6134100"/>
            <a:ext cx="914400" cy="3048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Done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Elbow Connector 47"/>
          <p:cNvCxnSpPr>
            <a:stCxn id="11" idx="3"/>
            <a:endCxn id="7" idx="3"/>
          </p:cNvCxnSpPr>
          <p:nvPr/>
        </p:nvCxnSpPr>
        <p:spPr>
          <a:xfrm flipH="1" flipV="1">
            <a:off x="5886450" y="1676400"/>
            <a:ext cx="514350" cy="4611897"/>
          </a:xfrm>
          <a:prstGeom prst="bentConnector3">
            <a:avLst>
              <a:gd name="adj1" fmla="val -41728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8" idx="2"/>
            <a:endCxn id="9" idx="1"/>
          </p:cNvCxnSpPr>
          <p:nvPr/>
        </p:nvCxnSpPr>
        <p:spPr>
          <a:xfrm rot="16200000" flipH="1">
            <a:off x="2155825" y="3254375"/>
            <a:ext cx="584200" cy="169545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743200" y="2860675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Multiplier0 = 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365937" y="5905500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No: &lt; N repetitions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24148" y="5773947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Yes:  N repetitions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>
            <a:stCxn id="7" idx="2"/>
            <a:endCxn id="5" idx="0"/>
          </p:cNvCxnSpPr>
          <p:nvPr/>
        </p:nvCxnSpPr>
        <p:spPr>
          <a:xfrm>
            <a:off x="5391150" y="1828800"/>
            <a:ext cx="0" cy="933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1"/>
            <a:endCxn id="8" idx="3"/>
          </p:cNvCxnSpPr>
          <p:nvPr/>
        </p:nvCxnSpPr>
        <p:spPr>
          <a:xfrm flipH="1">
            <a:off x="2667000" y="3257550"/>
            <a:ext cx="1676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1"/>
          </p:cNvCxnSpPr>
          <p:nvPr/>
        </p:nvCxnSpPr>
        <p:spPr>
          <a:xfrm flipH="1" flipV="1">
            <a:off x="2667000" y="6286500"/>
            <a:ext cx="1714500" cy="17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2"/>
            <a:endCxn id="9" idx="0"/>
          </p:cNvCxnSpPr>
          <p:nvPr/>
        </p:nvCxnSpPr>
        <p:spPr>
          <a:xfrm>
            <a:off x="5391150" y="3752850"/>
            <a:ext cx="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  <a:endCxn id="10" idx="0"/>
          </p:cNvCxnSpPr>
          <p:nvPr/>
        </p:nvCxnSpPr>
        <p:spPr>
          <a:xfrm>
            <a:off x="5391150" y="4584700"/>
            <a:ext cx="0" cy="4372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2"/>
            <a:endCxn id="11" idx="0"/>
          </p:cNvCxnSpPr>
          <p:nvPr/>
        </p:nvCxnSpPr>
        <p:spPr>
          <a:xfrm>
            <a:off x="5391150" y="5402943"/>
            <a:ext cx="0" cy="3900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19467" y="3825875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Multiplier0 = 0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1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for multiplication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4343400" y="2762250"/>
            <a:ext cx="2095500" cy="9906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1. Test Multiplier0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4895850" y="1524000"/>
            <a:ext cx="990600" cy="3048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533400" y="2705100"/>
            <a:ext cx="2133600" cy="1104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1a. Add multiplicand to product and place the result in Product register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3295650" y="4203700"/>
            <a:ext cx="4191000" cy="381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2. Shift the multiplicand register left 1 bit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295650" y="5021943"/>
            <a:ext cx="4191000" cy="381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3. Shift the multiplier register right 1 bit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4381500" y="5792997"/>
            <a:ext cx="2019300" cy="9906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</a:t>
            </a:r>
            <a:r>
              <a:rPr lang="en-US" sz="1400" dirty="0" smtClean="0">
                <a:solidFill>
                  <a:sysClr val="windowText" lastClr="000000"/>
                </a:solidFill>
              </a:rPr>
              <a:t>th repetition?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1752600" y="6134100"/>
            <a:ext cx="914400" cy="3048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Done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Elbow Connector 47"/>
          <p:cNvCxnSpPr>
            <a:stCxn id="11" idx="3"/>
            <a:endCxn id="7" idx="3"/>
          </p:cNvCxnSpPr>
          <p:nvPr/>
        </p:nvCxnSpPr>
        <p:spPr>
          <a:xfrm flipH="1" flipV="1">
            <a:off x="5886450" y="1676400"/>
            <a:ext cx="514350" cy="4611897"/>
          </a:xfrm>
          <a:prstGeom prst="bentConnector3">
            <a:avLst>
              <a:gd name="adj1" fmla="val -41728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8" idx="2"/>
            <a:endCxn id="9" idx="1"/>
          </p:cNvCxnSpPr>
          <p:nvPr/>
        </p:nvCxnSpPr>
        <p:spPr>
          <a:xfrm rot="16200000" flipH="1">
            <a:off x="2155825" y="3254375"/>
            <a:ext cx="584200" cy="169545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743200" y="2860675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Multiplier0 = 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365937" y="5905500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No: &lt; N repetitions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24148" y="5773947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Yes:  N repetitions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>
            <a:stCxn id="7" idx="2"/>
            <a:endCxn id="5" idx="0"/>
          </p:cNvCxnSpPr>
          <p:nvPr/>
        </p:nvCxnSpPr>
        <p:spPr>
          <a:xfrm>
            <a:off x="5391150" y="1828800"/>
            <a:ext cx="0" cy="933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1"/>
            <a:endCxn id="8" idx="3"/>
          </p:cNvCxnSpPr>
          <p:nvPr/>
        </p:nvCxnSpPr>
        <p:spPr>
          <a:xfrm flipH="1">
            <a:off x="2667000" y="3257550"/>
            <a:ext cx="1676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1"/>
          </p:cNvCxnSpPr>
          <p:nvPr/>
        </p:nvCxnSpPr>
        <p:spPr>
          <a:xfrm flipH="1" flipV="1">
            <a:off x="2667000" y="6286500"/>
            <a:ext cx="1714500" cy="17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2"/>
            <a:endCxn id="9" idx="0"/>
          </p:cNvCxnSpPr>
          <p:nvPr/>
        </p:nvCxnSpPr>
        <p:spPr>
          <a:xfrm>
            <a:off x="5391150" y="3752850"/>
            <a:ext cx="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  <a:endCxn id="10" idx="0"/>
          </p:cNvCxnSpPr>
          <p:nvPr/>
        </p:nvCxnSpPr>
        <p:spPr>
          <a:xfrm>
            <a:off x="5391150" y="4584700"/>
            <a:ext cx="0" cy="4372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2"/>
            <a:endCxn id="11" idx="0"/>
          </p:cNvCxnSpPr>
          <p:nvPr/>
        </p:nvCxnSpPr>
        <p:spPr>
          <a:xfrm>
            <a:off x="5391150" y="5402943"/>
            <a:ext cx="0" cy="3900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19467" y="3825875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Multiplier0 = 0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38900" y="6414265"/>
            <a:ext cx="2324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What is 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3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43800" y="54864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1000 1111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43800" y="52578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1000 1111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43800" y="50292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1000 1111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43800" y="48006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0011 0111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43800" y="45720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0011 0111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3800" y="43434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0011 0111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43800" y="41148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0000 1011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43800" y="38862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0000 1011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36576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0000 1011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43800" y="34290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0000 1011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43800" y="32004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0000 1011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43800" y="29718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0000 1011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43800" y="27432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0000 0000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43800" y="25146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Product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00800" y="54864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1011 0000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00800" y="52578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1011 0000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00800" y="50292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0101 1000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00800" y="48006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0101 1000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00800" y="45720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0101 1000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00800" y="43434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0010 1100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00800" y="41148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0010 1100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00800" y="38862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0010 1100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00800" y="36576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0001 0110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00800" y="34290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0001 0110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00800" y="32004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0001 0110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00800" y="29718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0000 1011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00800" y="27432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0000 1011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25146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Multiplicand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57800" y="54864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0000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57800" y="52578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0001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57800" y="50292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0001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57800" y="48006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000</a:t>
            </a:r>
            <a:r>
              <a:rPr lang="en-US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en-US" sz="14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57800" y="45720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0011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57800" y="43434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0011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257800" y="41148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001</a:t>
            </a:r>
            <a:r>
              <a:rPr lang="en-US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en-US" sz="14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57800" y="38862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0110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57800" y="36576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0110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57800" y="34290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011</a:t>
            </a:r>
            <a:r>
              <a:rPr lang="en-US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endParaRPr lang="en-US" sz="14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57800" y="32004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1101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57800" y="29718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1101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57800" y="27432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110</a:t>
            </a:r>
            <a:r>
              <a:rPr lang="en-US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en-US" sz="14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257800" y="25146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Multiplier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00200" y="5029200"/>
            <a:ext cx="36576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1a: 1</a:t>
            </a:r>
            <a:r>
              <a:rPr lang="en-US" sz="14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 Prod = Prod + </a:t>
            </a:r>
            <a:r>
              <a:rPr lang="en-US" sz="14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Mcand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00200" y="4343400"/>
            <a:ext cx="36576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1a: 1 </a:t>
            </a:r>
            <a:r>
              <a:rPr lang="en-US" sz="14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 Prod = Prod + </a:t>
            </a:r>
            <a:r>
              <a:rPr lang="en-US" sz="14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Mcand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00200" y="3657600"/>
            <a:ext cx="36576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1a: 0 </a:t>
            </a:r>
            <a:r>
              <a:rPr lang="en-US" sz="14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 No operation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00200" y="3429000"/>
            <a:ext cx="36576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3: Shift right Multiplier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600200" y="3200400"/>
            <a:ext cx="36576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2: Shift left Multiplicand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600200" y="2971800"/>
            <a:ext cx="36576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1a: 1 </a:t>
            </a:r>
            <a:r>
              <a:rPr lang="en-US" sz="14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 Prod = Prod + </a:t>
            </a:r>
            <a:r>
              <a:rPr lang="en-US" sz="14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Mcand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600200" y="2743200"/>
            <a:ext cx="36576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Initial values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600200" y="2514600"/>
            <a:ext cx="36576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Step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57200" y="5029200"/>
            <a:ext cx="1143000" cy="685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4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57200" y="4343400"/>
            <a:ext cx="1143000" cy="685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57200" y="3657600"/>
            <a:ext cx="1143000" cy="685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57200" y="2971800"/>
            <a:ext cx="1143000" cy="685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57200" y="27432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0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57200" y="25146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Iteration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Multiplicand = 1011, Multiplier = 1101</a:t>
            </a:r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600200" y="4114800"/>
            <a:ext cx="36576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3: Shift right Multiplier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600200" y="3886200"/>
            <a:ext cx="36576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2: Shift left Multiplicand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00200" y="4800600"/>
            <a:ext cx="36576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3: Shift right Multiplier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600200" y="4572000"/>
            <a:ext cx="36576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2: Shift left Multiplicand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600200" y="5486400"/>
            <a:ext cx="36576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3: Shift right Multiplier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00200" y="5257800"/>
            <a:ext cx="36576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2: Shift left Multiplicand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10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8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2" grpId="0" animBg="1"/>
      <p:bldP spid="65" grpId="0" animBg="1"/>
      <p:bldP spid="68" grpId="0" animBg="1"/>
      <p:bldP spid="71" grpId="0" animBg="1"/>
      <p:bldP spid="72" grpId="0" animBg="1"/>
      <p:bldP spid="73" grpId="0" animBg="1"/>
      <p:bldP spid="74" grpId="0" build="p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it...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previous multiplication algorithm does not work with 2’s complement numbers</a:t>
            </a:r>
          </a:p>
          <a:p>
            <a:pPr lvl="1"/>
            <a:r>
              <a:rPr lang="en-US" sz="2400" dirty="0" smtClean="0"/>
              <a:t>Do an example on your own</a:t>
            </a:r>
          </a:p>
          <a:p>
            <a:r>
              <a:rPr lang="en-US" sz="2800" dirty="0" smtClean="0"/>
              <a:t>How would you modify it so that it does work for 2’s complement numbers? </a:t>
            </a:r>
          </a:p>
          <a:p>
            <a:r>
              <a:rPr lang="en-US" sz="2800" dirty="0" smtClean="0"/>
              <a:t>We will see better ways to do multiplication later</a:t>
            </a:r>
          </a:p>
        </p:txBody>
      </p:sp>
    </p:spTree>
    <p:extLst>
      <p:ext uri="{BB962C8B-B14F-4D97-AF65-F5344CB8AC3E}">
        <p14:creationId xmlns:p14="http://schemas.microsoft.com/office/powerpoint/2010/main" val="346721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Problem: instructions in a given ISA have vastly different execution times</a:t>
            </a:r>
          </a:p>
          <a:p>
            <a:r>
              <a:rPr lang="en-US" dirty="0" smtClean="0"/>
              <a:t>Should not adjust clock cycle to handle longest instruction</a:t>
            </a:r>
          </a:p>
          <a:p>
            <a:r>
              <a:rPr lang="en-US" dirty="0" smtClean="0"/>
              <a:t>Solutions:</a:t>
            </a:r>
          </a:p>
          <a:p>
            <a:pPr lvl="1"/>
            <a:r>
              <a:rPr lang="en-US" dirty="0" smtClean="0"/>
              <a:t>Devote a single, varying-length clock cycle to each instruction</a:t>
            </a:r>
          </a:p>
          <a:p>
            <a:pPr lvl="1"/>
            <a:r>
              <a:rPr lang="en-US" dirty="0" smtClean="0"/>
              <a:t>Devote a varying number of constant-length clock cycles to each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7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Problem: instructions in a given ISA have vastly different execution times</a:t>
            </a:r>
          </a:p>
          <a:p>
            <a:r>
              <a:rPr lang="en-US" dirty="0" smtClean="0"/>
              <a:t>Should not adjust clock cycle to handle longest instruction</a:t>
            </a:r>
          </a:p>
          <a:p>
            <a:r>
              <a:rPr lang="en-US" dirty="0" smtClean="0"/>
              <a:t>Solutions: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Devote a single, varying-length clock cycle to each instruction</a:t>
            </a:r>
          </a:p>
          <a:p>
            <a:pPr lvl="1"/>
            <a:r>
              <a:rPr lang="en-US" b="1" dirty="0" smtClean="0"/>
              <a:t>Devote a varying number of constant-length clock cycles to each instruction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184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Multicycle</a:t>
            </a:r>
            <a:r>
              <a:rPr lang="en-US" dirty="0" smtClean="0"/>
              <a:t> vs. single-cycle microarchitectures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how the execution of each instruction can be broken down into phases:</a:t>
            </a:r>
          </a:p>
          <a:p>
            <a:pPr lvl="1"/>
            <a:r>
              <a:rPr lang="en-US" dirty="0" smtClean="0"/>
              <a:t>Fetch, decode, execute, memory access, write back, etc.</a:t>
            </a:r>
          </a:p>
          <a:p>
            <a:r>
              <a:rPr lang="en-US" dirty="0" smtClean="0"/>
              <a:t>In a </a:t>
            </a:r>
            <a:r>
              <a:rPr lang="en-US" b="1" dirty="0" err="1" smtClean="0"/>
              <a:t>multicycle</a:t>
            </a:r>
            <a:r>
              <a:rPr lang="en-US" b="1" dirty="0" smtClean="0"/>
              <a:t> implementation</a:t>
            </a:r>
            <a:r>
              <a:rPr lang="en-US" dirty="0" smtClean="0"/>
              <a:t>, we devote one clock cycle to each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0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71800" y="3071405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414672" y="3276600"/>
            <a:ext cx="557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362200" y="31288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114798" y="2543699"/>
            <a:ext cx="580084" cy="885301"/>
            <a:chOff x="4114798" y="2543699"/>
            <a:chExt cx="580084" cy="885301"/>
          </a:xfrm>
        </p:grpSpPr>
        <p:grpSp>
          <p:nvGrpSpPr>
            <p:cNvPr id="51" name="Group 50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5772686" y="4226114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362200" y="32812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[4..11]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653058" y="2437953"/>
            <a:ext cx="4206240" cy="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29050" y="2438400"/>
            <a:ext cx="0" cy="3328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829050" y="2689860"/>
            <a:ext cx="2857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4567829" y="2971800"/>
            <a:ext cx="1618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183567" y="2791084"/>
            <a:ext cx="1" cy="173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181126" y="2789031"/>
            <a:ext cx="191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6605275" y="2637403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33873" y="1609462"/>
            <a:ext cx="2" cy="10373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668147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648160" y="3287305"/>
            <a:ext cx="466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6" name="Straight Arrow Connector 265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2" name="Straight Arrow Connector 271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97933" y="240897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69"/>
          <p:cNvGrpSpPr>
            <a:grpSpLocks noChangeAspect="1"/>
          </p:cNvGrpSpPr>
          <p:nvPr/>
        </p:nvGrpSpPr>
        <p:grpSpPr bwMode="auto">
          <a:xfrm rot="16200000">
            <a:off x="6042345" y="3612088"/>
            <a:ext cx="715644" cy="219710"/>
            <a:chOff x="1782" y="3542"/>
            <a:chExt cx="1127" cy="346"/>
          </a:xfrm>
        </p:grpSpPr>
        <p:sp>
          <p:nvSpPr>
            <p:cNvPr id="337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66"/>
            <p:cNvSpPr>
              <a:spLocks noChangeShapeType="1"/>
            </p:cNvSpPr>
            <p:nvPr/>
          </p:nvSpPr>
          <p:spPr bwMode="auto">
            <a:xfrm flipV="1">
              <a:off x="2765" y="37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67"/>
            <p:cNvSpPr>
              <a:spLocks noChangeShapeType="1"/>
            </p:cNvSpPr>
            <p:nvPr/>
          </p:nvSpPr>
          <p:spPr bwMode="auto">
            <a:xfrm>
              <a:off x="1782" y="3600"/>
              <a:ext cx="637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1" name="Group 155"/>
          <p:cNvGrpSpPr>
            <a:grpSpLocks/>
          </p:cNvGrpSpPr>
          <p:nvPr/>
        </p:nvGrpSpPr>
        <p:grpSpPr bwMode="auto">
          <a:xfrm rot="16200000">
            <a:off x="6209883" y="3020009"/>
            <a:ext cx="528320" cy="219710"/>
            <a:chOff x="4180" y="3715"/>
            <a:chExt cx="832" cy="346"/>
          </a:xfrm>
        </p:grpSpPr>
        <p:sp>
          <p:nvSpPr>
            <p:cNvPr id="342" name="Line 146"/>
            <p:cNvSpPr>
              <a:spLocks noChangeShapeType="1"/>
            </p:cNvSpPr>
            <p:nvPr/>
          </p:nvSpPr>
          <p:spPr bwMode="auto">
            <a:xfrm>
              <a:off x="4724" y="38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47"/>
            <p:cNvSpPr>
              <a:spLocks noChangeShapeType="1"/>
            </p:cNvSpPr>
            <p:nvPr/>
          </p:nvSpPr>
          <p:spPr bwMode="auto">
            <a:xfrm flipV="1">
              <a:off x="4180" y="3773"/>
              <a:ext cx="2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148"/>
            <p:cNvSpPr>
              <a:spLocks noChangeShapeType="1"/>
            </p:cNvSpPr>
            <p:nvPr/>
          </p:nvSpPr>
          <p:spPr bwMode="auto">
            <a:xfrm flipV="1">
              <a:off x="4186" y="4003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149"/>
            <p:cNvGrpSpPr>
              <a:grpSpLocks/>
            </p:cNvGrpSpPr>
            <p:nvPr/>
          </p:nvGrpSpPr>
          <p:grpSpPr bwMode="auto">
            <a:xfrm>
              <a:off x="4344" y="3715"/>
              <a:ext cx="380" cy="346"/>
              <a:chOff x="2419" y="3542"/>
              <a:chExt cx="346" cy="346"/>
            </a:xfrm>
          </p:grpSpPr>
          <p:grpSp>
            <p:nvGrpSpPr>
              <p:cNvPr id="346" name="Group 150"/>
              <p:cNvGrpSpPr>
                <a:grpSpLocks/>
              </p:cNvGrpSpPr>
              <p:nvPr/>
            </p:nvGrpSpPr>
            <p:grpSpPr bwMode="auto">
              <a:xfrm>
                <a:off x="2419" y="3542"/>
                <a:ext cx="346" cy="346"/>
                <a:chOff x="2477" y="3542"/>
                <a:chExt cx="288" cy="346"/>
              </a:xfrm>
            </p:grpSpPr>
            <p:sp>
              <p:nvSpPr>
                <p:cNvPr id="348" name="Freeform 151"/>
                <p:cNvSpPr>
                  <a:spLocks/>
                </p:cNvSpPr>
                <p:nvPr/>
              </p:nvSpPr>
              <p:spPr bwMode="auto">
                <a:xfrm>
                  <a:off x="2477" y="3542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152"/>
                <p:cNvSpPr>
                  <a:spLocks/>
                </p:cNvSpPr>
                <p:nvPr/>
              </p:nvSpPr>
              <p:spPr bwMode="auto">
                <a:xfrm flipV="1">
                  <a:off x="2477" y="3715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7" name="Freeform 153"/>
              <p:cNvSpPr>
                <a:spLocks/>
              </p:cNvSpPr>
              <p:nvPr/>
            </p:nvSpPr>
            <p:spPr bwMode="auto">
              <a:xfrm>
                <a:off x="2419" y="3542"/>
                <a:ext cx="58" cy="346"/>
              </a:xfrm>
              <a:custGeom>
                <a:avLst/>
                <a:gdLst>
                  <a:gd name="T0" fmla="*/ 0 w 58"/>
                  <a:gd name="T1" fmla="*/ 0 h 346"/>
                  <a:gd name="T2" fmla="*/ 58 w 58"/>
                  <a:gd name="T3" fmla="*/ 173 h 346"/>
                  <a:gd name="T4" fmla="*/ 0 w 58"/>
                  <a:gd name="T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0" name="Freeform 837"/>
          <p:cNvSpPr>
            <a:spLocks/>
          </p:cNvSpPr>
          <p:nvPr/>
        </p:nvSpPr>
        <p:spPr bwMode="auto">
          <a:xfrm rot="16200000">
            <a:off x="6290628" y="2972644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" name="Group 69"/>
          <p:cNvGrpSpPr>
            <a:grpSpLocks noChangeAspect="1"/>
          </p:cNvGrpSpPr>
          <p:nvPr/>
        </p:nvGrpSpPr>
        <p:grpSpPr bwMode="auto">
          <a:xfrm rot="16200000">
            <a:off x="6217924" y="3885138"/>
            <a:ext cx="1206499" cy="219710"/>
            <a:chOff x="980" y="3542"/>
            <a:chExt cx="1900" cy="346"/>
          </a:xfrm>
        </p:grpSpPr>
        <p:sp>
          <p:nvSpPr>
            <p:cNvPr id="352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67"/>
            <p:cNvSpPr>
              <a:spLocks noChangeShapeType="1"/>
            </p:cNvSpPr>
            <p:nvPr/>
          </p:nvSpPr>
          <p:spPr bwMode="auto">
            <a:xfrm flipV="1">
              <a:off x="2074" y="3600"/>
              <a:ext cx="346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68"/>
            <p:cNvSpPr>
              <a:spLocks noChangeShapeType="1"/>
            </p:cNvSpPr>
            <p:nvPr/>
          </p:nvSpPr>
          <p:spPr bwMode="auto">
            <a:xfrm>
              <a:off x="980" y="3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" name="Group 866"/>
          <p:cNvGrpSpPr>
            <a:grpSpLocks noChangeAspect="1"/>
          </p:cNvGrpSpPr>
          <p:nvPr/>
        </p:nvGrpSpPr>
        <p:grpSpPr bwMode="auto">
          <a:xfrm rot="10800000">
            <a:off x="6400164" y="3715275"/>
            <a:ext cx="146050" cy="365760"/>
            <a:chOff x="1325" y="893"/>
            <a:chExt cx="230" cy="576"/>
          </a:xfrm>
        </p:grpSpPr>
        <p:grpSp>
          <p:nvGrpSpPr>
            <p:cNvPr id="357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359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3" name="Straight Connector 362"/>
          <p:cNvCxnSpPr>
            <a:endCxn id="358" idx="0"/>
          </p:cNvCxnSpPr>
          <p:nvPr/>
        </p:nvCxnSpPr>
        <p:spPr>
          <a:xfrm flipH="1">
            <a:off x="6473189" y="4079765"/>
            <a:ext cx="424352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6545582" y="3395093"/>
            <a:ext cx="275588" cy="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172200" y="4081035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598601" y="3894870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867021" y="404776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rapezoid 367"/>
          <p:cNvSpPr/>
          <p:nvPr/>
        </p:nvSpPr>
        <p:spPr>
          <a:xfrm rot="5400000">
            <a:off x="6225610" y="250483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6398794" y="242456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6398794" y="266489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H="1">
            <a:off x="6863028" y="4598706"/>
            <a:ext cx="4572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rapezoid 235"/>
          <p:cNvSpPr/>
          <p:nvPr/>
        </p:nvSpPr>
        <p:spPr>
          <a:xfrm rot="5400000">
            <a:off x="5703342" y="2441627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5876526" y="23613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876526" y="26016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57" name="Straight Arrow Connector 256"/>
          <p:cNvCxnSpPr/>
          <p:nvPr/>
        </p:nvCxnSpPr>
        <p:spPr>
          <a:xfrm>
            <a:off x="5975452" y="209592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5715000" y="198201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>
            <a:off x="5678469" y="2667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670804" y="2664898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5646074" y="446360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6190015" y="2487389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6185142" y="2482730"/>
            <a:ext cx="1" cy="91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6089686" y="2573725"/>
            <a:ext cx="10058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3823772" y="5766815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297"/>
          <p:cNvSpPr/>
          <p:nvPr/>
        </p:nvSpPr>
        <p:spPr>
          <a:xfrm>
            <a:off x="3797933" y="2656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8" name="Straight Connector 327"/>
          <p:cNvCxnSpPr/>
          <p:nvPr/>
        </p:nvCxnSpPr>
        <p:spPr>
          <a:xfrm>
            <a:off x="2414674" y="3276600"/>
            <a:ext cx="0" cy="3474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/>
          <p:cNvSpPr/>
          <p:nvPr/>
        </p:nvSpPr>
        <p:spPr>
          <a:xfrm>
            <a:off x="6075458" y="6407704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30" name="Straight Arrow Connector 329"/>
          <p:cNvCxnSpPr/>
          <p:nvPr/>
        </p:nvCxnSpPr>
        <p:spPr>
          <a:xfrm>
            <a:off x="2414671" y="6751320"/>
            <a:ext cx="3657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angle 330"/>
          <p:cNvSpPr/>
          <p:nvPr/>
        </p:nvSpPr>
        <p:spPr>
          <a:xfrm>
            <a:off x="2362200" y="6603599"/>
            <a:ext cx="11430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OPCODE[12..15]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332" name="Straight Arrow Connector 331"/>
          <p:cNvCxnSpPr/>
          <p:nvPr/>
        </p:nvCxnSpPr>
        <p:spPr>
          <a:xfrm flipV="1">
            <a:off x="6761258" y="6427291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/>
          <p:nvPr/>
        </p:nvCxnSpPr>
        <p:spPr>
          <a:xfrm flipV="1">
            <a:off x="6761258" y="6520620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/>
          <p:nvPr/>
        </p:nvCxnSpPr>
        <p:spPr>
          <a:xfrm flipV="1">
            <a:off x="6761258" y="6683379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/>
          <p:nvPr/>
        </p:nvCxnSpPr>
        <p:spPr>
          <a:xfrm flipV="1">
            <a:off x="6761258" y="6772187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/>
          <p:nvPr/>
        </p:nvCxnSpPr>
        <p:spPr>
          <a:xfrm flipV="1">
            <a:off x="6787037" y="6601887"/>
            <a:ext cx="1828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2382567" y="652062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Single-cycle </a:t>
            </a:r>
            <a:r>
              <a:rPr lang="en-US" dirty="0" err="1" smtClean="0"/>
              <a:t>Larc</a:t>
            </a:r>
            <a:r>
              <a:rPr lang="en-US" dirty="0" smtClean="0"/>
              <a:t>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1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One clock cycle for each phase gives us:</a:t>
            </a:r>
          </a:p>
          <a:p>
            <a:r>
              <a:rPr lang="en-US" sz="2000" dirty="0" smtClean="0"/>
              <a:t>Instructions that need few phases execute faster than instructions that need more phases</a:t>
            </a:r>
          </a:p>
          <a:p>
            <a:r>
              <a:rPr lang="en-US" sz="2000" dirty="0" smtClean="0"/>
              <a:t>The </a:t>
            </a:r>
            <a:r>
              <a:rPr lang="en-US" sz="2000" b="1" dirty="0" smtClean="0"/>
              <a:t>clock cycle time </a:t>
            </a:r>
            <a:r>
              <a:rPr lang="en-US" sz="2000" dirty="0" smtClean="0"/>
              <a:t>of a </a:t>
            </a:r>
            <a:r>
              <a:rPr lang="en-US" sz="2000" dirty="0" err="1" smtClean="0"/>
              <a:t>multicycle</a:t>
            </a:r>
            <a:r>
              <a:rPr lang="en-US" sz="2000" dirty="0" smtClean="0"/>
              <a:t> microarchitecture is </a:t>
            </a:r>
            <a:r>
              <a:rPr lang="en-US" sz="2000" u="sng" dirty="0" smtClean="0"/>
              <a:t>smaller</a:t>
            </a:r>
            <a:r>
              <a:rPr lang="en-US" sz="2000" dirty="0" smtClean="0"/>
              <a:t> / </a:t>
            </a:r>
            <a:r>
              <a:rPr lang="en-US" sz="2000" u="sng" dirty="0" smtClean="0"/>
              <a:t>larger</a:t>
            </a:r>
            <a:r>
              <a:rPr lang="en-US" sz="2000" dirty="0" smtClean="0"/>
              <a:t> than that of a single-cycle microarchitecture</a:t>
            </a:r>
          </a:p>
          <a:p>
            <a:pPr lvl="1"/>
            <a:r>
              <a:rPr lang="en-US" sz="1800" dirty="0" smtClean="0"/>
              <a:t>Smaller</a:t>
            </a:r>
          </a:p>
          <a:p>
            <a:r>
              <a:rPr lang="en-US" sz="2000" dirty="0" smtClean="0"/>
              <a:t>The </a:t>
            </a:r>
            <a:r>
              <a:rPr lang="en-US" sz="2000" b="1" dirty="0" smtClean="0"/>
              <a:t>CPI</a:t>
            </a:r>
            <a:r>
              <a:rPr lang="en-US" sz="2000" dirty="0" smtClean="0"/>
              <a:t> of a </a:t>
            </a:r>
            <a:r>
              <a:rPr lang="en-US" sz="2000" dirty="0" err="1" smtClean="0"/>
              <a:t>multicycle</a:t>
            </a:r>
            <a:r>
              <a:rPr lang="en-US" sz="2000" dirty="0" smtClean="0"/>
              <a:t> microarchitecture is </a:t>
            </a:r>
            <a:r>
              <a:rPr lang="en-US" sz="2000" u="sng" dirty="0" smtClean="0"/>
              <a:t>smaller</a:t>
            </a:r>
            <a:r>
              <a:rPr lang="en-US" sz="2000" dirty="0" smtClean="0"/>
              <a:t> / </a:t>
            </a:r>
            <a:r>
              <a:rPr lang="en-US" sz="2000" u="sng" dirty="0" smtClean="0"/>
              <a:t>larger</a:t>
            </a:r>
            <a:r>
              <a:rPr lang="en-US" sz="2000" dirty="0" smtClean="0"/>
              <a:t> than that of the a single-cycle microarchitecture</a:t>
            </a:r>
          </a:p>
          <a:p>
            <a:pPr lvl="1"/>
            <a:r>
              <a:rPr lang="en-US" sz="1800" dirty="0" smtClean="0"/>
              <a:t>Larger</a:t>
            </a:r>
          </a:p>
          <a:p>
            <a:r>
              <a:rPr lang="en-US" sz="2000" dirty="0" err="1" smtClean="0"/>
              <a:t>Multicycle</a:t>
            </a:r>
            <a:r>
              <a:rPr lang="en-US" sz="2000" dirty="0" smtClean="0"/>
              <a:t> microarchitectures exhibit </a:t>
            </a:r>
            <a:r>
              <a:rPr lang="en-US" sz="2000" u="sng" dirty="0" smtClean="0"/>
              <a:t>higher</a:t>
            </a:r>
            <a:r>
              <a:rPr lang="en-US" sz="2000" dirty="0" smtClean="0"/>
              <a:t> / </a:t>
            </a:r>
            <a:r>
              <a:rPr lang="en-US" sz="2000" u="sng" dirty="0" smtClean="0"/>
              <a:t>lower</a:t>
            </a:r>
            <a:r>
              <a:rPr lang="en-US" sz="2000" dirty="0" smtClean="0"/>
              <a:t> </a:t>
            </a:r>
            <a:r>
              <a:rPr lang="en-US" sz="2000" b="1" dirty="0" smtClean="0"/>
              <a:t>performance</a:t>
            </a:r>
            <a:r>
              <a:rPr lang="en-US" sz="2000" dirty="0" smtClean="0"/>
              <a:t> than single-cycle microarchitectures</a:t>
            </a:r>
          </a:p>
          <a:p>
            <a:pPr lvl="1"/>
            <a:r>
              <a:rPr lang="en-US" sz="1800" dirty="0" smtClean="0"/>
              <a:t>Higher</a:t>
            </a:r>
          </a:p>
          <a:p>
            <a:pPr lvl="2"/>
            <a:r>
              <a:rPr lang="en-US" sz="1400" dirty="0" smtClean="0"/>
              <a:t>???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621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will choose the smallest clock cycle time that will accommodate at most one of the following operations:</a:t>
            </a:r>
          </a:p>
          <a:p>
            <a:pPr lvl="1"/>
            <a:r>
              <a:rPr lang="en-US" dirty="0" smtClean="0"/>
              <a:t>One memory access (load or store)</a:t>
            </a:r>
          </a:p>
          <a:p>
            <a:pPr lvl="1"/>
            <a:r>
              <a:rPr lang="en-US" dirty="0" smtClean="0"/>
              <a:t>One register file access</a:t>
            </a:r>
          </a:p>
          <a:p>
            <a:pPr lvl="2"/>
            <a:r>
              <a:rPr lang="en-US" dirty="0" smtClean="0"/>
              <a:t>Two reads, or one write</a:t>
            </a:r>
          </a:p>
          <a:p>
            <a:pPr lvl="1"/>
            <a:r>
              <a:rPr lang="en-US" dirty="0" smtClean="0"/>
              <a:t>One ALU operation</a:t>
            </a:r>
          </a:p>
          <a:p>
            <a:r>
              <a:rPr lang="en-US" dirty="0" smtClean="0"/>
              <a:t>We choose the clock cycle to be “just barely” long enough to allow information to get from the beginning of one cycle to 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0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Assume the following operation times for the major functional units: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and the following instruction mix: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What is the relative speedup of the </a:t>
            </a:r>
            <a:r>
              <a:rPr lang="en-US" sz="2400" dirty="0" err="1" smtClean="0"/>
              <a:t>multicycle</a:t>
            </a:r>
            <a:r>
              <a:rPr lang="en-US" sz="2400" dirty="0" smtClean="0"/>
              <a:t> implementation over our constant-length single-cycle implementation?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203192"/>
              </p:ext>
            </p:extLst>
          </p:nvPr>
        </p:nvGraphicFramePr>
        <p:xfrm>
          <a:off x="457200" y="2667000"/>
          <a:ext cx="8305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1160"/>
                <a:gridCol w="1661160"/>
                <a:gridCol w="1661160"/>
                <a:gridCol w="1661160"/>
                <a:gridCol w="16611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ALU and adders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Muxes</a:t>
                      </a:r>
                      <a:r>
                        <a:rPr lang="en-US" dirty="0" smtClean="0"/>
                        <a:t>, CU, etc.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 </a:t>
                      </a:r>
                      <a:r>
                        <a:rPr lang="en-US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 </a:t>
                      </a:r>
                      <a:r>
                        <a:rPr lang="en-US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negligible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402815"/>
              </p:ext>
            </p:extLst>
          </p:nvPr>
        </p:nvGraphicFramePr>
        <p:xfrm>
          <a:off x="457200" y="4211320"/>
          <a:ext cx="822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ALU 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Cond. Branches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solution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" y="4114800"/>
            <a:ext cx="11430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Instruction class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8800" y="4114800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Instruction fetch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41148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Register read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14800" y="4114800"/>
            <a:ext cx="7620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ALU op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76800" y="41148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Data access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1200" y="41148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Register write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58000" y="4114800"/>
            <a:ext cx="7620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Total cycles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5800" y="4724400"/>
            <a:ext cx="1143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Load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28800" y="47244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100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47244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70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14800" y="47244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70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76800" y="47244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100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91200" y="47244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70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0" y="47244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5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800" y="5029200"/>
            <a:ext cx="1143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Store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28800" y="50292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100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48000" y="50292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70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14800" y="50292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70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76800" y="50292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100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91200" y="50292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58000" y="50292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4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5800" y="5334000"/>
            <a:ext cx="1143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ALU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28800" y="53340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100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48000" y="53340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70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14800" y="53340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70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876800" y="53340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91200" y="53340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70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58000" y="53340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4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5800" y="5638800"/>
            <a:ext cx="1143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Branches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828800" y="56388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100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48000" y="56388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70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14800" y="56388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70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876800" y="56388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91200" y="56388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58000" y="56388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3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85800" y="5943600"/>
            <a:ext cx="1143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Jumps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828800" y="59436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100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48000" y="59436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70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14800" y="59436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876800" y="59436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91200" y="59436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70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858000" y="59436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</a:rPr>
              <a:t>3</a:t>
            </a: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14308"/>
              </p:ext>
            </p:extLst>
          </p:nvPr>
        </p:nvGraphicFramePr>
        <p:xfrm>
          <a:off x="457200" y="3220720"/>
          <a:ext cx="822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ALU 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Cond. Branches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457200" y="6400800"/>
            <a:ext cx="8001000" cy="3048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ysClr val="windowText" lastClr="000000"/>
                </a:solidFill>
              </a:rPr>
              <a:t>100 </a:t>
            </a:r>
            <a:r>
              <a:rPr lang="en-US" b="1" u="sng" dirty="0" err="1" smtClean="0">
                <a:solidFill>
                  <a:sysClr val="windowText" lastClr="000000"/>
                </a:solidFill>
              </a:rPr>
              <a:t>ps</a:t>
            </a:r>
            <a:r>
              <a:rPr lang="en-US" b="1" u="sng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smtClean="0">
                <a:solidFill>
                  <a:sysClr val="windowText" lastClr="000000"/>
                </a:solidFill>
              </a:rPr>
              <a:t>is our clock cycle time – smallest to accommodate slowest phase.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Single-cycle:  .15*410 + .1*410 + .4*410 + .2*410 + .15*410 = 410</a:t>
            </a:r>
          </a:p>
          <a:p>
            <a:pPr marL="0" indent="0">
              <a:buNone/>
            </a:pPr>
            <a:r>
              <a:rPr lang="en-US" sz="1400" dirty="0" err="1" smtClean="0"/>
              <a:t>Multicycle</a:t>
            </a:r>
            <a:r>
              <a:rPr lang="en-US" sz="1400" dirty="0" smtClean="0"/>
              <a:t>: .15(5*100) + .1(4*100) + .4(4*100) + .2(3*100) + .15(3*100) =</a:t>
            </a:r>
          </a:p>
          <a:p>
            <a:pPr marL="0" indent="0">
              <a:buNone/>
            </a:pPr>
            <a:r>
              <a:rPr lang="en-US" sz="1400" dirty="0" smtClean="0"/>
              <a:t>	.15(500) + .1(400) + .4(400) + .2(300) +.15(300) =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75 + 40 + 160 +60 +45 = 115 + 160 + 105 = 380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Relative speedup: 410 / 380 ≈ </a:t>
            </a:r>
            <a:r>
              <a:rPr lang="en-US" sz="1400" b="1" u="sng" dirty="0" smtClean="0"/>
              <a:t>1.07</a:t>
            </a:r>
            <a:endParaRPr lang="en-US" sz="1400" b="1" u="sng" dirty="0"/>
          </a:p>
        </p:txBody>
      </p:sp>
      <p:sp>
        <p:nvSpPr>
          <p:cNvPr id="54" name="Rectangle 53"/>
          <p:cNvSpPr/>
          <p:nvPr/>
        </p:nvSpPr>
        <p:spPr>
          <a:xfrm>
            <a:off x="7620000" y="41148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Total time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20000" y="47244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410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20000" y="50292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340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20000" y="53340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310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20000" y="56388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240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20000" y="59436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240ps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9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Multicycle</a:t>
            </a:r>
            <a:r>
              <a:rPr lang="en-US" dirty="0" smtClean="0"/>
              <a:t> design: another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Another advantage: a single functional unit may be used multiple times for each instruction</a:t>
            </a:r>
          </a:p>
          <a:p>
            <a:pPr lvl="1"/>
            <a:r>
              <a:rPr lang="en-US" dirty="0" smtClean="0"/>
              <a:t>As long as the unit is used during different clock cycles</a:t>
            </a:r>
          </a:p>
          <a:p>
            <a:r>
              <a:rPr lang="en-US" dirty="0" smtClean="0"/>
              <a:t>IN fact: our new design will have:</a:t>
            </a:r>
          </a:p>
          <a:p>
            <a:pPr lvl="1"/>
            <a:r>
              <a:rPr lang="en-US" dirty="0" smtClean="0"/>
              <a:t>A single ALU</a:t>
            </a:r>
          </a:p>
          <a:p>
            <a:pPr lvl="1"/>
            <a:r>
              <a:rPr lang="en-US" dirty="0" smtClean="0"/>
              <a:t>A single memory unit</a:t>
            </a:r>
          </a:p>
          <a:p>
            <a:pPr lvl="2"/>
            <a:r>
              <a:rPr lang="en-US" dirty="0" smtClean="0"/>
              <a:t>No more separate IM and 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9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Multicycle</a:t>
            </a:r>
            <a:r>
              <a:rPr lang="en-US" dirty="0" smtClean="0"/>
              <a:t> design: schematic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681" y="3504973"/>
            <a:ext cx="420303" cy="1066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PC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37814" y="2590800"/>
            <a:ext cx="111282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M</a:t>
            </a:r>
            <a:endParaRPr lang="en-US" b="1" u="sng" dirty="0">
              <a:solidFill>
                <a:sysClr val="windowText" lastClr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023900" y="3209471"/>
            <a:ext cx="580084" cy="885301"/>
            <a:chOff x="4114798" y="2543699"/>
            <a:chExt cx="580084" cy="885301"/>
          </a:xfrm>
        </p:grpSpPr>
        <p:grpSp>
          <p:nvGrpSpPr>
            <p:cNvPr id="8" name="Group 7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4593873" y="2133600"/>
            <a:ext cx="12192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RF</a:t>
            </a:r>
            <a:endParaRPr lang="en-US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93872" y="25141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93872" y="2819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93873" y="3123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93872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79672" y="2894692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79672" y="40381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860823" y="3885746"/>
            <a:ext cx="699077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address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59900" y="3885746"/>
            <a:ext cx="375226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RD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55122" y="5054600"/>
            <a:ext cx="460440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WD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3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Multicycle</a:t>
            </a:r>
            <a:r>
              <a:rPr lang="en-US" dirty="0" smtClean="0"/>
              <a:t> design: schematic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681" y="3504973"/>
            <a:ext cx="420303" cy="1066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PC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37814" y="2590800"/>
            <a:ext cx="111282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M</a:t>
            </a:r>
            <a:endParaRPr lang="en-US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01917" y="2743200"/>
            <a:ext cx="275283" cy="1752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023900" y="3209471"/>
            <a:ext cx="580084" cy="885301"/>
            <a:chOff x="4114798" y="2543699"/>
            <a:chExt cx="580084" cy="885301"/>
          </a:xfrm>
        </p:grpSpPr>
        <p:grpSp>
          <p:nvGrpSpPr>
            <p:cNvPr id="8" name="Group 7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448934" y="2552019"/>
            <a:ext cx="314836" cy="8772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I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290680" y="2627697"/>
            <a:ext cx="258945" cy="864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93873" y="2133600"/>
            <a:ext cx="12192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RF</a:t>
            </a:r>
            <a:endParaRPr lang="en-US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93872" y="25141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93872" y="2819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93873" y="3123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93872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79672" y="2894692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79672" y="40381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48934" y="4527096"/>
            <a:ext cx="305821" cy="11058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M</a:t>
            </a:r>
          </a:p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D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860823" y="3885746"/>
            <a:ext cx="699077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address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59900" y="3885746"/>
            <a:ext cx="375226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RD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55122" y="5054600"/>
            <a:ext cx="460440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WD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92062" y="3782755"/>
            <a:ext cx="258945" cy="864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98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Multicycle</a:t>
            </a:r>
            <a:r>
              <a:rPr lang="en-US" dirty="0" smtClean="0"/>
              <a:t> design: schematic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681" y="3504973"/>
            <a:ext cx="420303" cy="1066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PC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37814" y="2590800"/>
            <a:ext cx="111282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M</a:t>
            </a:r>
            <a:endParaRPr lang="en-US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01917" y="2743200"/>
            <a:ext cx="275283" cy="1752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023900" y="3209471"/>
            <a:ext cx="580084" cy="885301"/>
            <a:chOff x="4114798" y="2543699"/>
            <a:chExt cx="580084" cy="885301"/>
          </a:xfrm>
        </p:grpSpPr>
        <p:grpSp>
          <p:nvGrpSpPr>
            <p:cNvPr id="8" name="Group 7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b="1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228600" y="1935253"/>
            <a:ext cx="0" cy="2103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3" idx="3"/>
          </p:cNvCxnSpPr>
          <p:nvPr/>
        </p:nvCxnSpPr>
        <p:spPr>
          <a:xfrm flipH="1">
            <a:off x="1247984" y="4038373"/>
            <a:ext cx="576072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448934" y="2552019"/>
            <a:ext cx="314836" cy="8772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I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290680" y="2627697"/>
            <a:ext cx="258945" cy="864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93873" y="2133600"/>
            <a:ext cx="12192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RF</a:t>
            </a:r>
            <a:endParaRPr lang="en-US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93872" y="25141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93872" y="2819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93873" y="3123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93872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79672" y="2894692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79672" y="40381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48934" y="4527096"/>
            <a:ext cx="305821" cy="11058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M</a:t>
            </a:r>
          </a:p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D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860823" y="3885746"/>
            <a:ext cx="699077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address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59900" y="3885746"/>
            <a:ext cx="375226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RD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55122" y="5054600"/>
            <a:ext cx="460440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WD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122677" y="400957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292062" y="3782755"/>
            <a:ext cx="258945" cy="864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28600" y="1938428"/>
            <a:ext cx="824788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28600" y="4038600"/>
            <a:ext cx="576072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4312144" y="5988675"/>
            <a:ext cx="32918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971800" y="4037594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154680" y="2976880"/>
            <a:ext cx="0" cy="2103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154680" y="2971346"/>
            <a:ext cx="27432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154680" y="5080000"/>
            <a:ext cx="27432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763770" y="29718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129530" y="3280491"/>
            <a:ext cx="4572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129530" y="2667000"/>
            <a:ext cx="4572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29530" y="2658699"/>
            <a:ext cx="0" cy="621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097526" y="294287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3754755" y="4914673"/>
            <a:ext cx="817245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435608" y="5227093"/>
            <a:ext cx="0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1435608" y="5227093"/>
            <a:ext cx="38404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477250" y="1935253"/>
            <a:ext cx="0" cy="4389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8444484" y="358671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8094051" y="3618721"/>
            <a:ext cx="37490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813073" y="3047319"/>
            <a:ext cx="4572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5813073" y="4191000"/>
            <a:ext cx="4572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6549625" y="3355072"/>
            <a:ext cx="4572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6549625" y="3961111"/>
            <a:ext cx="4572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482358" y="3633093"/>
            <a:ext cx="301752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603984" y="3633093"/>
            <a:ext cx="0" cy="2359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7571980" y="36010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4312144" y="4914673"/>
            <a:ext cx="0" cy="1078992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1435608" y="6324373"/>
            <a:ext cx="7040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56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Single-cycle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the CPI for a single-cycle implementation?</a:t>
            </a:r>
          </a:p>
          <a:p>
            <a:r>
              <a:rPr lang="en-US" dirty="0" smtClean="0"/>
              <a:t>Often very inefficient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Clock cycle time determined by the longest possible path among all instructions in the ISA</a:t>
            </a:r>
          </a:p>
          <a:p>
            <a:pPr lvl="1"/>
            <a:r>
              <a:rPr lang="en-US" dirty="0" smtClean="0"/>
              <a:t>Must be long enough to execute the “slowest instruction”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8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Assume the following operation times for the major functional units: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and the following instruction mix: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What is the relative speedup of a hypothetical variable-length single-cycle implementation over our constant-length single-cycle implementation?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716338"/>
              </p:ext>
            </p:extLst>
          </p:nvPr>
        </p:nvGraphicFramePr>
        <p:xfrm>
          <a:off x="457200" y="2667000"/>
          <a:ext cx="8305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1160"/>
                <a:gridCol w="1661160"/>
                <a:gridCol w="1661160"/>
                <a:gridCol w="1661160"/>
                <a:gridCol w="16611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ALU and adders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Muxes</a:t>
                      </a:r>
                      <a:r>
                        <a:rPr lang="en-US" dirty="0" smtClean="0"/>
                        <a:t>, CU, etc.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 </a:t>
                      </a:r>
                      <a:r>
                        <a:rPr lang="en-US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70 </a:t>
                      </a:r>
                      <a:r>
                        <a:rPr lang="en-US" baseline="0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negligible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67209"/>
              </p:ext>
            </p:extLst>
          </p:nvPr>
        </p:nvGraphicFramePr>
        <p:xfrm>
          <a:off x="457200" y="4211320"/>
          <a:ext cx="822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ALU 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Cond. Branches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7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5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single-cycle model, every instruction takes one clock cycle, so the clock cycle must be stretched to accommodate the slowest instruction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3000" y="3886200"/>
            <a:ext cx="11430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Instruction class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886200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Instruction fetch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38862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Register read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0" y="3886200"/>
            <a:ext cx="7620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ALU op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0" y="3886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Data access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8400" y="38862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Register write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15200" y="38862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Total time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3000" y="4495800"/>
            <a:ext cx="1143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Load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0" y="44958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100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05200" y="44958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0" y="44958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0" y="44958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100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8400" y="44958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15200" y="44958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410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3000" y="4800600"/>
            <a:ext cx="1143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Store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86000" y="48006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100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05200" y="48006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72000" y="48006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34000" y="48006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100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48400" y="48006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15200" y="48006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340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43000" y="5105400"/>
            <a:ext cx="1143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ALU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86000" y="51054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100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05200" y="51054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72000" y="51054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34000" y="51054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248400" y="51054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15200" y="51054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310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43000" y="5410200"/>
            <a:ext cx="1143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Branches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86000" y="54102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100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05200" y="54102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2000" y="54102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34000" y="54102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48400" y="54102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15200" y="54102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240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43000" y="5715000"/>
            <a:ext cx="1143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Jumps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86000" y="57150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100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505200" y="57150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72000" y="57150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334000" y="57150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248400" y="57150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57150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240ps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24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#2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3000" y="3886200"/>
            <a:ext cx="11430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Instruction class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886200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Instruction fetch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38862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Register read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0" y="3886200"/>
            <a:ext cx="7620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ALU op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0" y="3886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Data access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8400" y="38862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Register write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15200" y="38862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Total time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3000" y="4495800"/>
            <a:ext cx="1143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Load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0" y="44958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100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05200" y="44958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0" y="44958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0" y="44958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100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8400" y="44958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15200" y="44958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410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3000" y="4800600"/>
            <a:ext cx="1143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Store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86000" y="48006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100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05200" y="48006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72000" y="48006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34000" y="48006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100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48400" y="48006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15200" y="48006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340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43000" y="5105400"/>
            <a:ext cx="1143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ALU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86000" y="51054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100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05200" y="51054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72000" y="51054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34000" y="51054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248400" y="51054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15200" y="51054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310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43000" y="5410200"/>
            <a:ext cx="1143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Branches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86000" y="54102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100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05200" y="54102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2000" y="54102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34000" y="54102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48400" y="54102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15200" y="54102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240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43000" y="5715000"/>
            <a:ext cx="1143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Jumps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86000" y="57150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100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505200" y="57150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72000" y="57150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334000" y="57150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248400" y="57150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57150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240ps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733550" y="6248400"/>
            <a:ext cx="4514850" cy="3048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ysClr val="windowText" lastClr="000000"/>
                </a:solidFill>
              </a:rPr>
              <a:t>410 </a:t>
            </a:r>
            <a:r>
              <a:rPr lang="en-US" b="1" u="sng" dirty="0" err="1" smtClean="0">
                <a:solidFill>
                  <a:sysClr val="windowText" lastClr="000000"/>
                </a:solidFill>
              </a:rPr>
              <a:t>ps</a:t>
            </a:r>
            <a:r>
              <a:rPr lang="en-US" b="1" u="sng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smtClean="0">
                <a:solidFill>
                  <a:sysClr val="windowText" lastClr="000000"/>
                </a:solidFill>
              </a:rPr>
              <a:t>is our clock cycle time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315200" y="4495800"/>
            <a:ext cx="838200" cy="3048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410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13166"/>
              </p:ext>
            </p:extLst>
          </p:nvPr>
        </p:nvGraphicFramePr>
        <p:xfrm>
          <a:off x="457200" y="2992120"/>
          <a:ext cx="822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ALU 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Cond. Branches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77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#3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3000" y="3886200"/>
            <a:ext cx="11430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Instruction class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886200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Instruction fetch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38862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Register read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0" y="3886200"/>
            <a:ext cx="7620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ALU op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0" y="3886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Data access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8400" y="38862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Register write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15200" y="38862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Total time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3000" y="4495800"/>
            <a:ext cx="1143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Load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0" y="44958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100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05200" y="44958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0" y="44958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0" y="44958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100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8400" y="44958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15200" y="44958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410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3000" y="4800600"/>
            <a:ext cx="1143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Store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86000" y="48006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100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05200" y="48006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72000" y="48006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34000" y="48006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100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48400" y="48006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15200" y="48006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340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43000" y="5105400"/>
            <a:ext cx="1143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ALU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86000" y="51054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100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05200" y="51054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72000" y="51054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34000" y="51054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248400" y="51054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15200" y="51054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310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43000" y="5410200"/>
            <a:ext cx="1143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Branches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86000" y="54102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100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05200" y="54102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2000" y="54102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34000" y="54102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48400" y="54102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15200" y="54102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240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43000" y="5715000"/>
            <a:ext cx="1143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Jumps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86000" y="57150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100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ps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505200" y="57150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72000" y="57150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334000" y="57150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248400" y="57150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70 </a:t>
            </a:r>
            <a:r>
              <a:rPr lang="en-US" dirty="0" err="1" smtClean="0">
                <a:solidFill>
                  <a:sysClr val="windowText" lastClr="000000"/>
                </a:solidFill>
              </a:rPr>
              <a:t>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57150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240ps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51783"/>
              </p:ext>
            </p:extLst>
          </p:nvPr>
        </p:nvGraphicFramePr>
        <p:xfrm>
          <a:off x="457200" y="2992120"/>
          <a:ext cx="822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ALU 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Cond. Branches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1733550" y="6248400"/>
            <a:ext cx="4514850" cy="3048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ysClr val="windowText" lastClr="000000"/>
                </a:solidFill>
              </a:rPr>
              <a:t>410 </a:t>
            </a:r>
            <a:r>
              <a:rPr lang="en-US" b="1" u="sng" dirty="0" err="1" smtClean="0">
                <a:solidFill>
                  <a:sysClr val="windowText" lastClr="000000"/>
                </a:solidFill>
              </a:rPr>
              <a:t>ps</a:t>
            </a:r>
            <a:r>
              <a:rPr lang="en-US" b="1" u="sng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smtClean="0">
                <a:solidFill>
                  <a:sysClr val="windowText" lastClr="000000"/>
                </a:solidFill>
              </a:rPr>
              <a:t>is our clock cycle time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9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Single-cycle:  .15*410 + .1*410 + .4*410 + .2*410 + .15*410 = 410</a:t>
            </a:r>
          </a:p>
          <a:p>
            <a:pPr marL="0" indent="0">
              <a:buNone/>
            </a:pPr>
            <a:r>
              <a:rPr lang="en-US" sz="1400" dirty="0" smtClean="0"/>
              <a:t>Variable-cycle: .15*410 + .1*340 + .4*310 + .2*240 + .15*240 = </a:t>
            </a:r>
          </a:p>
          <a:p>
            <a:pPr marL="0" indent="0">
              <a:buNone/>
            </a:pPr>
            <a:r>
              <a:rPr lang="en-US" sz="1400" dirty="0" smtClean="0"/>
              <a:t>				61.5 + 34 + 124 + 48 +46.5= 314</a:t>
            </a:r>
            <a:br>
              <a:rPr lang="en-US" sz="1400" dirty="0" smtClean="0"/>
            </a:b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Relative speedup: 410 / 314  = </a:t>
            </a:r>
            <a:r>
              <a:rPr lang="en-US" sz="1400" b="1" dirty="0" smtClean="0"/>
              <a:t>1.31</a:t>
            </a:r>
            <a:r>
              <a:rPr lang="en-US" sz="1400" dirty="0" smtClean="0"/>
              <a:t>…</a:t>
            </a:r>
            <a:endParaRPr 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233478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Single-cycle design: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 is inefficient</a:t>
            </a:r>
          </a:p>
          <a:p>
            <a:pPr lvl="1"/>
            <a:r>
              <a:rPr lang="en-US" sz="2400" dirty="0" smtClean="0"/>
              <a:t>I.e., it has a long clock cycle</a:t>
            </a:r>
          </a:p>
          <a:p>
            <a:r>
              <a:rPr lang="en-US" sz="2800" dirty="0" smtClean="0"/>
              <a:t>Therefore, it breaks a key design principle</a:t>
            </a:r>
          </a:p>
          <a:p>
            <a:pPr lvl="1"/>
            <a:r>
              <a:rPr lang="en-US" sz="2400" dirty="0" smtClean="0"/>
              <a:t>“Make the common case fast”</a:t>
            </a:r>
          </a:p>
          <a:p>
            <a:r>
              <a:rPr lang="en-US" sz="2800" dirty="0" smtClean="0"/>
              <a:t>Some of the functional units must be duplicated</a:t>
            </a:r>
          </a:p>
          <a:p>
            <a:pPr lvl="1"/>
            <a:r>
              <a:rPr lang="en-US" sz="2400" dirty="0" smtClean="0"/>
              <a:t>Which ones?</a:t>
            </a:r>
          </a:p>
          <a:p>
            <a:r>
              <a:rPr lang="en-US" sz="2800" dirty="0" smtClean="0"/>
              <a:t>In summary: single cycle implementation has a low CPI but also a low performance</a:t>
            </a:r>
          </a:p>
          <a:p>
            <a:pPr lvl="1"/>
            <a:r>
              <a:rPr lang="en-US" sz="2400" dirty="0" smtClean="0"/>
              <a:t>And a relatively high hardware cost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141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5518</TotalTime>
  <Words>1981</Words>
  <Application>Microsoft Office PowerPoint</Application>
  <PresentationFormat>On-screen Show (4:3)</PresentationFormat>
  <Paragraphs>650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Comp Sci 310</vt:lpstr>
      <vt:lpstr>Announcements</vt:lpstr>
      <vt:lpstr>PowerPoint Presentation</vt:lpstr>
      <vt:lpstr>Single-cycle implementations</vt:lpstr>
      <vt:lpstr>Example</vt:lpstr>
      <vt:lpstr>Solution #1</vt:lpstr>
      <vt:lpstr>Solution #2</vt:lpstr>
      <vt:lpstr>Solution #3</vt:lpstr>
      <vt:lpstr>Single-cycle design: problems</vt:lpstr>
      <vt:lpstr>Single-cycle design: solutions</vt:lpstr>
      <vt:lpstr>Multiplication algorithm (not in 2’s complement)</vt:lpstr>
      <vt:lpstr>Multiplication algorithm</vt:lpstr>
      <vt:lpstr>Multiplication algorithm</vt:lpstr>
      <vt:lpstr>Multiplication algorithm</vt:lpstr>
      <vt:lpstr>Multiplication algorithm</vt:lpstr>
      <vt:lpstr>Flowchart for multiplication</vt:lpstr>
      <vt:lpstr>Flowchart for multiplication</vt:lpstr>
      <vt:lpstr>Flowchart for multiplication</vt:lpstr>
      <vt:lpstr>Flowchart for multiplication</vt:lpstr>
      <vt:lpstr>Flowchart for multiplication</vt:lpstr>
      <vt:lpstr>Flowchart for multiplication</vt:lpstr>
      <vt:lpstr>Flowchart for multiplication</vt:lpstr>
      <vt:lpstr>Flowchart for multiplication</vt:lpstr>
      <vt:lpstr>Flowchart for multiplication</vt:lpstr>
      <vt:lpstr>Multiply example</vt:lpstr>
      <vt:lpstr>Think about it...</vt:lpstr>
      <vt:lpstr>Instruction execution times</vt:lpstr>
      <vt:lpstr>Instruction execution times</vt:lpstr>
      <vt:lpstr>Multicycle vs. single-cycle microarchitectures</vt:lpstr>
      <vt:lpstr>As a result</vt:lpstr>
      <vt:lpstr>Clock cycle</vt:lpstr>
      <vt:lpstr>Last example</vt:lpstr>
      <vt:lpstr>Last solution</vt:lpstr>
      <vt:lpstr>Multicycle design: another advantage</vt:lpstr>
      <vt:lpstr>Multicycle design: schematic</vt:lpstr>
      <vt:lpstr>Multicycle design: schematic</vt:lpstr>
      <vt:lpstr>Multicycle design: schematic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Sci 310</dc:title>
  <dc:creator>Summers, Scott</dc:creator>
  <cp:lastModifiedBy>Windows User</cp:lastModifiedBy>
  <cp:revision>562</cp:revision>
  <dcterms:created xsi:type="dcterms:W3CDTF">2006-08-16T00:00:00Z</dcterms:created>
  <dcterms:modified xsi:type="dcterms:W3CDTF">2014-10-22T16:17:17Z</dcterms:modified>
</cp:coreProperties>
</file>