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339" r:id="rId4"/>
    <p:sldId id="340" r:id="rId5"/>
    <p:sldId id="281" r:id="rId6"/>
    <p:sldId id="338" r:id="rId7"/>
    <p:sldId id="337" r:id="rId8"/>
    <p:sldId id="282" r:id="rId9"/>
    <p:sldId id="284" r:id="rId10"/>
    <p:sldId id="290" r:id="rId11"/>
    <p:sldId id="352" r:id="rId12"/>
    <p:sldId id="353" r:id="rId13"/>
    <p:sldId id="287" r:id="rId14"/>
    <p:sldId id="354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2" autoAdjust="0"/>
    <p:restoredTop sz="91667" autoAdjust="0"/>
  </p:normalViewPr>
  <p:slideViewPr>
    <p:cSldViewPr>
      <p:cViewPr varScale="1">
        <p:scale>
          <a:sx n="69" d="100"/>
          <a:sy n="69" d="100"/>
        </p:scale>
        <p:origin x="588" y="102"/>
      </p:cViewPr>
      <p:guideLst>
        <p:guide orient="horz" pos="1008"/>
        <p:guide pos="23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Multicycle</a:t>
            </a:r>
            <a:r>
              <a:rPr lang="en-US" dirty="0" smtClean="0"/>
              <a:t> instruction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Phases common to each instruction</a:t>
            </a:r>
          </a:p>
          <a:p>
            <a:r>
              <a:rPr lang="en-US" dirty="0" smtClean="0"/>
              <a:t>Instruction fetch</a:t>
            </a:r>
          </a:p>
          <a:p>
            <a:r>
              <a:rPr lang="en-US" dirty="0" smtClean="0"/>
              <a:t>Instruction decode</a:t>
            </a:r>
          </a:p>
        </p:txBody>
      </p:sp>
    </p:spTree>
    <p:extLst>
      <p:ext uri="{BB962C8B-B14F-4D97-AF65-F5344CB8AC3E}">
        <p14:creationId xmlns:p14="http://schemas.microsoft.com/office/powerpoint/2010/main" val="84727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Fetch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IR </a:t>
            </a:r>
            <a:r>
              <a:rPr lang="en-US" dirty="0" smtClean="0">
                <a:sym typeface="Wingdings" panose="05000000000000000000" pitchFamily="2" charset="2"/>
              </a:rPr>
              <a:t> M[PC]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PC  PC + 1</a:t>
            </a:r>
          </a:p>
        </p:txBody>
      </p:sp>
    </p:spTree>
    <p:extLst>
      <p:ext uri="{BB962C8B-B14F-4D97-AF65-F5344CB8AC3E}">
        <p14:creationId xmlns:p14="http://schemas.microsoft.com/office/powerpoint/2010/main" val="9955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Decode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RD1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err="1" smtClean="0">
                <a:sym typeface="Wingdings" panose="05000000000000000000" pitchFamily="2" charset="2"/>
              </a:rPr>
              <a:t>Reg</a:t>
            </a:r>
            <a:r>
              <a:rPr lang="en-US" dirty="0" smtClean="0">
                <a:sym typeface="Wingdings" panose="05000000000000000000" pitchFamily="2" charset="2"/>
              </a:rPr>
              <a:t>[RB]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RD2  </a:t>
            </a:r>
            <a:r>
              <a:rPr lang="en-US" dirty="0" err="1" smtClean="0">
                <a:sym typeface="Wingdings" panose="05000000000000000000" pitchFamily="2" charset="2"/>
              </a:rPr>
              <a:t>Reg</a:t>
            </a:r>
            <a:r>
              <a:rPr lang="en-US" dirty="0" smtClean="0">
                <a:sym typeface="Wingdings" panose="05000000000000000000" pitchFamily="2" charset="2"/>
              </a:rPr>
              <a:t>[RC]</a:t>
            </a:r>
          </a:p>
          <a:p>
            <a:pPr marL="0" indent="0">
              <a:buNone/>
            </a:pPr>
            <a:r>
              <a:rPr lang="en-US" dirty="0" err="1" smtClean="0">
                <a:sym typeface="Wingdings" panose="05000000000000000000" pitchFamily="2" charset="2"/>
              </a:rPr>
              <a:t>ALUout</a:t>
            </a:r>
            <a:r>
              <a:rPr lang="en-US" dirty="0" smtClean="0">
                <a:sym typeface="Wingdings" panose="05000000000000000000" pitchFamily="2" charset="2"/>
              </a:rPr>
              <a:t>  PC + SE(LIMM)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Next, we need to provide a </a:t>
            </a:r>
            <a:r>
              <a:rPr lang="en-US" b="1" dirty="0" smtClean="0">
                <a:sym typeface="Wingdings" panose="05000000000000000000" pitchFamily="2" charset="2"/>
              </a:rPr>
              <a:t>register-transfer level </a:t>
            </a:r>
            <a:r>
              <a:rPr lang="en-US" dirty="0" smtClean="0">
                <a:sym typeface="Wingdings" panose="05000000000000000000" pitchFamily="2" charset="2"/>
              </a:rPr>
              <a:t>(RTL) description of the execution of each instruction in the </a:t>
            </a:r>
            <a:r>
              <a:rPr lang="en-US" dirty="0" err="1" smtClean="0">
                <a:sym typeface="Wingdings" panose="05000000000000000000" pitchFamily="2" charset="2"/>
              </a:rPr>
              <a:t>Larc</a:t>
            </a:r>
            <a:r>
              <a:rPr lang="en-US" dirty="0" smtClean="0">
                <a:sym typeface="Wingdings" panose="05000000000000000000" pitchFamily="2" charset="2"/>
              </a:rPr>
              <a:t> instruction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0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Multicycle</a:t>
            </a:r>
            <a:r>
              <a:rPr lang="en-US" dirty="0" smtClean="0"/>
              <a:t> instruction implementation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On your own: Give an RTL description for the remaining operations in the execution of each </a:t>
            </a:r>
            <a:r>
              <a:rPr lang="en-US" sz="2400" dirty="0" err="1" smtClean="0"/>
              <a:t>Larc</a:t>
            </a:r>
            <a:r>
              <a:rPr lang="en-US" sz="2400" dirty="0" smtClean="0"/>
              <a:t> instruction: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dd, sub, nor, </a:t>
            </a:r>
            <a:r>
              <a:rPr lang="en-US" sz="2400" dirty="0" err="1" smtClean="0"/>
              <a:t>slt</a:t>
            </a:r>
            <a:endParaRPr lang="en-US" sz="2400" dirty="0" smtClean="0"/>
          </a:p>
          <a:p>
            <a:r>
              <a:rPr lang="en-US" sz="2400" dirty="0" smtClean="0"/>
              <a:t>li</a:t>
            </a:r>
          </a:p>
          <a:p>
            <a:r>
              <a:rPr lang="en-US" sz="2400" dirty="0" err="1" smtClean="0"/>
              <a:t>lui</a:t>
            </a:r>
            <a:endParaRPr lang="en-US" sz="2400" dirty="0" smtClean="0"/>
          </a:p>
          <a:p>
            <a:r>
              <a:rPr lang="en-US" sz="2400" dirty="0" err="1" smtClean="0"/>
              <a:t>beq</a:t>
            </a:r>
            <a:endParaRPr lang="en-US" sz="2400" dirty="0" smtClean="0"/>
          </a:p>
          <a:p>
            <a:r>
              <a:rPr lang="en-US" sz="2400" dirty="0" err="1" smtClean="0"/>
              <a:t>bne</a:t>
            </a:r>
            <a:endParaRPr lang="en-US" sz="2400" dirty="0" smtClean="0"/>
          </a:p>
          <a:p>
            <a:r>
              <a:rPr lang="en-US" sz="2400" dirty="0" err="1" smtClean="0"/>
              <a:t>lw</a:t>
            </a:r>
            <a:endParaRPr lang="en-US" sz="2400" dirty="0" smtClean="0"/>
          </a:p>
          <a:p>
            <a:r>
              <a:rPr lang="en-US" sz="2400" dirty="0" err="1" smtClean="0"/>
              <a:t>sw</a:t>
            </a:r>
            <a:endParaRPr lang="en-US" sz="2400" dirty="0" smtClean="0"/>
          </a:p>
          <a:p>
            <a:r>
              <a:rPr lang="en-US" sz="2400" dirty="0" err="1" smtClean="0"/>
              <a:t>jal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99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datapath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49808" y="6781800"/>
            <a:ext cx="7632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>
            <a:stCxn id="199" idx="0"/>
          </p:cNvCxnSpPr>
          <p:nvPr/>
        </p:nvCxnSpPr>
        <p:spPr>
          <a:xfrm flipV="1">
            <a:off x="3047343" y="2971800"/>
            <a:ext cx="657" cy="3375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652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Multicycle</a:t>
            </a:r>
            <a:r>
              <a:rPr lang="en-US" sz="4000" dirty="0" smtClean="0"/>
              <a:t> </a:t>
            </a:r>
            <a:r>
              <a:rPr lang="en-US" sz="4000" dirty="0" err="1" smtClean="0"/>
              <a:t>datapath</a:t>
            </a:r>
            <a:r>
              <a:rPr lang="en-US" sz="4000" dirty="0" smtClean="0"/>
              <a:t> implementation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81000" y="32766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667000"/>
            <a:ext cx="835152" cy="1905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8200" y="35052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1759" y="266649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51759" y="4876546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MDR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3926" y="2667000"/>
            <a:ext cx="904874" cy="259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RF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3105" y="2698748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91200" y="3810000"/>
            <a:ext cx="22860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RD2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24600" y="2514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7432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</p:cNvCxnSpPr>
          <p:nvPr/>
        </p:nvCxnSpPr>
        <p:spPr>
          <a:xfrm flipV="1">
            <a:off x="6021705" y="3003548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19800" y="4114800"/>
            <a:ext cx="533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24600" y="4343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07444" y="4572000"/>
            <a:ext cx="34575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24600" y="48006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4840" y="3505200"/>
            <a:ext cx="3657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" y="3733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9925" y="25146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019925" y="3810000"/>
            <a:ext cx="0" cy="990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7010400" y="3657600"/>
            <a:ext cx="314325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19925" y="3505200"/>
            <a:ext cx="3048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19925" y="4494600"/>
            <a:ext cx="669798" cy="30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19925" y="2514598"/>
            <a:ext cx="667512" cy="310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696200" y="2819400"/>
            <a:ext cx="0" cy="1676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086725" y="2819400"/>
            <a:ext cx="228600" cy="1676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ALUOUT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 rot="5400000">
            <a:off x="8290560" y="2453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8458200" y="22098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458200" y="2438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925180" y="2666490"/>
            <a:ext cx="761620" cy="5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94192" y="2895600"/>
            <a:ext cx="29260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884920" y="2438400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067800" y="838200"/>
            <a:ext cx="0" cy="1600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52400" y="838200"/>
            <a:ext cx="8915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apezoid 74"/>
          <p:cNvSpPr/>
          <p:nvPr/>
        </p:nvSpPr>
        <p:spPr>
          <a:xfrm rot="5400000">
            <a:off x="6156960" y="2758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5400000">
            <a:off x="6156960" y="43586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2400" y="83820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2400" y="3581400"/>
            <a:ext cx="228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3058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394192" y="2895600"/>
            <a:ext cx="0" cy="388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64380" y="6781800"/>
            <a:ext cx="763829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762000" y="3733801"/>
            <a:ext cx="0" cy="304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365237" y="362508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838"/>
          <p:cNvGrpSpPr>
            <a:grpSpLocks/>
          </p:cNvGrpSpPr>
          <p:nvPr/>
        </p:nvGrpSpPr>
        <p:grpSpPr bwMode="auto">
          <a:xfrm rot="5400000">
            <a:off x="8485874" y="1610165"/>
            <a:ext cx="674904" cy="273050"/>
            <a:chOff x="3179" y="605"/>
            <a:chExt cx="979" cy="346"/>
          </a:xfrm>
        </p:grpSpPr>
        <p:grpSp>
          <p:nvGrpSpPr>
            <p:cNvPr id="95" name="Group 155"/>
            <p:cNvGrpSpPr>
              <a:grpSpLocks/>
            </p:cNvGrpSpPr>
            <p:nvPr/>
          </p:nvGrpSpPr>
          <p:grpSpPr bwMode="auto">
            <a:xfrm>
              <a:off x="3179" y="605"/>
              <a:ext cx="979" cy="346"/>
              <a:chOff x="3984" y="3715"/>
              <a:chExt cx="979" cy="346"/>
            </a:xfrm>
          </p:grpSpPr>
          <p:sp>
            <p:nvSpPr>
              <p:cNvPr id="97" name="Line 146"/>
              <p:cNvSpPr>
                <a:spLocks noChangeShapeType="1"/>
              </p:cNvSpPr>
              <p:nvPr/>
            </p:nvSpPr>
            <p:spPr bwMode="auto">
              <a:xfrm flipV="1">
                <a:off x="4724" y="3888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7"/>
              <p:cNvSpPr>
                <a:spLocks noChangeShapeType="1"/>
              </p:cNvSpPr>
              <p:nvPr/>
            </p:nvSpPr>
            <p:spPr bwMode="auto">
              <a:xfrm flipV="1">
                <a:off x="3984" y="3773"/>
                <a:ext cx="394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148"/>
              <p:cNvSpPr>
                <a:spLocks noChangeShapeType="1"/>
              </p:cNvSpPr>
              <p:nvPr/>
            </p:nvSpPr>
            <p:spPr bwMode="auto">
              <a:xfrm flipV="1">
                <a:off x="4187" y="4003"/>
                <a:ext cx="19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0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01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03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6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838"/>
          <p:cNvGrpSpPr>
            <a:grpSpLocks/>
          </p:cNvGrpSpPr>
          <p:nvPr/>
        </p:nvGrpSpPr>
        <p:grpSpPr bwMode="auto">
          <a:xfrm rot="5400000">
            <a:off x="8252931" y="1457766"/>
            <a:ext cx="503938" cy="273050"/>
            <a:chOff x="3303" y="605"/>
            <a:chExt cx="731" cy="346"/>
          </a:xfrm>
        </p:grpSpPr>
        <p:grpSp>
          <p:nvGrpSpPr>
            <p:cNvPr id="109" name="Group 155"/>
            <p:cNvGrpSpPr>
              <a:grpSpLocks/>
            </p:cNvGrpSpPr>
            <p:nvPr/>
          </p:nvGrpSpPr>
          <p:grpSpPr bwMode="auto">
            <a:xfrm>
              <a:off x="3303" y="605"/>
              <a:ext cx="731" cy="346"/>
              <a:chOff x="4108" y="3715"/>
              <a:chExt cx="731" cy="346"/>
            </a:xfrm>
          </p:grpSpPr>
          <p:sp>
            <p:nvSpPr>
              <p:cNvPr id="111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>
                <a:off x="4108" y="3766"/>
                <a:ext cx="27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48"/>
              <p:cNvSpPr>
                <a:spLocks noChangeShapeType="1"/>
              </p:cNvSpPr>
              <p:nvPr/>
            </p:nvSpPr>
            <p:spPr bwMode="auto">
              <a:xfrm flipV="1">
                <a:off x="4205" y="4003"/>
                <a:ext cx="173" cy="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4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15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17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0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9" name="Straight Connector 118"/>
          <p:cNvCxnSpPr/>
          <p:nvPr/>
        </p:nvCxnSpPr>
        <p:spPr>
          <a:xfrm flipV="1">
            <a:off x="8504898" y="1827270"/>
            <a:ext cx="0" cy="6536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8504898" y="1895019"/>
            <a:ext cx="22688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Line 146"/>
          <p:cNvSpPr>
            <a:spLocks noChangeShapeType="1"/>
          </p:cNvSpPr>
          <p:nvPr/>
        </p:nvSpPr>
        <p:spPr bwMode="auto">
          <a:xfrm rot="5400000" flipV="1">
            <a:off x="8649403" y="1975019"/>
            <a:ext cx="164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9" name="Group 838"/>
          <p:cNvGrpSpPr>
            <a:grpSpLocks/>
          </p:cNvGrpSpPr>
          <p:nvPr/>
        </p:nvGrpSpPr>
        <p:grpSpPr bwMode="auto">
          <a:xfrm>
            <a:off x="6968039" y="955967"/>
            <a:ext cx="398463" cy="389702"/>
            <a:chOff x="3456" y="605"/>
            <a:chExt cx="578" cy="346"/>
          </a:xfrm>
        </p:grpSpPr>
        <p:grpSp>
          <p:nvGrpSpPr>
            <p:cNvPr id="130" name="Group 155"/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32" name="Line 146"/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47"/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48"/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" name="Group 149"/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36" name="Group 150"/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38" name="Freeform 151"/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 152"/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115 w 173"/>
                      <a:gd name="T3" fmla="*/ 58 h 173"/>
                      <a:gd name="T4" fmla="*/ 173 w 173"/>
                      <a:gd name="T5" fmla="*/ 173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7" name="Freeform 153"/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1" name="Freeform 837"/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69"/>
          <p:cNvGrpSpPr>
            <a:grpSpLocks/>
          </p:cNvGrpSpPr>
          <p:nvPr/>
        </p:nvGrpSpPr>
        <p:grpSpPr bwMode="auto">
          <a:xfrm>
            <a:off x="6019631" y="914400"/>
            <a:ext cx="952114" cy="214313"/>
            <a:chOff x="1378" y="3542"/>
            <a:chExt cx="1502" cy="346"/>
          </a:xfrm>
        </p:grpSpPr>
        <p:sp>
          <p:nvSpPr>
            <p:cNvPr id="141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7"/>
            <p:cNvSpPr>
              <a:spLocks noChangeShapeType="1"/>
            </p:cNvSpPr>
            <p:nvPr/>
          </p:nvSpPr>
          <p:spPr bwMode="auto">
            <a:xfrm flipV="1"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8"/>
            <p:cNvSpPr>
              <a:spLocks noChangeShapeType="1"/>
            </p:cNvSpPr>
            <p:nvPr/>
          </p:nvSpPr>
          <p:spPr bwMode="auto">
            <a:xfrm>
              <a:off x="1378" y="3830"/>
              <a:ext cx="1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69"/>
          <p:cNvGrpSpPr>
            <a:grpSpLocks/>
          </p:cNvGrpSpPr>
          <p:nvPr/>
        </p:nvGrpSpPr>
        <p:grpSpPr bwMode="auto">
          <a:xfrm>
            <a:off x="6496952" y="1171396"/>
            <a:ext cx="474788" cy="214313"/>
            <a:chOff x="2131" y="3542"/>
            <a:chExt cx="749" cy="346"/>
          </a:xfrm>
        </p:grpSpPr>
        <p:sp>
          <p:nvSpPr>
            <p:cNvPr id="146" name="AutoShape 65"/>
            <p:cNvSpPr>
              <a:spLocks noChangeArrowheads="1"/>
            </p:cNvSpPr>
            <p:nvPr/>
          </p:nvSpPr>
          <p:spPr bwMode="auto">
            <a:xfrm>
              <a:off x="2419" y="3542"/>
              <a:ext cx="346" cy="346"/>
            </a:xfrm>
            <a:prstGeom prst="flowChartDelay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>
              <a:off x="2765" y="3715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131" y="360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2304" y="3830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866"/>
          <p:cNvGrpSpPr>
            <a:grpSpLocks/>
          </p:cNvGrpSpPr>
          <p:nvPr/>
        </p:nvGrpSpPr>
        <p:grpSpPr bwMode="auto">
          <a:xfrm rot="16200000">
            <a:off x="6234001" y="1049747"/>
            <a:ext cx="171825" cy="600074"/>
            <a:chOff x="1325" y="713"/>
            <a:chExt cx="230" cy="756"/>
          </a:xfrm>
        </p:grpSpPr>
        <p:grpSp>
          <p:nvGrpSpPr>
            <p:cNvPr id="151" name="Group 622"/>
            <p:cNvGrpSpPr>
              <a:grpSpLocks/>
            </p:cNvGrpSpPr>
            <p:nvPr/>
          </p:nvGrpSpPr>
          <p:grpSpPr bwMode="auto">
            <a:xfrm>
              <a:off x="1325" y="713"/>
              <a:ext cx="230" cy="756"/>
              <a:chOff x="2440" y="1231"/>
              <a:chExt cx="230" cy="756"/>
            </a:xfrm>
          </p:grpSpPr>
          <p:sp>
            <p:nvSpPr>
              <p:cNvPr id="153" name="AutoShape 616"/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617"/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618"/>
              <p:cNvSpPr>
                <a:spLocks noChangeShapeType="1"/>
              </p:cNvSpPr>
              <p:nvPr/>
            </p:nvSpPr>
            <p:spPr bwMode="auto">
              <a:xfrm flipV="1">
                <a:off x="2555" y="1231"/>
                <a:ext cx="0" cy="3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21"/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Freeform 865"/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/>
          <p:cNvCxnSpPr/>
          <p:nvPr/>
        </p:nvCxnSpPr>
        <p:spPr>
          <a:xfrm>
            <a:off x="7365123" y="1150818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V="1">
            <a:off x="8731783" y="1150818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67846" y="1409192"/>
            <a:ext cx="548640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160520" y="4800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71800" y="50292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71800" y="5486400"/>
            <a:ext cx="13716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rapezoid 120"/>
          <p:cNvSpPr/>
          <p:nvPr/>
        </p:nvSpPr>
        <p:spPr>
          <a:xfrm rot="5400000">
            <a:off x="3947160" y="5044440"/>
            <a:ext cx="990600" cy="1981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41520" y="51054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rapezoid 123"/>
          <p:cNvSpPr/>
          <p:nvPr/>
        </p:nvSpPr>
        <p:spPr>
          <a:xfrm rot="5400000">
            <a:off x="4175760" y="3962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2362200" y="36576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453640" y="2971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453640" y="2971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453640" y="5257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418587" y="362585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3651886" y="4038601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3651887" y="3810000"/>
            <a:ext cx="478915" cy="183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SHL8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>
            <a:off x="4145280" y="39243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131948" y="4222495"/>
            <a:ext cx="19621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rapezoid 165"/>
          <p:cNvSpPr/>
          <p:nvPr/>
        </p:nvSpPr>
        <p:spPr>
          <a:xfrm rot="5400000">
            <a:off x="3714755" y="5867400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rapezoid 167"/>
          <p:cNvSpPr/>
          <p:nvPr/>
        </p:nvSpPr>
        <p:spPr>
          <a:xfrm rot="5400000">
            <a:off x="4729164" y="6057773"/>
            <a:ext cx="533400" cy="22860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2971800" y="2209800"/>
            <a:ext cx="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220531" y="623211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4220531" y="5828767"/>
            <a:ext cx="478153" cy="30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SIGN EXTEND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4698684" y="60198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4698684" y="6324600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2880359" y="5257800"/>
            <a:ext cx="14630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2895599" y="2971800"/>
            <a:ext cx="1828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762000" y="2209800"/>
            <a:ext cx="0" cy="129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762000" y="2209800"/>
            <a:ext cx="7696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732376" y="3473196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/>
          <p:cNvSpPr/>
          <p:nvPr/>
        </p:nvSpPr>
        <p:spPr>
          <a:xfrm>
            <a:off x="2939796" y="217779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048000" y="2971800"/>
            <a:ext cx="0" cy="3657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89" idx="6"/>
            <a:endCxn id="162" idx="1"/>
          </p:cNvCxnSpPr>
          <p:nvPr/>
        </p:nvCxnSpPr>
        <p:spPr>
          <a:xfrm>
            <a:off x="3080004" y="4190491"/>
            <a:ext cx="571882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3504820" y="3886200"/>
            <a:ext cx="14706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505200" y="3886201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/>
          <p:cNvSpPr/>
          <p:nvPr/>
        </p:nvSpPr>
        <p:spPr>
          <a:xfrm>
            <a:off x="3472816" y="416046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/>
          <p:cNvSpPr/>
          <p:nvPr/>
        </p:nvSpPr>
        <p:spPr>
          <a:xfrm>
            <a:off x="3015996" y="293954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3047999" y="32004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048000" y="3429000"/>
            <a:ext cx="167639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/>
          <p:cNvSpPr/>
          <p:nvPr/>
        </p:nvSpPr>
        <p:spPr>
          <a:xfrm>
            <a:off x="3015996" y="415848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/>
          <p:cNvSpPr/>
          <p:nvPr/>
        </p:nvSpPr>
        <p:spPr>
          <a:xfrm>
            <a:off x="3015997" y="33964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/>
          <p:cNvSpPr/>
          <p:nvPr/>
        </p:nvSpPr>
        <p:spPr>
          <a:xfrm>
            <a:off x="3015996" y="31678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Straight Connector 191"/>
          <p:cNvCxnSpPr/>
          <p:nvPr/>
        </p:nvCxnSpPr>
        <p:spPr>
          <a:xfrm>
            <a:off x="3048000" y="58674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048000" y="609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71" idx="1"/>
          </p:cNvCxnSpPr>
          <p:nvPr/>
        </p:nvCxnSpPr>
        <p:spPr>
          <a:xfrm flipV="1">
            <a:off x="3048000" y="6384262"/>
            <a:ext cx="11725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3048000" y="6629400"/>
            <a:ext cx="256032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3013624" y="583393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/>
          <p:cNvSpPr/>
          <p:nvPr/>
        </p:nvSpPr>
        <p:spPr>
          <a:xfrm>
            <a:off x="3013624" y="606561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/>
          <p:cNvSpPr/>
          <p:nvPr/>
        </p:nvSpPr>
        <p:spPr>
          <a:xfrm>
            <a:off x="3015339" y="634750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4648200" y="4076700"/>
            <a:ext cx="0" cy="3429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556760" y="40767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160520" y="4419600"/>
            <a:ext cx="4876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60520" y="4419600"/>
            <a:ext cx="0" cy="3862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5" idx="1"/>
          </p:cNvCxnSpPr>
          <p:nvPr/>
        </p:nvCxnSpPr>
        <p:spPr>
          <a:xfrm flipV="1">
            <a:off x="1219200" y="3619500"/>
            <a:ext cx="3048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110164" y="6161912"/>
            <a:ext cx="1097280" cy="25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207444" y="4572000"/>
            <a:ext cx="0" cy="1589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096000" y="2286000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361437" y="2286000"/>
            <a:ext cx="473456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6065138" y="408470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>
          <a:xfrm flipV="1">
            <a:off x="1371600" y="2286000"/>
            <a:ext cx="0" cy="2118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71600" y="4411345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142092" y="4207398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1</a:t>
            </a:r>
            <a:endParaRPr lang="en-US" sz="1100" dirty="0"/>
          </a:p>
        </p:txBody>
      </p:sp>
      <p:sp>
        <p:nvSpPr>
          <p:cNvPr id="212" name="Rectangle 211"/>
          <p:cNvSpPr/>
          <p:nvPr/>
        </p:nvSpPr>
        <p:spPr>
          <a:xfrm>
            <a:off x="6123520" y="2612173"/>
            <a:ext cx="256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0</a:t>
            </a:r>
            <a:endParaRPr lang="en-US" sz="1100" dirty="0"/>
          </a:p>
        </p:txBody>
      </p:sp>
      <p:cxnSp>
        <p:nvCxnSpPr>
          <p:cNvPr id="213" name="Straight Connector 212"/>
          <p:cNvCxnSpPr/>
          <p:nvPr/>
        </p:nvCxnSpPr>
        <p:spPr>
          <a:xfrm>
            <a:off x="6324600" y="5181600"/>
            <a:ext cx="206959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6324600" y="4800600"/>
            <a:ext cx="0" cy="381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8362188" y="514588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Straight Connector 215"/>
          <p:cNvCxnSpPr>
            <a:endCxn id="64" idx="1"/>
          </p:cNvCxnSpPr>
          <p:nvPr/>
        </p:nvCxnSpPr>
        <p:spPr>
          <a:xfrm>
            <a:off x="7693153" y="3657089"/>
            <a:ext cx="393572" cy="5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56846" y="28944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747321" y="4419600"/>
            <a:ext cx="26307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638800" y="3226976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638800" y="3886200"/>
            <a:ext cx="1524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1">
            <a:off x="6329362" y="2209799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299645" y="2181511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995160" y="2438400"/>
            <a:ext cx="14630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1">
            <a:off x="6995160" y="2286000"/>
            <a:ext cx="0" cy="15668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172401" y="22860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6172401" y="2286000"/>
            <a:ext cx="0" cy="6855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6141553" y="297135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/>
          <p:cNvSpPr/>
          <p:nvPr/>
        </p:nvSpPr>
        <p:spPr>
          <a:xfrm>
            <a:off x="7893176" y="3625085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7925180" y="2666490"/>
            <a:ext cx="0" cy="9906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7787640" y="1701329"/>
            <a:ext cx="0" cy="1346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7696200" y="304800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989235" y="1320330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5" name="Straight Connector 244"/>
          <p:cNvCxnSpPr/>
          <p:nvPr/>
        </p:nvCxnSpPr>
        <p:spPr>
          <a:xfrm>
            <a:off x="6019800" y="1701329"/>
            <a:ext cx="1767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019800" y="1092788"/>
            <a:ext cx="0" cy="6085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7469312" y="2920018"/>
            <a:ext cx="240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z</a:t>
            </a:r>
            <a:endParaRPr lang="en-US" sz="1100" dirty="0"/>
          </a:p>
        </p:txBody>
      </p:sp>
      <p:sp>
        <p:nvSpPr>
          <p:cNvPr id="251" name="Rectangle 250"/>
          <p:cNvSpPr/>
          <p:nvPr/>
        </p:nvSpPr>
        <p:spPr>
          <a:xfrm>
            <a:off x="7246814" y="3520102"/>
            <a:ext cx="4324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ALU</a:t>
            </a:r>
            <a:endParaRPr lang="en-US" sz="1100" dirty="0"/>
          </a:p>
        </p:txBody>
      </p:sp>
      <p:cxnSp>
        <p:nvCxnSpPr>
          <p:cNvPr id="253" name="Straight Connector 252"/>
          <p:cNvCxnSpPr>
            <a:endCxn id="172" idx="1"/>
          </p:cNvCxnSpPr>
          <p:nvPr/>
        </p:nvCxnSpPr>
        <p:spPr>
          <a:xfrm flipV="1">
            <a:off x="4095755" y="5980912"/>
            <a:ext cx="12477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971800" y="5486400"/>
            <a:ext cx="0" cy="1295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2942177" y="674979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ectangle 258"/>
          <p:cNvSpPr/>
          <p:nvPr/>
        </p:nvSpPr>
        <p:spPr>
          <a:xfrm>
            <a:off x="5613845" y="6333684"/>
            <a:ext cx="685800" cy="38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ysClr val="windowText" lastClr="000000"/>
                </a:solidFill>
              </a:rPr>
              <a:t>CONTROL UNIT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 flipV="1">
            <a:off x="6299645" y="6353271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6299645" y="6446600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V="1">
            <a:off x="6299645" y="6609359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6299645" y="6698167"/>
            <a:ext cx="25138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6325424" y="6527867"/>
            <a:ext cx="1828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1947187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686735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7" name="Straight Arrow Connector 266"/>
          <p:cNvCxnSpPr/>
          <p:nvPr/>
        </p:nvCxnSpPr>
        <p:spPr>
          <a:xfrm>
            <a:off x="497533" y="3054253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/>
          <p:cNvSpPr/>
          <p:nvPr/>
        </p:nvSpPr>
        <p:spPr>
          <a:xfrm>
            <a:off x="237081" y="294034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PC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69" name="Straight Arrow Connector 268"/>
          <p:cNvCxnSpPr/>
          <p:nvPr/>
        </p:nvCxnSpPr>
        <p:spPr>
          <a:xfrm>
            <a:off x="1115418" y="31640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54966" y="30501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 </a:t>
            </a:r>
            <a:r>
              <a:rPr lang="en-US" sz="700" b="1" dirty="0" err="1" smtClean="0">
                <a:solidFill>
                  <a:srgbClr val="0070C0"/>
                </a:solidFill>
              </a:rPr>
              <a:t>Src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1" name="Straight Arrow Connector 270"/>
          <p:cNvCxnSpPr/>
          <p:nvPr/>
        </p:nvCxnSpPr>
        <p:spPr>
          <a:xfrm>
            <a:off x="2776052" y="244628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 271"/>
          <p:cNvSpPr/>
          <p:nvPr/>
        </p:nvSpPr>
        <p:spPr>
          <a:xfrm>
            <a:off x="2515600" y="233236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IR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3" name="Straight Arrow Connector 272"/>
          <p:cNvCxnSpPr/>
          <p:nvPr/>
        </p:nvCxnSpPr>
        <p:spPr>
          <a:xfrm>
            <a:off x="2768287" y="4648400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2507835" y="44958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MDR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5" name="Straight Arrow Connector 274"/>
          <p:cNvCxnSpPr/>
          <p:nvPr/>
        </p:nvCxnSpPr>
        <p:spPr>
          <a:xfrm>
            <a:off x="4444047" y="3619721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4183595" y="350581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LI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4000499" y="5579483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33799" y="5486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LW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1" name="Straight Arrow Connector 280"/>
          <p:cNvCxnSpPr/>
          <p:nvPr/>
        </p:nvCxnSpPr>
        <p:spPr>
          <a:xfrm flipH="1">
            <a:off x="5019160" y="5769301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752460" y="567621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SorL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 flipH="1">
            <a:off x="5907405" y="2529877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643983" y="236620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RD1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5" name="Straight Arrow Connector 284"/>
          <p:cNvCxnSpPr/>
          <p:nvPr/>
        </p:nvCxnSpPr>
        <p:spPr>
          <a:xfrm flipH="1">
            <a:off x="5899407" y="363077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5632707" y="3471435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RD2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7" name="Straight Arrow Connector 286"/>
          <p:cNvCxnSpPr/>
          <p:nvPr/>
        </p:nvCxnSpPr>
        <p:spPr>
          <a:xfrm flipH="1">
            <a:off x="6662927" y="3819254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6396226" y="3710486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ALU2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89" name="Straight Arrow Connector 288"/>
          <p:cNvCxnSpPr/>
          <p:nvPr/>
        </p:nvCxnSpPr>
        <p:spPr>
          <a:xfrm flipH="1">
            <a:off x="6667690" y="3338512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6400800" y="35052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ALU1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1" name="Straight Arrow Connector 290"/>
          <p:cNvCxnSpPr/>
          <p:nvPr/>
        </p:nvCxnSpPr>
        <p:spPr>
          <a:xfrm flipH="1">
            <a:off x="7201089" y="4724400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6934199" y="489108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SUB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 flipH="1">
            <a:off x="7524940" y="4580769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7258050" y="4747457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NOR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297" name="Straight Arrow Connector 296"/>
          <p:cNvCxnSpPr/>
          <p:nvPr/>
        </p:nvCxnSpPr>
        <p:spPr>
          <a:xfrm flipH="1">
            <a:off x="8194926" y="4513005"/>
            <a:ext cx="0" cy="164592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7928036" y="4724400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err="1" smtClean="0">
                <a:solidFill>
                  <a:srgbClr val="0070C0"/>
                </a:solidFill>
              </a:rPr>
              <a:t>ALUout</a:t>
            </a:r>
            <a:r>
              <a:rPr lang="en-US" sz="700" b="1" dirty="0" smtClean="0">
                <a:solidFill>
                  <a:srgbClr val="0070C0"/>
                </a:solidFill>
              </a:rPr>
              <a:t> Write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6003792" y="896464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0" name="Rectangle 299"/>
          <p:cNvSpPr/>
          <p:nvPr/>
        </p:nvSpPr>
        <p:spPr>
          <a:xfrm>
            <a:off x="6021208" y="1142282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7385082" y="1358749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BN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8458200" y="1236933"/>
            <a:ext cx="277523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BE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8760992" y="1280343"/>
            <a:ext cx="318874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700" b="1" dirty="0" smtClean="0">
                <a:solidFill>
                  <a:srgbClr val="0070C0"/>
                </a:solidFill>
              </a:rPr>
              <a:t>JAL</a:t>
            </a:r>
            <a:endParaRPr lang="en-US" sz="700" b="1" dirty="0">
              <a:solidFill>
                <a:srgbClr val="0070C0"/>
              </a:solidFill>
            </a:endParaRPr>
          </a:p>
        </p:txBody>
      </p:sp>
      <p:cxnSp>
        <p:nvCxnSpPr>
          <p:cNvPr id="306" name="Straight Arrow Connector 305"/>
          <p:cNvCxnSpPr/>
          <p:nvPr/>
        </p:nvCxnSpPr>
        <p:spPr>
          <a:xfrm flipH="1">
            <a:off x="4450295" y="4525905"/>
            <a:ext cx="0" cy="1371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/>
          <p:cNvSpPr/>
          <p:nvPr/>
        </p:nvSpPr>
        <p:spPr>
          <a:xfrm>
            <a:off x="4190998" y="4425398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RFWD</a:t>
            </a:r>
            <a:endParaRPr lang="en-US" sz="700" b="1" dirty="0">
              <a:solidFill>
                <a:srgbClr val="0070C0"/>
              </a:solidFill>
            </a:endParaRPr>
          </a:p>
        </p:txBody>
      </p:sp>
      <p:sp>
        <p:nvSpPr>
          <p:cNvPr id="308" name="Rectangle 307"/>
          <p:cNvSpPr/>
          <p:nvPr/>
        </p:nvSpPr>
        <p:spPr>
          <a:xfrm>
            <a:off x="4415600" y="4470010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09" name="Straight Connector 308"/>
          <p:cNvCxnSpPr/>
          <p:nvPr/>
        </p:nvCxnSpPr>
        <p:spPr>
          <a:xfrm flipV="1">
            <a:off x="4395128" y="4546954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/>
          <p:cNvSpPr/>
          <p:nvPr/>
        </p:nvSpPr>
        <p:spPr>
          <a:xfrm>
            <a:off x="3042762" y="647649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OPCODE[12..15]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2" name="Rectangle 311"/>
          <p:cNvSpPr/>
          <p:nvPr/>
        </p:nvSpPr>
        <p:spPr>
          <a:xfrm>
            <a:off x="3052764" y="621862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LIMM[4..11]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062766" y="5960762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3048000" y="5702897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SIMM[8..11]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048000" y="41148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LIMM</a:t>
            </a:r>
          </a:p>
          <a:p>
            <a:r>
              <a:rPr lang="en-US" sz="900" dirty="0" smtClean="0">
                <a:solidFill>
                  <a:sysClr val="windowText" lastClr="000000"/>
                </a:solidFill>
              </a:rPr>
              <a:t>[0..7]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048000" y="32812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RA[8..11]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3048000" y="3052678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RC[0..3]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3048000" y="2819400"/>
            <a:ext cx="990600" cy="14772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ysClr val="windowText" lastClr="000000"/>
                </a:solidFill>
              </a:rPr>
              <a:t>RB[4..7]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8709545" y="2159660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10</a:t>
            </a:r>
            <a:endParaRPr lang="en-US" sz="700" dirty="0"/>
          </a:p>
        </p:txBody>
      </p:sp>
      <p:sp>
        <p:nvSpPr>
          <p:cNvPr id="320" name="Rectangle 319"/>
          <p:cNvSpPr/>
          <p:nvPr/>
        </p:nvSpPr>
        <p:spPr>
          <a:xfrm>
            <a:off x="8703009" y="237590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01</a:t>
            </a:r>
            <a:endParaRPr lang="en-US" sz="700" dirty="0"/>
          </a:p>
        </p:txBody>
      </p:sp>
      <p:sp>
        <p:nvSpPr>
          <p:cNvPr id="321" name="Rectangle 320"/>
          <p:cNvSpPr/>
          <p:nvPr/>
        </p:nvSpPr>
        <p:spPr>
          <a:xfrm>
            <a:off x="8703007" y="2596312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00</a:t>
            </a:r>
            <a:endParaRPr lang="en-US" sz="700" dirty="0"/>
          </a:p>
        </p:txBody>
      </p:sp>
      <p:sp>
        <p:nvSpPr>
          <p:cNvPr id="322" name="Rectangle 321"/>
          <p:cNvSpPr/>
          <p:nvPr/>
        </p:nvSpPr>
        <p:spPr>
          <a:xfrm>
            <a:off x="8703008" y="2831821"/>
            <a:ext cx="102893" cy="10772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11</a:t>
            </a:r>
            <a:endParaRPr lang="en-US" sz="700" dirty="0"/>
          </a:p>
        </p:txBody>
      </p:sp>
      <p:sp>
        <p:nvSpPr>
          <p:cNvPr id="323" name="Rectangle 322"/>
          <p:cNvSpPr/>
          <p:nvPr/>
        </p:nvSpPr>
        <p:spPr>
          <a:xfrm>
            <a:off x="6628448" y="3781328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4" name="Straight Connector 323"/>
          <p:cNvCxnSpPr/>
          <p:nvPr/>
        </p:nvCxnSpPr>
        <p:spPr>
          <a:xfrm flipV="1">
            <a:off x="6607976" y="3858272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6632068" y="3366099"/>
            <a:ext cx="210314" cy="15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" b="1" dirty="0" smtClean="0">
                <a:solidFill>
                  <a:srgbClr val="0070C0"/>
                </a:solidFill>
              </a:rPr>
              <a:t>2</a:t>
            </a:r>
            <a:endParaRPr lang="en-US" sz="400" b="1" dirty="0">
              <a:solidFill>
                <a:srgbClr val="0070C0"/>
              </a:solidFill>
            </a:endParaRPr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6611596" y="3443043"/>
            <a:ext cx="102865" cy="26849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>
            <a:off x="5166838" y="2447432"/>
            <a:ext cx="0" cy="2108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4906386" y="2333521"/>
            <a:ext cx="533401" cy="10996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rgbClr val="0070C0"/>
                </a:solidFill>
              </a:rPr>
              <a:t>RF Write</a:t>
            </a:r>
            <a:endParaRPr lang="en-US" sz="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9 on Friday, 10/24</a:t>
            </a:r>
          </a:p>
        </p:txBody>
      </p:sp>
    </p:spTree>
    <p:extLst>
      <p:ext uri="{BB962C8B-B14F-4D97-AF65-F5344CB8AC3E}">
        <p14:creationId xmlns:p14="http://schemas.microsoft.com/office/powerpoint/2010/main" val="33131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time: Flowchart for multiplication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4343400" y="2762250"/>
            <a:ext cx="20955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1. Test Multiplier0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895850" y="1524000"/>
            <a:ext cx="9906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Start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33400" y="2705100"/>
            <a:ext cx="2133600" cy="11049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1a. Add multiplicand to product and place the result in Product register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3295650" y="4203700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2. Shift the multiplicand register left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3295650" y="5021943"/>
            <a:ext cx="4191000" cy="3810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3. Shift the multiplier register right 1 bit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Decision 10"/>
          <p:cNvSpPr/>
          <p:nvPr/>
        </p:nvSpPr>
        <p:spPr>
          <a:xfrm>
            <a:off x="4381500" y="5792997"/>
            <a:ext cx="2019300" cy="9906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</a:t>
            </a:r>
            <a:r>
              <a:rPr lang="en-US" sz="1400" dirty="0" smtClean="0">
                <a:solidFill>
                  <a:sysClr val="windowText" lastClr="000000"/>
                </a:solidFill>
              </a:rPr>
              <a:t>th repetition?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752600" y="6134100"/>
            <a:ext cx="914400" cy="3048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Done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8" name="Elbow Connector 47"/>
          <p:cNvCxnSpPr>
            <a:stCxn id="11" idx="3"/>
            <a:endCxn id="7" idx="3"/>
          </p:cNvCxnSpPr>
          <p:nvPr/>
        </p:nvCxnSpPr>
        <p:spPr>
          <a:xfrm flipH="1" flipV="1">
            <a:off x="5886450" y="1676400"/>
            <a:ext cx="514350" cy="4611897"/>
          </a:xfrm>
          <a:prstGeom prst="bentConnector3">
            <a:avLst>
              <a:gd name="adj1" fmla="val -41728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" idx="2"/>
            <a:endCxn id="9" idx="1"/>
          </p:cNvCxnSpPr>
          <p:nvPr/>
        </p:nvCxnSpPr>
        <p:spPr>
          <a:xfrm rot="16200000" flipH="1">
            <a:off x="2155825" y="3254375"/>
            <a:ext cx="584200" cy="169545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43200" y="28606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1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365937" y="5905500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No: &lt;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24148" y="5773947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Yes:  N repetitions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7" idx="2"/>
            <a:endCxn id="5" idx="0"/>
          </p:cNvCxnSpPr>
          <p:nvPr/>
        </p:nvCxnSpPr>
        <p:spPr>
          <a:xfrm>
            <a:off x="5391150" y="1828800"/>
            <a:ext cx="0" cy="9334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8" idx="3"/>
          </p:cNvCxnSpPr>
          <p:nvPr/>
        </p:nvCxnSpPr>
        <p:spPr>
          <a:xfrm flipH="1">
            <a:off x="2667000" y="3257550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</p:cNvCxnSpPr>
          <p:nvPr/>
        </p:nvCxnSpPr>
        <p:spPr>
          <a:xfrm flipH="1" flipV="1">
            <a:off x="2667000" y="6286500"/>
            <a:ext cx="1714500" cy="17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2"/>
            <a:endCxn id="9" idx="0"/>
          </p:cNvCxnSpPr>
          <p:nvPr/>
        </p:nvCxnSpPr>
        <p:spPr>
          <a:xfrm>
            <a:off x="5391150" y="3752850"/>
            <a:ext cx="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2"/>
            <a:endCxn id="10" idx="0"/>
          </p:cNvCxnSpPr>
          <p:nvPr/>
        </p:nvCxnSpPr>
        <p:spPr>
          <a:xfrm>
            <a:off x="5391150" y="4584700"/>
            <a:ext cx="0" cy="4372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2"/>
            <a:endCxn id="11" idx="0"/>
          </p:cNvCxnSpPr>
          <p:nvPr/>
        </p:nvCxnSpPr>
        <p:spPr>
          <a:xfrm>
            <a:off x="5391150" y="5402943"/>
            <a:ext cx="0" cy="3900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19467" y="3825875"/>
            <a:ext cx="1838865" cy="304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ysClr val="windowText" lastClr="000000"/>
                </a:solidFill>
              </a:rPr>
              <a:t>Multiplier0 = 0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9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think about it…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you modify the previous multiplication algorithm to work with signed values? </a:t>
            </a:r>
          </a:p>
          <a:p>
            <a:r>
              <a:rPr lang="en-US" sz="2800" dirty="0" smtClean="0"/>
              <a:t>One answer: Compute the product assuming positive operands, remember their signs and adjust the answer accordingly</a:t>
            </a:r>
          </a:p>
        </p:txBody>
      </p:sp>
    </p:spTree>
    <p:extLst>
      <p:ext uri="{BB962C8B-B14F-4D97-AF65-F5344CB8AC3E}">
        <p14:creationId xmlns:p14="http://schemas.microsoft.com/office/powerpoint/2010/main" val="22805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design: schematic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681" y="3504973"/>
            <a:ext cx="420303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7814" y="2590800"/>
            <a:ext cx="111282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23900" y="3209471"/>
            <a:ext cx="580084" cy="885301"/>
            <a:chOff x="4114798" y="2543699"/>
            <a:chExt cx="580084" cy="885301"/>
          </a:xfrm>
        </p:grpSpPr>
        <p:grpSp>
          <p:nvGrpSpPr>
            <p:cNvPr id="8" name="Group 7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593873" y="2133600"/>
            <a:ext cx="12192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RF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3872" y="2514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3872" y="2819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93873" y="3123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3872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672" y="28946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79672" y="4038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60823" y="3885746"/>
            <a:ext cx="699077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address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9900" y="3885746"/>
            <a:ext cx="375226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RD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55122" y="5054600"/>
            <a:ext cx="460440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WD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3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design: schematic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681" y="3504973"/>
            <a:ext cx="420303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7814" y="2590800"/>
            <a:ext cx="111282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01917" y="2743200"/>
            <a:ext cx="275283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23900" y="3209471"/>
            <a:ext cx="580084" cy="885301"/>
            <a:chOff x="4114798" y="2543699"/>
            <a:chExt cx="580084" cy="885301"/>
          </a:xfrm>
        </p:grpSpPr>
        <p:grpSp>
          <p:nvGrpSpPr>
            <p:cNvPr id="8" name="Group 7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448934" y="2552019"/>
            <a:ext cx="314836" cy="8772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I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90680" y="2627697"/>
            <a:ext cx="258945" cy="864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93873" y="2133600"/>
            <a:ext cx="12192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RF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3872" y="2514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3872" y="2819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93873" y="3123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3872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672" y="28946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79672" y="4038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8934" y="4527096"/>
            <a:ext cx="305821" cy="11058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M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60823" y="3885746"/>
            <a:ext cx="699077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address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9900" y="3885746"/>
            <a:ext cx="375226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RD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55122" y="5054600"/>
            <a:ext cx="460440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WD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92062" y="3782755"/>
            <a:ext cx="258945" cy="864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8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Multicycle</a:t>
            </a:r>
            <a:r>
              <a:rPr lang="en-US" dirty="0" smtClean="0"/>
              <a:t> design: schematic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681" y="3504973"/>
            <a:ext cx="420303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PC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37814" y="2590800"/>
            <a:ext cx="111282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M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01917" y="2743200"/>
            <a:ext cx="275283" cy="1752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23900" y="3209471"/>
            <a:ext cx="580084" cy="885301"/>
            <a:chOff x="4114798" y="2543699"/>
            <a:chExt cx="580084" cy="885301"/>
          </a:xfrm>
        </p:grpSpPr>
        <p:grpSp>
          <p:nvGrpSpPr>
            <p:cNvPr id="8" name="Group 7"/>
            <p:cNvGrpSpPr/>
            <p:nvPr/>
          </p:nvGrpSpPr>
          <p:grpSpPr>
            <a:xfrm>
              <a:off x="4114798" y="2543699"/>
              <a:ext cx="457202" cy="885301"/>
              <a:chOff x="3505198" y="4343400"/>
              <a:chExt cx="457202" cy="13716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V="1">
                <a:off x="3962400" y="4723493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3505200" y="4343400"/>
                <a:ext cx="457200" cy="38009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505200" y="5275944"/>
                <a:ext cx="457200" cy="439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3505198" y="5181600"/>
                <a:ext cx="2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3505200" y="4343400"/>
                <a:ext cx="0" cy="552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3505198" y="4895850"/>
                <a:ext cx="152400" cy="1333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505198" y="5030109"/>
                <a:ext cx="152401" cy="1514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/>
            <p:cNvSpPr/>
            <p:nvPr/>
          </p:nvSpPr>
          <p:spPr>
            <a:xfrm>
              <a:off x="4121941" y="2919123"/>
              <a:ext cx="572941" cy="14772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ysClr val="windowText" lastClr="000000"/>
                  </a:solidFill>
                </a:rPr>
                <a:t>ALU</a:t>
              </a:r>
              <a:endParaRPr lang="en-US" sz="1100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28600" y="1935253"/>
            <a:ext cx="0" cy="2103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" idx="3"/>
          </p:cNvCxnSpPr>
          <p:nvPr/>
        </p:nvCxnSpPr>
        <p:spPr>
          <a:xfrm flipH="1">
            <a:off x="1247984" y="4038373"/>
            <a:ext cx="57607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48934" y="2552019"/>
            <a:ext cx="314836" cy="8772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I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90680" y="2627697"/>
            <a:ext cx="258945" cy="864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93873" y="2133600"/>
            <a:ext cx="12192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u="sng" dirty="0" smtClean="0">
                <a:solidFill>
                  <a:sysClr val="windowText" lastClr="000000"/>
                </a:solidFill>
              </a:rPr>
              <a:t>RF</a:t>
            </a:r>
            <a:endParaRPr lang="en-US" b="1" u="sng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3872" y="2514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93872" y="2819400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RR2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93873" y="31237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93872" y="47239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79672" y="2894692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79672" y="4038146"/>
            <a:ext cx="533401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RD2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8934" y="4527096"/>
            <a:ext cx="305821" cy="11058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M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860823" y="3885746"/>
            <a:ext cx="699077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address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59900" y="3885746"/>
            <a:ext cx="375226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 smtClean="0">
                <a:solidFill>
                  <a:sysClr val="windowText" lastClr="000000"/>
                </a:solidFill>
              </a:rPr>
              <a:t>RD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55122" y="5054600"/>
            <a:ext cx="460440" cy="3052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ysClr val="windowText" lastClr="000000"/>
                </a:solidFill>
              </a:rPr>
              <a:t>WD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122677" y="4009574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292062" y="3782755"/>
            <a:ext cx="258945" cy="864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28600" y="1938428"/>
            <a:ext cx="824788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28600" y="4038600"/>
            <a:ext cx="57607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312144" y="5988675"/>
            <a:ext cx="329184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971800" y="4037594"/>
            <a:ext cx="182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54680" y="2976880"/>
            <a:ext cx="0" cy="2103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54680" y="2971346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54680" y="5080000"/>
            <a:ext cx="27432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763770" y="2971800"/>
            <a:ext cx="82296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129530" y="3280491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29530" y="2667000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29530" y="2658699"/>
            <a:ext cx="0" cy="621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097526" y="2942873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754755" y="4914673"/>
            <a:ext cx="817245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435608" y="5227093"/>
            <a:ext cx="0" cy="1097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435608" y="5227093"/>
            <a:ext cx="384048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477250" y="1935253"/>
            <a:ext cx="0" cy="43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444484" y="3586717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8094051" y="3618721"/>
            <a:ext cx="37490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813073" y="3047319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5813073" y="4191000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549625" y="3355072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549625" y="3961111"/>
            <a:ext cx="457200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482358" y="3633093"/>
            <a:ext cx="30175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603984" y="3633093"/>
            <a:ext cx="0" cy="2359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571980" y="3601088"/>
            <a:ext cx="64008" cy="6400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4312144" y="4914673"/>
            <a:ext cx="0" cy="1078992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435608" y="6324373"/>
            <a:ext cx="70408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5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Microarchtectural</a:t>
            </a:r>
            <a:r>
              <a:rPr lang="en-US" dirty="0" smtClean="0"/>
              <a:t>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are registers added after each functional unit?</a:t>
            </a:r>
          </a:p>
          <a:p>
            <a:r>
              <a:rPr lang="en-US" dirty="0" smtClean="0"/>
              <a:t>We need to distinguish between:</a:t>
            </a:r>
          </a:p>
          <a:p>
            <a:pPr lvl="1"/>
            <a:r>
              <a:rPr lang="en-US" dirty="0" smtClean="0"/>
              <a:t>Data available at the end of a clock cycle and needed in one or more subsequent cycles of the </a:t>
            </a:r>
            <a:r>
              <a:rPr lang="en-US" b="1" dirty="0" smtClean="0"/>
              <a:t>same instruction</a:t>
            </a:r>
          </a:p>
          <a:p>
            <a:pPr lvl="1"/>
            <a:r>
              <a:rPr lang="en-US" dirty="0" smtClean="0"/>
              <a:t>Data available at the end of a clock cycle and needed in one or more subsequent clock cycles of a </a:t>
            </a:r>
            <a:r>
              <a:rPr lang="en-US" b="1" dirty="0" smtClean="0"/>
              <a:t>subsequent instruction</a:t>
            </a:r>
          </a:p>
          <a:p>
            <a:r>
              <a:rPr lang="en-US" dirty="0" smtClean="0"/>
              <a:t>Not available to machine language programmers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4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Microarchtectural</a:t>
            </a:r>
            <a:r>
              <a:rPr lang="en-US" dirty="0" smtClean="0"/>
              <a:t> register 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Position of </a:t>
            </a:r>
            <a:r>
              <a:rPr lang="en-US" dirty="0" err="1" smtClean="0"/>
              <a:t>microarchitectural</a:t>
            </a:r>
            <a:r>
              <a:rPr lang="en-US" dirty="0" smtClean="0"/>
              <a:t> registers depends on:</a:t>
            </a:r>
          </a:p>
          <a:p>
            <a:r>
              <a:rPr lang="en-US" dirty="0" smtClean="0"/>
              <a:t>???</a:t>
            </a:r>
          </a:p>
          <a:p>
            <a:r>
              <a:rPr lang="en-US" dirty="0" smtClean="0"/>
              <a:t>Which functional units can do their job within one clock cycle</a:t>
            </a:r>
          </a:p>
        </p:txBody>
      </p:sp>
    </p:spTree>
    <p:extLst>
      <p:ext uri="{BB962C8B-B14F-4D97-AF65-F5344CB8AC3E}">
        <p14:creationId xmlns:p14="http://schemas.microsoft.com/office/powerpoint/2010/main" val="41058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539</Words>
  <Application>Microsoft Office PowerPoint</Application>
  <PresentationFormat>On-screen Show (4:3)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Comp Sci 310</vt:lpstr>
      <vt:lpstr>Announcements</vt:lpstr>
      <vt:lpstr>Last time: Flowchart for multiplication</vt:lpstr>
      <vt:lpstr>Did you think about it… ?</vt:lpstr>
      <vt:lpstr>Multicycle design: schematic</vt:lpstr>
      <vt:lpstr>Multicycle design: schematic</vt:lpstr>
      <vt:lpstr>Multicycle design: schematic</vt:lpstr>
      <vt:lpstr>Microarchtectural registers</vt:lpstr>
      <vt:lpstr>Microarchtectural register positions</vt:lpstr>
      <vt:lpstr>Multicycle instruction implementation</vt:lpstr>
      <vt:lpstr>Fetch stage</vt:lpstr>
      <vt:lpstr>Decode stage</vt:lpstr>
      <vt:lpstr>Multicycle instruction implementation (continued)</vt:lpstr>
      <vt:lpstr>Multicycle datapath</vt:lpstr>
      <vt:lpstr>Multicycle datapath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Account, Lab</cp:lastModifiedBy>
  <cp:revision>584</cp:revision>
  <dcterms:created xsi:type="dcterms:W3CDTF">2006-08-16T00:00:00Z</dcterms:created>
  <dcterms:modified xsi:type="dcterms:W3CDTF">2014-10-20T19:42:02Z</dcterms:modified>
</cp:coreProperties>
</file>