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9" r:id="rId3"/>
    <p:sldId id="310" r:id="rId4"/>
    <p:sldId id="299" r:id="rId5"/>
    <p:sldId id="313" r:id="rId6"/>
    <p:sldId id="314" r:id="rId7"/>
    <p:sldId id="316" r:id="rId8"/>
    <p:sldId id="300" r:id="rId9"/>
    <p:sldId id="317" r:id="rId10"/>
    <p:sldId id="301" r:id="rId11"/>
    <p:sldId id="303" r:id="rId12"/>
    <p:sldId id="302" r:id="rId13"/>
    <p:sldId id="304" r:id="rId14"/>
    <p:sldId id="305" r:id="rId15"/>
    <p:sldId id="306" r:id="rId16"/>
    <p:sldId id="307" r:id="rId17"/>
    <p:sldId id="318" r:id="rId18"/>
    <p:sldId id="308" r:id="rId19"/>
    <p:sldId id="326" r:id="rId20"/>
    <p:sldId id="325" r:id="rId21"/>
    <p:sldId id="321" r:id="rId22"/>
    <p:sldId id="327" r:id="rId23"/>
    <p:sldId id="370" r:id="rId24"/>
    <p:sldId id="323" r:id="rId25"/>
    <p:sldId id="369" r:id="rId26"/>
    <p:sldId id="371" r:id="rId27"/>
    <p:sldId id="328" r:id="rId28"/>
    <p:sldId id="322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2" autoAdjust="0"/>
    <p:restoredTop sz="91667" autoAdjust="0"/>
  </p:normalViewPr>
  <p:slideViewPr>
    <p:cSldViewPr>
      <p:cViewPr varScale="1">
        <p:scale>
          <a:sx n="84" d="100"/>
          <a:sy n="84" d="100"/>
        </p:scale>
        <p:origin x="1236" y="132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345"/>
          <p:cNvSpPr/>
          <p:nvPr/>
        </p:nvSpPr>
        <p:spPr>
          <a:xfrm>
            <a:off x="411480" y="3307301"/>
            <a:ext cx="2286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 smtClean="0"/>
              <a:t>bne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152400"/>
            <a:ext cx="7315200" cy="685800"/>
            <a:chOff x="1371600" y="4495800"/>
            <a:chExt cx="7315200" cy="685800"/>
          </a:xfrm>
        </p:grpSpPr>
        <p:sp>
          <p:nvSpPr>
            <p:cNvPr id="254" name="Rectangle 253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43" name="Straight Connector 342"/>
          <p:cNvCxnSpPr/>
          <p:nvPr/>
        </p:nvCxnSpPr>
        <p:spPr>
          <a:xfrm flipV="1">
            <a:off x="6019631" y="1342322"/>
            <a:ext cx="0" cy="36576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5" name="Straight Connector 344"/>
          <p:cNvCxnSpPr/>
          <p:nvPr/>
        </p:nvCxnSpPr>
        <p:spPr>
          <a:xfrm flipV="1">
            <a:off x="8394192" y="2893565"/>
            <a:ext cx="0" cy="73152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24840" y="3503389"/>
            <a:ext cx="1645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 smtClean="0"/>
              <a:t>beq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1676400" y="152400"/>
            <a:ext cx="7315200" cy="685800"/>
            <a:chOff x="1371600" y="4495800"/>
            <a:chExt cx="7315200" cy="685800"/>
          </a:xfrm>
        </p:grpSpPr>
        <p:sp>
          <p:nvSpPr>
            <p:cNvPr id="255" name="Rectangle 254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60210" y="1257641"/>
            <a:ext cx="3606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(similar to BNE)</a:t>
            </a:r>
            <a:endParaRPr lang="en-US" sz="3200" i="1" dirty="0">
              <a:solidFill>
                <a:srgbClr val="FF0000"/>
              </a:solidFill>
            </a:endParaRPr>
          </a:p>
        </p:txBody>
      </p:sp>
      <p:cxnSp>
        <p:nvCxnSpPr>
          <p:cNvPr id="344" name="Straight Connector 343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/>
        </p:nvSpPr>
        <p:spPr>
          <a:xfrm>
            <a:off x="411480" y="3307301"/>
            <a:ext cx="228600" cy="6858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 smtClean="0"/>
              <a:t>jal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152400"/>
            <a:ext cx="7315200" cy="685800"/>
            <a:chOff x="1371600" y="5257800"/>
            <a:chExt cx="7315200" cy="685800"/>
          </a:xfrm>
        </p:grpSpPr>
        <p:sp>
          <p:nvSpPr>
            <p:cNvPr id="254" name="Rectangle 253"/>
            <p:cNvSpPr/>
            <p:nvPr/>
          </p:nvSpPr>
          <p:spPr>
            <a:xfrm>
              <a:off x="1371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8288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2860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7432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004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657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1148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5720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0292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864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943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4008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68580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73152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77724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8229600" y="5257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3716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2004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Return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0292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Target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3716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0292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3716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8288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2860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43200" y="5486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2004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858000" y="5486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6858000" y="5715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Unused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5" name="Oval 344"/>
          <p:cNvSpPr/>
          <p:nvPr/>
        </p:nvSpPr>
        <p:spPr>
          <a:xfrm>
            <a:off x="3014768" y="2940305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Oval 345"/>
          <p:cNvSpPr/>
          <p:nvPr/>
        </p:nvSpPr>
        <p:spPr>
          <a:xfrm>
            <a:off x="3014474" y="3396488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8" name="Straight Connector 347"/>
          <p:cNvCxnSpPr/>
          <p:nvPr/>
        </p:nvCxnSpPr>
        <p:spPr>
          <a:xfrm>
            <a:off x="2894077" y="2971800"/>
            <a:ext cx="1645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3048000" y="2971800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Oval 348"/>
          <p:cNvSpPr/>
          <p:nvPr/>
        </p:nvSpPr>
        <p:spPr>
          <a:xfrm>
            <a:off x="3014473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1" name="Straight Connector 350"/>
          <p:cNvCxnSpPr/>
          <p:nvPr/>
        </p:nvCxnSpPr>
        <p:spPr>
          <a:xfrm>
            <a:off x="762000" y="2209800"/>
            <a:ext cx="2194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624840" y="3505200"/>
            <a:ext cx="1645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6022681" y="3003548"/>
            <a:ext cx="1828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dirty="0" smtClean="0"/>
              <a:t>The control unit…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the 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Single-cycle implementation: simple</a:t>
            </a:r>
          </a:p>
          <a:p>
            <a:pPr lvl="1"/>
            <a:r>
              <a:rPr lang="en-US" sz="2400" dirty="0" smtClean="0"/>
              <a:t>B/c there was 1-1 mapping between </a:t>
            </a:r>
            <a:r>
              <a:rPr lang="en-US" sz="2400" dirty="0" err="1" smtClean="0"/>
              <a:t>opcodes</a:t>
            </a:r>
            <a:r>
              <a:rPr lang="en-US" sz="2400" dirty="0" smtClean="0"/>
              <a:t> and control signals</a:t>
            </a:r>
          </a:p>
          <a:p>
            <a:r>
              <a:rPr lang="en-US" sz="2800" dirty="0" smtClean="0"/>
              <a:t>Multi-cycle implementation: slightly more complicated</a:t>
            </a:r>
          </a:p>
          <a:p>
            <a:pPr lvl="1"/>
            <a:r>
              <a:rPr lang="en-US" sz="2400" dirty="0" smtClean="0"/>
              <a:t>B/c each instruction (</a:t>
            </a:r>
            <a:r>
              <a:rPr lang="en-US" sz="2400" dirty="0" err="1" smtClean="0"/>
              <a:t>opcode</a:t>
            </a:r>
            <a:r>
              <a:rPr lang="en-US" sz="2400" dirty="0" smtClean="0"/>
              <a:t>) corresponds to a sequence of steps</a:t>
            </a:r>
          </a:p>
          <a:p>
            <a:pPr lvl="1"/>
            <a:r>
              <a:rPr lang="en-US" sz="2400" dirty="0" smtClean="0"/>
              <a:t>Control unit must define</a:t>
            </a:r>
          </a:p>
          <a:p>
            <a:pPr lvl="2"/>
            <a:r>
              <a:rPr lang="en-US" sz="2000" dirty="0" smtClean="0"/>
              <a:t>The values of all the control signals in each step</a:t>
            </a:r>
          </a:p>
          <a:p>
            <a:pPr lvl="2"/>
            <a:r>
              <a:rPr lang="en-US" sz="2000" dirty="0" smtClean="0"/>
              <a:t>The next step in the sequence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03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control unit of </a:t>
            </a:r>
            <a:r>
              <a:rPr lang="en-US" dirty="0" err="1" smtClean="0"/>
              <a:t>multicycle</a:t>
            </a:r>
            <a:r>
              <a:rPr lang="en-US" dirty="0" smtClean="0"/>
              <a:t> implementation using a Finite State Machine (FSM)</a:t>
            </a:r>
          </a:p>
          <a:p>
            <a:r>
              <a:rPr lang="en-US" dirty="0" smtClean="0"/>
              <a:t>An FSM is defined by:</a:t>
            </a:r>
          </a:p>
          <a:p>
            <a:pPr lvl="1"/>
            <a:r>
              <a:rPr lang="en-US" dirty="0" smtClean="0"/>
              <a:t>A finite number of states in which the system can be</a:t>
            </a:r>
          </a:p>
          <a:p>
            <a:pPr lvl="2"/>
            <a:r>
              <a:rPr lang="en-US" dirty="0" smtClean="0"/>
              <a:t>Each state determines the value of the outgoing signals</a:t>
            </a:r>
          </a:p>
          <a:p>
            <a:pPr lvl="1"/>
            <a:r>
              <a:rPr lang="en-US" dirty="0" smtClean="0"/>
              <a:t>A finite number of transitions between states</a:t>
            </a:r>
          </a:p>
          <a:p>
            <a:pPr lvl="2"/>
            <a:r>
              <a:rPr lang="en-US" dirty="0" smtClean="0"/>
              <a:t>Each transition may depend on some input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Design an FSM to control a garage door</a:t>
            </a:r>
          </a:p>
          <a:p>
            <a:r>
              <a:rPr lang="en-US" dirty="0" smtClean="0"/>
              <a:t>What are the states of the controlled system?</a:t>
            </a:r>
          </a:p>
          <a:p>
            <a:r>
              <a:rPr lang="en-US" dirty="0" smtClean="0"/>
              <a:t>What are the possible transitions between the states of the garage door?</a:t>
            </a:r>
          </a:p>
        </p:txBody>
      </p:sp>
    </p:spTree>
    <p:extLst>
      <p:ext uri="{BB962C8B-B14F-4D97-AF65-F5344CB8AC3E}">
        <p14:creationId xmlns:p14="http://schemas.microsoft.com/office/powerpoint/2010/main" val="10109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standard way to represent a FSM uses a graphical representation of:</a:t>
            </a:r>
          </a:p>
          <a:p>
            <a:r>
              <a:rPr lang="en-US" dirty="0"/>
              <a:t>The states</a:t>
            </a:r>
          </a:p>
          <a:p>
            <a:pPr lvl="1"/>
            <a:r>
              <a:rPr lang="en-US" dirty="0" smtClean="0"/>
              <a:t>Ovals / boxes </a:t>
            </a:r>
            <a:r>
              <a:rPr lang="en-US" dirty="0"/>
              <a:t>labeled with the values of all the control signals that are sent out by the controller to the controlled system while in that state</a:t>
            </a:r>
          </a:p>
          <a:p>
            <a:r>
              <a:rPr lang="en-US" dirty="0"/>
              <a:t>The transitions</a:t>
            </a:r>
          </a:p>
          <a:p>
            <a:pPr lvl="1"/>
            <a:r>
              <a:rPr lang="en-US" dirty="0"/>
              <a:t>Arrows that are labeled with the input(s) that trigger(s) the transition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Garage-door controller FSM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295400" y="3653790"/>
            <a:ext cx="2133600" cy="1295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Open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62600" y="3657600"/>
            <a:ext cx="2133600" cy="1295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Closed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29000" y="4564380"/>
            <a:ext cx="2133600" cy="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29000" y="4030980"/>
            <a:ext cx="2133600" cy="381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1841500" y="2891790"/>
            <a:ext cx="977900" cy="762000"/>
          </a:xfrm>
          <a:custGeom>
            <a:avLst/>
            <a:gdLst>
              <a:gd name="connsiteX0" fmla="*/ 0 w 977900"/>
              <a:gd name="connsiteY0" fmla="*/ 762000 h 762000"/>
              <a:gd name="connsiteX1" fmla="*/ 0 w 977900"/>
              <a:gd name="connsiteY1" fmla="*/ 0 h 762000"/>
              <a:gd name="connsiteX2" fmla="*/ 977900 w 977900"/>
              <a:gd name="connsiteY2" fmla="*/ 0 h 762000"/>
              <a:gd name="connsiteX3" fmla="*/ 977900 w 977900"/>
              <a:gd name="connsiteY3" fmla="*/ 7493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762000">
                <a:moveTo>
                  <a:pt x="0" y="762000"/>
                </a:moveTo>
                <a:lnTo>
                  <a:pt x="0" y="0"/>
                </a:lnTo>
                <a:lnTo>
                  <a:pt x="977900" y="0"/>
                </a:lnTo>
                <a:lnTo>
                  <a:pt x="977900" y="7493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140450" y="2891790"/>
            <a:ext cx="977900" cy="762000"/>
          </a:xfrm>
          <a:custGeom>
            <a:avLst/>
            <a:gdLst>
              <a:gd name="connsiteX0" fmla="*/ 0 w 977900"/>
              <a:gd name="connsiteY0" fmla="*/ 762000 h 762000"/>
              <a:gd name="connsiteX1" fmla="*/ 0 w 977900"/>
              <a:gd name="connsiteY1" fmla="*/ 0 h 762000"/>
              <a:gd name="connsiteX2" fmla="*/ 977900 w 977900"/>
              <a:gd name="connsiteY2" fmla="*/ 0 h 762000"/>
              <a:gd name="connsiteX3" fmla="*/ 977900 w 977900"/>
              <a:gd name="connsiteY3" fmla="*/ 7493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762000">
                <a:moveTo>
                  <a:pt x="0" y="762000"/>
                </a:moveTo>
                <a:lnTo>
                  <a:pt x="0" y="0"/>
                </a:lnTo>
                <a:lnTo>
                  <a:pt x="977900" y="0"/>
                </a:lnTo>
                <a:lnTo>
                  <a:pt x="977900" y="7493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14188" y="252245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Open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81388" y="2522458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Close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191000" y="4206835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Close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91000" y="365379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Open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98120" y="4323080"/>
            <a:ext cx="1097280" cy="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6" grpId="0" animBg="1"/>
      <p:bldP spid="47" grpId="0" animBg="1"/>
      <p:bldP spid="48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49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Quiz 9 on Monday, 10/27</a:t>
            </a:r>
          </a:p>
          <a:p>
            <a:pPr lvl="1"/>
            <a:r>
              <a:rPr lang="en-US" sz="2400" dirty="0" smtClean="0"/>
              <a:t>Multiplication algorithm</a:t>
            </a:r>
          </a:p>
          <a:p>
            <a:pPr lvl="2"/>
            <a:r>
              <a:rPr lang="en-US" sz="2000" b="1" u="sng" dirty="0" smtClean="0"/>
              <a:t>For practice (on your own)</a:t>
            </a:r>
            <a:r>
              <a:rPr lang="en-US" sz="2000" dirty="0" smtClean="0"/>
              <a:t>: implement the simple multiplication algorithm as a circuit:</a:t>
            </a:r>
          </a:p>
          <a:p>
            <a:pPr lvl="3"/>
            <a:r>
              <a:rPr lang="en-US" sz="1800" dirty="0" smtClean="0"/>
              <a:t>Registers needed: product, multiplicand, multiplier, counter, ???</a:t>
            </a:r>
          </a:p>
          <a:p>
            <a:pPr lvl="3"/>
            <a:r>
              <a:rPr lang="en-US" sz="1800" dirty="0" smtClean="0"/>
              <a:t>Chips needed: Right shift, left shift (both logical, 1-bit shifts), adder, ???</a:t>
            </a:r>
          </a:p>
          <a:p>
            <a:pPr lvl="3"/>
            <a:r>
              <a:rPr lang="en-US" sz="1800" dirty="0" smtClean="0"/>
              <a:t>Input?</a:t>
            </a:r>
          </a:p>
          <a:p>
            <a:pPr lvl="3"/>
            <a:r>
              <a:rPr lang="en-US" sz="1800" dirty="0" smtClean="0"/>
              <a:t>Output?</a:t>
            </a:r>
          </a:p>
          <a:p>
            <a:pPr lvl="3"/>
            <a:r>
              <a:rPr lang="en-US" sz="1800" dirty="0" smtClean="0"/>
              <a:t>Control?</a:t>
            </a:r>
          </a:p>
          <a:p>
            <a:r>
              <a:rPr lang="en-US" sz="2800" dirty="0" smtClean="0"/>
              <a:t>Exam 2 on Friday, 11/7</a:t>
            </a:r>
          </a:p>
        </p:txBody>
      </p:sp>
    </p:spTree>
    <p:extLst>
      <p:ext uri="{BB962C8B-B14F-4D97-AF65-F5344CB8AC3E}">
        <p14:creationId xmlns:p14="http://schemas.microsoft.com/office/powerpoint/2010/main" val="3313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29000" y="5257800"/>
            <a:ext cx="4914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Which instruction is missing?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77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52800" y="124841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50920" y="17462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50920" y="22860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50920" y="28257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50920" y="33655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50920" y="39052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50920" y="44450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50920" y="49847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50920" y="54864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50920" y="60198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38220" y="6553200"/>
            <a:ext cx="1955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38220" y="1240790"/>
            <a:ext cx="0" cy="53124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861"/>
          </a:xfrm>
        </p:spPr>
        <p:txBody>
          <a:bodyPr>
            <a:noAutofit/>
          </a:bodyPr>
          <a:lstStyle/>
          <a:p>
            <a:r>
              <a:rPr lang="en-US" sz="4000" dirty="0" smtClean="0"/>
              <a:t>FSM for the </a:t>
            </a:r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Larc</a:t>
            </a:r>
            <a:r>
              <a:rPr lang="en-US" sz="4000" dirty="0" smtClean="0"/>
              <a:t> CU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676400" y="998855"/>
            <a:ext cx="16764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52800" y="124841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50920" y="17462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50920" y="22860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50920" y="28257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50920" y="33655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50920" y="39052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50920" y="44450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50920" y="49847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50920" y="54864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50920" y="601980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38220" y="6553200"/>
            <a:ext cx="1955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38220" y="1240790"/>
            <a:ext cx="0" cy="53124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3141890" y="1023689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sw0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2" name="Straight Connector 251"/>
          <p:cNvCxnSpPr>
            <a:stCxn id="314" idx="1"/>
          </p:cNvCxnSpPr>
          <p:nvPr/>
        </p:nvCxnSpPr>
        <p:spPr>
          <a:xfrm flipV="1">
            <a:off x="3048000" y="2971800"/>
            <a:ext cx="0" cy="2862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2895600" y="2971800"/>
            <a:ext cx="1645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152400"/>
            <a:ext cx="7315200" cy="685800"/>
            <a:chOff x="1371600" y="2971800"/>
            <a:chExt cx="7315200" cy="685800"/>
          </a:xfrm>
        </p:grpSpPr>
        <p:sp>
          <p:nvSpPr>
            <p:cNvPr id="280" name="Rectangle 279"/>
            <p:cNvSpPr/>
            <p:nvPr/>
          </p:nvSpPr>
          <p:spPr>
            <a:xfrm>
              <a:off x="1371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828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286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2743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200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657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114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72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029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486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943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400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858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315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772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8229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3716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2004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4-bit </a:t>
              </a:r>
              <a:r>
                <a:rPr lang="en-US" sz="1200" dirty="0" err="1" smtClean="0">
                  <a:solidFill>
                    <a:sysClr val="windowText" lastClr="000000"/>
                  </a:solidFill>
                </a:rPr>
                <a:t>Imm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0292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3716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0292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3716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8288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2860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7432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2004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8580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8580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49" name="Straight Connector 348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sw1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9808" y="6781800"/>
            <a:ext cx="76443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6007523" y="4114800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93" idx="4"/>
          </p:cNvCxnSpPr>
          <p:nvPr/>
        </p:nvCxnSpPr>
        <p:spPr>
          <a:xfrm flipV="1">
            <a:off x="8394192" y="3689094"/>
            <a:ext cx="0" cy="30938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1676400" y="152400"/>
            <a:ext cx="7315200" cy="685800"/>
            <a:chOff x="1371600" y="2971800"/>
            <a:chExt cx="7315200" cy="685800"/>
          </a:xfrm>
        </p:grpSpPr>
        <p:sp>
          <p:nvSpPr>
            <p:cNvPr id="279" name="Rectangle 278"/>
            <p:cNvSpPr/>
            <p:nvPr/>
          </p:nvSpPr>
          <p:spPr>
            <a:xfrm>
              <a:off x="1371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828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86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43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0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57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114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572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029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486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943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400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858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315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772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229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3716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2004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4-bit </a:t>
              </a:r>
              <a:r>
                <a:rPr lang="en-US" sz="1200" dirty="0" err="1" smtClean="0">
                  <a:solidFill>
                    <a:sysClr val="windowText" lastClr="000000"/>
                  </a:solidFill>
                </a:rPr>
                <a:t>Imm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0292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716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0292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3716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288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860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7432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2004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8580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8580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lw0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3048000" y="2971800"/>
            <a:ext cx="0" cy="3108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2895600" y="2971800"/>
            <a:ext cx="1645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152400"/>
            <a:ext cx="7315200" cy="685800"/>
            <a:chOff x="1371600" y="3733800"/>
            <a:chExt cx="7315200" cy="685800"/>
          </a:xfrm>
        </p:grpSpPr>
        <p:sp>
          <p:nvSpPr>
            <p:cNvPr id="257" name="Rectangle 256"/>
            <p:cNvSpPr/>
            <p:nvPr/>
          </p:nvSpPr>
          <p:spPr>
            <a:xfrm>
              <a:off x="1371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828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286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43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200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657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114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572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029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486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943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400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858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315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772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8229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3716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2004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0292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13716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0292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3716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8288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2860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7432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2004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8580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8580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4-bit </a:t>
              </a:r>
              <a:r>
                <a:rPr lang="en-US" sz="1200" dirty="0" err="1" smtClean="0">
                  <a:solidFill>
                    <a:sysClr val="windowText" lastClr="000000"/>
                  </a:solidFill>
                </a:rPr>
                <a:t>Imm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Value.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47" name="Straight Connector 346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lw1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9808" y="6781800"/>
            <a:ext cx="7632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8302751" y="3657599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8362188" y="3625085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749808" y="6781800"/>
            <a:ext cx="76443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8394192" y="3689094"/>
            <a:ext cx="0" cy="30938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2365249" y="3657665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362200" y="3657664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2421637" y="3625150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2453640" y="3657344"/>
            <a:ext cx="0" cy="160045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1676400" y="152400"/>
            <a:ext cx="7315200" cy="685800"/>
            <a:chOff x="1371600" y="3733800"/>
            <a:chExt cx="7315200" cy="685800"/>
          </a:xfrm>
        </p:grpSpPr>
        <p:sp>
          <p:nvSpPr>
            <p:cNvPr id="328" name="Rectangle 327"/>
            <p:cNvSpPr/>
            <p:nvPr/>
          </p:nvSpPr>
          <p:spPr>
            <a:xfrm>
              <a:off x="1371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828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286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743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200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657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114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572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029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486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943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400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6858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315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7772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8229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3716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2004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0292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3716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0292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3716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8288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2860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7432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32004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8580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8580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4-bit </a:t>
              </a:r>
              <a:r>
                <a:rPr lang="en-US" sz="1200" dirty="0" err="1" smtClean="0">
                  <a:solidFill>
                    <a:sysClr val="windowText" lastClr="000000"/>
                  </a:solidFill>
                </a:rPr>
                <a:t>Imm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Value.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lw2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 flipV="1">
            <a:off x="3048000" y="2971800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895600" y="2971800"/>
            <a:ext cx="1645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1676400" y="152400"/>
            <a:ext cx="7315200" cy="685800"/>
            <a:chOff x="1371600" y="3733800"/>
            <a:chExt cx="7315200" cy="685800"/>
          </a:xfrm>
        </p:grpSpPr>
        <p:sp>
          <p:nvSpPr>
            <p:cNvPr id="279" name="Rectangle 278"/>
            <p:cNvSpPr/>
            <p:nvPr/>
          </p:nvSpPr>
          <p:spPr>
            <a:xfrm>
              <a:off x="1371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828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86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43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0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57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114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572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5029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486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943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400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858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315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772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229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3716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2004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0292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716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0292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3716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8288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860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7432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32004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8580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8580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4-bit </a:t>
              </a:r>
              <a:r>
                <a:rPr lang="en-US" sz="1200" dirty="0" err="1" smtClean="0">
                  <a:solidFill>
                    <a:sysClr val="windowText" lastClr="000000"/>
                  </a:solidFill>
                </a:rPr>
                <a:t>Imm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Value.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48" name="Straight Connector 347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ALU0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9808" y="6781800"/>
            <a:ext cx="7632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39796" y="6749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76400" y="152400"/>
            <a:ext cx="7315200" cy="685800"/>
            <a:chOff x="1371600" y="2209800"/>
            <a:chExt cx="7315200" cy="685800"/>
          </a:xfrm>
        </p:grpSpPr>
        <p:sp>
          <p:nvSpPr>
            <p:cNvPr id="296" name="Rectangle 295"/>
            <p:cNvSpPr/>
            <p:nvPr/>
          </p:nvSpPr>
          <p:spPr>
            <a:xfrm>
              <a:off x="1371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828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286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43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200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657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114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572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029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486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943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400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858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7315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772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8229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3716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32004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0292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3716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0292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3716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8288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2860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7432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2004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68580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8580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1" name="Oval 350"/>
          <p:cNvSpPr/>
          <p:nvPr/>
        </p:nvSpPr>
        <p:spPr>
          <a:xfrm>
            <a:off x="8362188" y="36237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ALU1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9808" y="6781800"/>
            <a:ext cx="7632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3048000" y="2971800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895600" y="2971800"/>
            <a:ext cx="1645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8305800" y="3657089"/>
            <a:ext cx="91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8369999" y="3624262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6" name="Straight Connector 295"/>
          <p:cNvCxnSpPr/>
          <p:nvPr/>
        </p:nvCxnSpPr>
        <p:spPr>
          <a:xfrm flipV="1">
            <a:off x="8394192" y="3655903"/>
            <a:ext cx="0" cy="3125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987040" y="6781800"/>
            <a:ext cx="5394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5" name="Group 304"/>
          <p:cNvGrpSpPr/>
          <p:nvPr/>
        </p:nvGrpSpPr>
        <p:grpSpPr>
          <a:xfrm>
            <a:off x="1676400" y="152400"/>
            <a:ext cx="7315200" cy="685800"/>
            <a:chOff x="1371600" y="2209800"/>
            <a:chExt cx="7315200" cy="685800"/>
          </a:xfrm>
        </p:grpSpPr>
        <p:sp>
          <p:nvSpPr>
            <p:cNvPr id="310" name="Rectangle 309"/>
            <p:cNvSpPr/>
            <p:nvPr/>
          </p:nvSpPr>
          <p:spPr>
            <a:xfrm>
              <a:off x="1371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828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286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2743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200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657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4114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572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029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486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943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400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858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7315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772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8229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3716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32004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0292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3716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0292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3716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8288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2860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27432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32004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8580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8580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2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6229</TotalTime>
  <Words>2504</Words>
  <Application>Microsoft Office PowerPoint</Application>
  <PresentationFormat>On-screen Show (4:3)</PresentationFormat>
  <Paragraphs>1053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Comp Sci 310</vt:lpstr>
      <vt:lpstr>Announcements</vt:lpstr>
      <vt:lpstr>sw0</vt:lpstr>
      <vt:lpstr>sw1</vt:lpstr>
      <vt:lpstr>lw0</vt:lpstr>
      <vt:lpstr>lw1</vt:lpstr>
      <vt:lpstr>lw2</vt:lpstr>
      <vt:lpstr>ALU0</vt:lpstr>
      <vt:lpstr>ALU1</vt:lpstr>
      <vt:lpstr>bne</vt:lpstr>
      <vt:lpstr>beq</vt:lpstr>
      <vt:lpstr>jal</vt:lpstr>
      <vt:lpstr>The control unit…</vt:lpstr>
      <vt:lpstr>Design of the control unit</vt:lpstr>
      <vt:lpstr>FSM implementation</vt:lpstr>
      <vt:lpstr>FSM example</vt:lpstr>
      <vt:lpstr>FSM representation</vt:lpstr>
      <vt:lpstr>Garage-door controller FSM</vt:lpstr>
      <vt:lpstr>FSM for the multicycle Larc CU  </vt:lpstr>
      <vt:lpstr>FSM for the multicycle Larc CU  </vt:lpstr>
      <vt:lpstr>FSM for the multicycle Larc CU  </vt:lpstr>
      <vt:lpstr>FSM for the multicycle Larc CU  </vt:lpstr>
      <vt:lpstr>FSM for the multicycle Larc CU  </vt:lpstr>
      <vt:lpstr>FSM for the multicycle Larc CU  </vt:lpstr>
      <vt:lpstr>FSM for the multicycle Larc CU  </vt:lpstr>
      <vt:lpstr>FSM for the multicycle Larc CU  </vt:lpstr>
      <vt:lpstr>FSM for the multicycle Larc CU  </vt:lpstr>
      <vt:lpstr>FSM for the multicycle Larc CU  </vt:lpstr>
      <vt:lpstr>FSM for the multicycle Larc CU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Scott Summers</cp:lastModifiedBy>
  <cp:revision>614</cp:revision>
  <dcterms:created xsi:type="dcterms:W3CDTF">2006-08-16T00:00:00Z</dcterms:created>
  <dcterms:modified xsi:type="dcterms:W3CDTF">2014-10-24T21:03:07Z</dcterms:modified>
</cp:coreProperties>
</file>