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5" r:id="rId3"/>
    <p:sldId id="370" r:id="rId4"/>
    <p:sldId id="371" r:id="rId5"/>
    <p:sldId id="311" r:id="rId6"/>
    <p:sldId id="269" r:id="rId7"/>
    <p:sldId id="385" r:id="rId8"/>
    <p:sldId id="323" r:id="rId9"/>
    <p:sldId id="386" r:id="rId10"/>
    <p:sldId id="324" r:id="rId11"/>
    <p:sldId id="325" r:id="rId12"/>
    <p:sldId id="377" r:id="rId13"/>
    <p:sldId id="373" r:id="rId14"/>
    <p:sldId id="355" r:id="rId15"/>
    <p:sldId id="378" r:id="rId16"/>
    <p:sldId id="357" r:id="rId17"/>
    <p:sldId id="379" r:id="rId18"/>
    <p:sldId id="359" r:id="rId19"/>
    <p:sldId id="380" r:id="rId20"/>
    <p:sldId id="361" r:id="rId21"/>
    <p:sldId id="381" r:id="rId22"/>
    <p:sldId id="363" r:id="rId23"/>
    <p:sldId id="382" r:id="rId24"/>
    <p:sldId id="365" r:id="rId25"/>
    <p:sldId id="366" r:id="rId26"/>
    <p:sldId id="367" r:id="rId27"/>
    <p:sldId id="368" r:id="rId28"/>
    <p:sldId id="369" r:id="rId2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5501" autoAdjust="0"/>
  </p:normalViewPr>
  <p:slideViewPr>
    <p:cSldViewPr>
      <p:cViewPr varScale="1">
        <p:scale>
          <a:sx n="88" d="100"/>
          <a:sy n="88" d="100"/>
        </p:scale>
        <p:origin x="996" y="84"/>
      </p:cViewPr>
      <p:guideLst>
        <p:guide orient="horz" pos="1008"/>
        <p:guide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0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5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16</a:t>
            </a:r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jal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14674" y="3276600"/>
            <a:ext cx="0" cy="3276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644519" y="4226114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719837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251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LW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ALU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RD1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BN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BE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3886200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[RA]=PC</a:t>
            </a:r>
            <a:r>
              <a:rPr lang="en-US" sz="1200" dirty="0">
                <a:solidFill>
                  <a:sysClr val="windowText" lastClr="000000"/>
                </a:solidFill>
              </a:rPr>
              <a:t>; PC=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[RB];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. . .PC=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retn_addr</a:t>
            </a:r>
            <a:r>
              <a:rPr lang="en-US" sz="1200" dirty="0">
                <a:solidFill>
                  <a:sysClr val="windowText" lastClr="000000"/>
                </a:solidFill>
              </a:rPr>
              <a:t>;</a:t>
            </a:r>
          </a:p>
        </p:txBody>
      </p:sp>
      <p:grpSp>
        <p:nvGrpSpPr>
          <p:cNvPr id="256" name="Group 255"/>
          <p:cNvGrpSpPr/>
          <p:nvPr/>
        </p:nvGrpSpPr>
        <p:grpSpPr>
          <a:xfrm>
            <a:off x="2209800" y="609600"/>
            <a:ext cx="6477000" cy="558488"/>
            <a:chOff x="1371600" y="5257800"/>
            <a:chExt cx="7315200" cy="685800"/>
          </a:xfrm>
        </p:grpSpPr>
        <p:sp>
          <p:nvSpPr>
            <p:cNvPr id="257" name="Rectangle 256"/>
            <p:cNvSpPr/>
            <p:nvPr/>
          </p:nvSpPr>
          <p:spPr>
            <a:xfrm>
              <a:off x="13716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288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2860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432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2004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6576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41148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5720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0292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864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59436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64008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68580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73152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77724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82296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1371600" y="571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200400" y="571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Return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5029200" y="571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Target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371600" y="548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5029200" y="548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371600" y="548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28800" y="548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2286000" y="548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743200" y="548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3200400" y="548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6858000" y="548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6858000" y="571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Unused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22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jal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14674" y="3276600"/>
            <a:ext cx="0" cy="3276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LW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ALU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RD1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BN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BE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JAL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8" name="Rectangle 327"/>
          <p:cNvSpPr/>
          <p:nvPr/>
        </p:nvSpPr>
        <p:spPr>
          <a:xfrm>
            <a:off x="3886200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ysClr val="windowText" lastClr="000000"/>
                </a:solidFill>
              </a:rPr>
              <a:t>retn_addr</a:t>
            </a:r>
            <a:r>
              <a:rPr lang="en-US" sz="1200" dirty="0">
                <a:solidFill>
                  <a:sysClr val="windowText" lastClr="000000"/>
                </a:solidFill>
              </a:rPr>
              <a:t>=PC; PC=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[RB]; PC=</a:t>
            </a:r>
            <a:r>
              <a:rPr lang="en-US" sz="1200" dirty="0" err="1">
                <a:solidFill>
                  <a:sysClr val="windowText" lastClr="000000"/>
                </a:solidFill>
              </a:rPr>
              <a:t>retn_addr</a:t>
            </a:r>
            <a:r>
              <a:rPr lang="en-US" sz="1200" dirty="0">
                <a:solidFill>
                  <a:sysClr val="windowText" lastClr="000000"/>
                </a:solidFill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09800" y="609600"/>
            <a:ext cx="6477000" cy="558488"/>
            <a:chOff x="1371600" y="5257800"/>
            <a:chExt cx="7315200" cy="685800"/>
          </a:xfrm>
        </p:grpSpPr>
        <p:sp>
          <p:nvSpPr>
            <p:cNvPr id="329" name="Rectangle 328"/>
            <p:cNvSpPr/>
            <p:nvPr/>
          </p:nvSpPr>
          <p:spPr>
            <a:xfrm>
              <a:off x="13716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288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2860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7432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2004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6576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1148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45720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50292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54864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59436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64008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68580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73152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77724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82296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1371600" y="571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3200400" y="571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Return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5029200" y="571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Target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371600" y="548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5029200" y="548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371600" y="548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828800" y="548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86000" y="548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743200" y="548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3200400" y="548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6858000" y="548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6858000" y="571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Unused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2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elements used by each operation…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6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Datapath</a:t>
            </a:r>
            <a:r>
              <a:rPr lang="en-US" dirty="0"/>
              <a:t> elements used for li</a:t>
            </a:r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9" name="Straight Connector 298"/>
          <p:cNvCxnSpPr/>
          <p:nvPr/>
        </p:nvCxnSpPr>
        <p:spPr>
          <a:xfrm flipV="1">
            <a:off x="2414571" y="5240592"/>
            <a:ext cx="0" cy="3608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414571" y="4885406"/>
            <a:ext cx="0" cy="3608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8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Datapath</a:t>
            </a:r>
            <a:r>
              <a:rPr lang="en-US" dirty="0" smtClean="0"/>
              <a:t> elements used for </a:t>
            </a:r>
            <a:r>
              <a:rPr lang="en-US" dirty="0" err="1" smtClean="0"/>
              <a:t>liu</a:t>
            </a:r>
            <a:endParaRPr lang="en-US" dirty="0"/>
          </a:p>
        </p:txBody>
      </p:sp>
      <p:cxnSp>
        <p:nvCxnSpPr>
          <p:cNvPr id="299" name="Straight Connector 298"/>
          <p:cNvCxnSpPr/>
          <p:nvPr/>
        </p:nvCxnSpPr>
        <p:spPr>
          <a:xfrm flipV="1">
            <a:off x="2414671" y="5234315"/>
            <a:ext cx="0" cy="3608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414671" y="4885406"/>
            <a:ext cx="0" cy="3608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2384828" y="5591096"/>
            <a:ext cx="46605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2" name="Straight Arrow Connector 301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Datapath</a:t>
            </a:r>
            <a:r>
              <a:rPr lang="en-US" dirty="0"/>
              <a:t> elements used for ALU operations</a:t>
            </a:r>
          </a:p>
        </p:txBody>
      </p:sp>
      <p:sp>
        <p:nvSpPr>
          <p:cNvPr id="299" name="Oval 298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Oval 300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Oval 301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3" name="Straight Connector 302"/>
          <p:cNvCxnSpPr>
            <a:endCxn id="302" idx="0"/>
          </p:cNvCxnSpPr>
          <p:nvPr/>
        </p:nvCxnSpPr>
        <p:spPr>
          <a:xfrm>
            <a:off x="2414571" y="4145375"/>
            <a:ext cx="0" cy="10822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>
            <a:off x="6862293" y="4933253"/>
            <a:ext cx="1438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7" name="Straight Arrow Connector 306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1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1: Monday, 10/13</a:t>
            </a:r>
          </a:p>
          <a:p>
            <a:pPr lvl="1"/>
            <a:r>
              <a:rPr lang="en-US" dirty="0" smtClean="0"/>
              <a:t>Sample exam by tomorrow</a:t>
            </a:r>
          </a:p>
          <a:p>
            <a:pPr lvl="1"/>
            <a:r>
              <a:rPr lang="en-US" dirty="0" smtClean="0"/>
              <a:t>Will be graded by, handed back and discussed in class on Wednesday, 10/15</a:t>
            </a:r>
          </a:p>
          <a:p>
            <a:r>
              <a:rPr lang="en-US" dirty="0" smtClean="0"/>
              <a:t>Drop deadline is Friday 10/17</a:t>
            </a:r>
          </a:p>
        </p:txBody>
      </p:sp>
    </p:spTree>
    <p:extLst>
      <p:ext uri="{BB962C8B-B14F-4D97-AF65-F5344CB8AC3E}">
        <p14:creationId xmlns:p14="http://schemas.microsoft.com/office/powerpoint/2010/main" val="10920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Datapath</a:t>
            </a:r>
            <a:r>
              <a:rPr lang="en-US" dirty="0"/>
              <a:t> elements used for </a:t>
            </a:r>
            <a:r>
              <a:rPr lang="en-US" dirty="0" err="1"/>
              <a:t>sw</a:t>
            </a:r>
            <a:endParaRPr lang="en-US" dirty="0"/>
          </a:p>
        </p:txBody>
      </p:sp>
      <p:cxnSp>
        <p:nvCxnSpPr>
          <p:cNvPr id="300" name="Straight Connector 299"/>
          <p:cNvCxnSpPr/>
          <p:nvPr/>
        </p:nvCxnSpPr>
        <p:spPr>
          <a:xfrm>
            <a:off x="2414571" y="4145374"/>
            <a:ext cx="0" cy="21762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1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Datapath</a:t>
            </a:r>
            <a:r>
              <a:rPr lang="en-US" dirty="0"/>
              <a:t> elements used for </a:t>
            </a:r>
            <a:r>
              <a:rPr lang="en-US" dirty="0" err="1"/>
              <a:t>lw</a:t>
            </a:r>
            <a:endParaRPr lang="en-US" dirty="0"/>
          </a:p>
        </p:txBody>
      </p:sp>
      <p:cxnSp>
        <p:nvCxnSpPr>
          <p:cNvPr id="299" name="Straight Connector 298"/>
          <p:cNvCxnSpPr/>
          <p:nvPr/>
        </p:nvCxnSpPr>
        <p:spPr>
          <a:xfrm>
            <a:off x="2414571" y="4145374"/>
            <a:ext cx="0" cy="2377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0" name="Straight Arrow Connector 299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2" name="Straight Arrow Connector 30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28575">
              <a:solidFill>
                <a:srgbClr val="FF0000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Datapath</a:t>
            </a:r>
            <a:r>
              <a:rPr lang="en-US" dirty="0"/>
              <a:t> elements used for </a:t>
            </a:r>
            <a:r>
              <a:rPr lang="en-US" dirty="0" err="1"/>
              <a:t>bne</a:t>
            </a:r>
            <a:endParaRPr lang="en-US" dirty="0"/>
          </a:p>
        </p:txBody>
      </p:sp>
      <p:cxnSp>
        <p:nvCxnSpPr>
          <p:cNvPr id="299" name="Straight Connector 298"/>
          <p:cNvCxnSpPr/>
          <p:nvPr/>
        </p:nvCxnSpPr>
        <p:spPr>
          <a:xfrm flipV="1">
            <a:off x="2414571" y="3276600"/>
            <a:ext cx="0" cy="2011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6899782" y="4114915"/>
            <a:ext cx="1484" cy="485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>
            <a:stCxn id="298" idx="0"/>
            <a:endCxn id="292" idx="4"/>
          </p:cNvCxnSpPr>
          <p:nvPr/>
        </p:nvCxnSpPr>
        <p:spPr>
          <a:xfrm flipV="1">
            <a:off x="3829937" y="2472985"/>
            <a:ext cx="0" cy="18389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4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Datapath</a:t>
            </a:r>
            <a:r>
              <a:rPr lang="en-US" dirty="0"/>
              <a:t> elements used for </a:t>
            </a:r>
            <a:r>
              <a:rPr lang="en-US" dirty="0" err="1" smtClean="0"/>
              <a:t>beq</a:t>
            </a:r>
            <a:endParaRPr lang="en-US" dirty="0"/>
          </a:p>
        </p:txBody>
      </p:sp>
      <p:cxnSp>
        <p:nvCxnSpPr>
          <p:cNvPr id="299" name="Straight Connector 298"/>
          <p:cNvCxnSpPr/>
          <p:nvPr/>
        </p:nvCxnSpPr>
        <p:spPr>
          <a:xfrm flipV="1">
            <a:off x="2414571" y="3276600"/>
            <a:ext cx="0" cy="2011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6899782" y="4114915"/>
            <a:ext cx="1484" cy="485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>
            <a:stCxn id="298" idx="0"/>
            <a:endCxn id="292" idx="4"/>
          </p:cNvCxnSpPr>
          <p:nvPr/>
        </p:nvCxnSpPr>
        <p:spPr>
          <a:xfrm flipV="1">
            <a:off x="3829937" y="2472985"/>
            <a:ext cx="0" cy="18389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8" name="Straight Arrow Connector 307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Single-cycle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83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2296"/>
            <a:ext cx="2" cy="1037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Datapath</a:t>
            </a:r>
            <a:r>
              <a:rPr lang="en-US" dirty="0"/>
              <a:t> elements used for </a:t>
            </a:r>
            <a:r>
              <a:rPr lang="en-US" dirty="0" err="1"/>
              <a:t>jal</a:t>
            </a:r>
            <a:endParaRPr lang="en-US" dirty="0"/>
          </a:p>
        </p:txBody>
      </p:sp>
      <p:cxnSp>
        <p:nvCxnSpPr>
          <p:cNvPr id="299" name="Straight Connector 298"/>
          <p:cNvCxnSpPr>
            <a:stCxn id="261" idx="2"/>
          </p:cNvCxnSpPr>
          <p:nvPr/>
        </p:nvCxnSpPr>
        <p:spPr>
          <a:xfrm flipH="1" flipV="1">
            <a:off x="5555670" y="4495346"/>
            <a:ext cx="90404" cy="2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414571" y="4114800"/>
            <a:ext cx="0" cy="1143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1653057" y="2437953"/>
            <a:ext cx="219456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8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Larc</a:t>
            </a:r>
            <a:r>
              <a:rPr lang="en-US" dirty="0" smtClean="0"/>
              <a:t> instruction set – remember?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Instruction type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524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Operation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1524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Opcode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524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Semantics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828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addition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3400" y="1828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7800" y="1828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2133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subtraction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43400" y="2133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2133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–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2438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multiplication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3400" y="2438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57800" y="2438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To be implemented in the next generation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2743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division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2743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2743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NO HARDWARE IMPLEMENTATION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8800" y="3048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Logical left shift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3048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7800" y="3048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NO HARDWARE IMPLEMENTATION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28800" y="3352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Logical right shift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3352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57800" y="3352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NO HARDWARE IMPLEMENTATION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8800" y="3657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Bitwise NOR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3400" y="3657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657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!(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|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28800" y="3962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Set on less than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400" y="3962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57800" y="3962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[RC])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[BA]=1; else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[RA]=0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0" y="4267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Load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43400" y="4267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57800" y="4267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8800" y="4572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Load upper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43400" y="4572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57800" y="4572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LIMM 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28800" y="4876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Branch equal to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43400" y="4876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7800" y="4876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 == 0) PC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PC+sign_ext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5181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Branch not equal to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43400" y="5181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57800" y="5181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[RC]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!= </a:t>
            </a:r>
            <a:r>
              <a:rPr lang="en-US" sz="1200" dirty="0">
                <a:solidFill>
                  <a:sysClr val="windowText" lastClr="000000"/>
                </a:solidFill>
              </a:rPr>
              <a:t>0) PC = </a:t>
            </a:r>
            <a:r>
              <a:rPr lang="en-US" sz="1200" dirty="0" err="1">
                <a:solidFill>
                  <a:sysClr val="windowText" lastClr="000000"/>
                </a:solidFill>
              </a:rPr>
              <a:t>PC+sign_ext</a:t>
            </a:r>
            <a:r>
              <a:rPr lang="en-US" sz="1200" dirty="0">
                <a:solidFill>
                  <a:sysClr val="windowText" lastClr="000000"/>
                </a:solidFill>
              </a:rPr>
              <a:t>(LIMM)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28800" y="5486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Memory 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43400" y="5486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7800" y="5486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Mem[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(SIMM)]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28800" y="5791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Memory store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43400" y="5791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7800" y="5791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Mem[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(SIMM)]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28800" y="6096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Jump and link register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43400" y="6096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57800" y="6096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retn_addr</a:t>
            </a:r>
            <a:r>
              <a:rPr lang="en-US" sz="1200" dirty="0" smtClean="0">
                <a:solidFill>
                  <a:sysClr val="windowText" lastClr="000000"/>
                </a:solidFill>
              </a:rPr>
              <a:t>=PC; PC=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[RB]; PC=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retn_addr</a:t>
            </a:r>
            <a:r>
              <a:rPr lang="en-US" sz="1200" dirty="0" smtClean="0">
                <a:solidFill>
                  <a:sysClr val="windowText" lastClr="000000"/>
                </a:solidFill>
              </a:rPr>
              <a:t>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28800" y="6400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Stop the computer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43400" y="6400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57800" y="6400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???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2400" y="1828800"/>
            <a:ext cx="1676400" cy="2438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2400" y="4267200"/>
            <a:ext cx="1676400" cy="1219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Long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2400" y="54864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Short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2400" y="60960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Jump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2400" y="64008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HALT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" y="1524000"/>
            <a:ext cx="8839200" cy="5181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Encoding of </a:t>
            </a:r>
            <a:r>
              <a:rPr lang="en-US" dirty="0" err="1" smtClean="0"/>
              <a:t>Larc</a:t>
            </a:r>
            <a:r>
              <a:rPr lang="en-US" dirty="0" smtClean="0"/>
              <a:t> instructions – remember?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64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08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724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296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71600" y="190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00400" y="190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Dest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1905000"/>
            <a:ext cx="36576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8-bit immediate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71600" y="167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29200" y="1676400"/>
            <a:ext cx="36576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LIMM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67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8800" y="167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86000" y="167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43200" y="167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00400" y="167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13716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18288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22860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27432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32004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6576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41148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45720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50292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54864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59436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64008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68580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73152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77724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82296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1371600" y="266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3200400" y="266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Dest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5029200" y="266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Src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 #1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1371600" y="243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029200" y="243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Rb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1371600" y="243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1828800" y="243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2286000" y="243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2743200" y="243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3200400" y="243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6858000" y="243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Rc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6858000" y="266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Src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 #2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13716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18288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22860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7432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2004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6576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41148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45720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50292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54864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59436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64008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68580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3152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77724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82296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1371600" y="3429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200400" y="3429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4-bit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Imm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Value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5029200" y="3429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Base Address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1371600" y="3200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5029200" y="3200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Rb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1371600" y="3200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1828800" y="3200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2286000" y="3200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2743200" y="3200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3200400" y="3200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SIMM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6858000" y="3200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Rc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6858000" y="3429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Src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152400" y="1676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li,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lui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152400" y="2438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ALU ops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152400" y="3200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sw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13716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18288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22860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27432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32004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36576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41148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45720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50292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54864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9436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64008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68580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73152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77724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82296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1371600" y="4191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3200400" y="4191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Dest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029200" y="4191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Base Address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371600" y="3962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5029200" y="3962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Rb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71600" y="3962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1828800" y="3962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2286000" y="3962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2743200" y="3962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3200400" y="3962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6858000" y="3962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SIMM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6858000" y="4191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4-bit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Imm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Value.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152400" y="3962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lw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3716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18288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22860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27432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32004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36576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41148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45720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50292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54864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59436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64008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68580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73152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77724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82296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71600" y="4953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3200400" y="4953000"/>
            <a:ext cx="36576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8-bit Immediate Value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1371600" y="4724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3200400" y="4724400"/>
            <a:ext cx="36576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LIMM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1371600" y="4724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828800" y="4724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2286000" y="4724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2743200" y="4724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6858000" y="4724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Rc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6858000" y="4953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Src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52400" y="4724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beq</a:t>
            </a:r>
            <a:r>
              <a:rPr lang="en-US" sz="1200" dirty="0" smtClean="0">
                <a:solidFill>
                  <a:sysClr val="windowText" lastClr="000000"/>
                </a:solidFill>
              </a:rPr>
              <a:t>,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bne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152400" y="5486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jalr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(or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jal</a:t>
            </a:r>
            <a:r>
              <a:rPr lang="en-US" sz="1200" dirty="0" smtClean="0">
                <a:solidFill>
                  <a:sysClr val="windowText" lastClr="000000"/>
                </a:solidFill>
              </a:rPr>
              <a:t>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13716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18288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2860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27432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32004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36576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41148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45720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50292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54864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59436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64008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68580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73152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77724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82296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1371600" y="571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8" name="Rectangle 467"/>
          <p:cNvSpPr/>
          <p:nvPr/>
        </p:nvSpPr>
        <p:spPr>
          <a:xfrm>
            <a:off x="3200400" y="571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Return Address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5029200" y="571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Target Address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1371600" y="548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5029200" y="548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Rb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1371600" y="548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1828800" y="548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2286000" y="548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743200" y="548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3200400" y="548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6858000" y="548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6858000" y="571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Unused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152400" y="6248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halt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13716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18288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2" name="Rectangle 481"/>
          <p:cNvSpPr/>
          <p:nvPr/>
        </p:nvSpPr>
        <p:spPr>
          <a:xfrm>
            <a:off x="22860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7432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32004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36576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41148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45720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50292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54864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0" name="Rectangle 489"/>
          <p:cNvSpPr/>
          <p:nvPr/>
        </p:nvSpPr>
        <p:spPr>
          <a:xfrm>
            <a:off x="59436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64008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68580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73152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4" name="Rectangle 493"/>
          <p:cNvSpPr/>
          <p:nvPr/>
        </p:nvSpPr>
        <p:spPr>
          <a:xfrm>
            <a:off x="77724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82296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1371600" y="647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1371600" y="624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1371600" y="624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1828800" y="624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286000" y="624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2743200" y="624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3200400" y="6248400"/>
            <a:ext cx="54864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200400" y="6477000"/>
            <a:ext cx="54864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Unused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beq</a:t>
            </a:r>
            <a:r>
              <a:rPr lang="en-US" dirty="0" smtClean="0"/>
              <a:t> and </a:t>
            </a:r>
            <a:r>
              <a:rPr lang="en-US" dirty="0" err="1" smtClean="0"/>
              <a:t>bne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4948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Freeform 837"/>
          <p:cNvSpPr>
            <a:spLocks/>
          </p:cNvSpPr>
          <p:nvPr/>
        </p:nvSpPr>
        <p:spPr bwMode="auto">
          <a:xfrm rot="16200000">
            <a:off x="6327458" y="3235009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495800"/>
            <a:ext cx="580084" cy="885301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600" y="4647519"/>
            <a:ext cx="838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66164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890003" y="1596242"/>
            <a:ext cx="0" cy="85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LW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967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ALU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39864" y="5305162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4978" y="516028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7476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32631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2414672" y="4114800"/>
            <a:ext cx="2" cy="2438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048000" y="647700"/>
            <a:ext cx="5638800" cy="571500"/>
            <a:chOff x="1371600" y="4495800"/>
            <a:chExt cx="7315200" cy="685800"/>
          </a:xfrm>
        </p:grpSpPr>
        <p:sp>
          <p:nvSpPr>
            <p:cNvPr id="181" name="Rectangle 180"/>
            <p:cNvSpPr/>
            <p:nvPr/>
          </p:nvSpPr>
          <p:spPr>
            <a:xfrm>
              <a:off x="1371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828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286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743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200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657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114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572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029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486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943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6400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858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7315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772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8229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3716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200400" y="49530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 Value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3716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200400" y="47244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3716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8288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22860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7432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68580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68580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2" name="Rectangle 281"/>
          <p:cNvSpPr/>
          <p:nvPr/>
        </p:nvSpPr>
        <p:spPr>
          <a:xfrm>
            <a:off x="1533525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 == 0) PC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PC+sign_ext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5334000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[RC]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!= </a:t>
            </a:r>
            <a:r>
              <a:rPr lang="en-US" sz="1200" dirty="0">
                <a:solidFill>
                  <a:sysClr val="windowText" lastClr="000000"/>
                </a:solidFill>
              </a:rPr>
              <a:t>0) PC = </a:t>
            </a:r>
            <a:r>
              <a:rPr lang="en-US" sz="1200" dirty="0" err="1">
                <a:solidFill>
                  <a:sysClr val="windowText" lastClr="000000"/>
                </a:solidFill>
              </a:rPr>
              <a:t>PC+sign_ext</a:t>
            </a:r>
            <a:r>
              <a:rPr lang="en-US" sz="1200" dirty="0">
                <a:solidFill>
                  <a:sysClr val="windowText" lastClr="000000"/>
                </a:solidFill>
              </a:rPr>
              <a:t>(LIMM)</a:t>
            </a:r>
          </a:p>
        </p:txBody>
      </p:sp>
    </p:spTree>
    <p:extLst>
      <p:ext uri="{BB962C8B-B14F-4D97-AF65-F5344CB8AC3E}">
        <p14:creationId xmlns:p14="http://schemas.microsoft.com/office/powerpoint/2010/main" val="16731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beq</a:t>
            </a:r>
            <a:r>
              <a:rPr lang="en-US" dirty="0" smtClean="0"/>
              <a:t> and </a:t>
            </a:r>
            <a:r>
              <a:rPr lang="en-US" dirty="0" err="1" smtClean="0"/>
              <a:t>bne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644519" y="4226114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LW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ALU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RD1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>
            <a:off x="3048000" y="647700"/>
            <a:ext cx="5638800" cy="571500"/>
            <a:chOff x="1371600" y="4495800"/>
            <a:chExt cx="7315200" cy="685800"/>
          </a:xfrm>
        </p:grpSpPr>
        <p:sp>
          <p:nvSpPr>
            <p:cNvPr id="300" name="Rectangle 299"/>
            <p:cNvSpPr/>
            <p:nvPr/>
          </p:nvSpPr>
          <p:spPr>
            <a:xfrm>
              <a:off x="1371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828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286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743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00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657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4114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4572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029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486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943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400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858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315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772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229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3716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200400" y="49530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 Value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3716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200400" y="47244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3716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8288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2860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7432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8580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8580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6" name="Rectangle 325"/>
          <p:cNvSpPr/>
          <p:nvPr/>
        </p:nvSpPr>
        <p:spPr>
          <a:xfrm>
            <a:off x="1533525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 == 0) PC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PC+sign_ext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334000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[RC]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!= </a:t>
            </a:r>
            <a:r>
              <a:rPr lang="en-US" sz="1200" dirty="0">
                <a:solidFill>
                  <a:sysClr val="windowText" lastClr="000000"/>
                </a:solidFill>
              </a:rPr>
              <a:t>0) PC = </a:t>
            </a:r>
            <a:r>
              <a:rPr lang="en-US" sz="1200" dirty="0" err="1">
                <a:solidFill>
                  <a:sysClr val="windowText" lastClr="000000"/>
                </a:solidFill>
              </a:rPr>
              <a:t>PC+sign_ext</a:t>
            </a:r>
            <a:r>
              <a:rPr lang="en-US" sz="1200" dirty="0">
                <a:solidFill>
                  <a:sysClr val="windowText" lastClr="000000"/>
                </a:solidFill>
              </a:rPr>
              <a:t>(LIMM)</a:t>
            </a:r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H="1">
            <a:off x="2414672" y="4114800"/>
            <a:ext cx="2" cy="2438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890003" y="1596242"/>
            <a:ext cx="0" cy="85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166164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0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beq</a:t>
            </a:r>
            <a:r>
              <a:rPr lang="en-US" dirty="0" smtClean="0"/>
              <a:t> and </a:t>
            </a:r>
            <a:r>
              <a:rPr lang="en-US" dirty="0" err="1" smtClean="0"/>
              <a:t>bne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14674" y="3276600"/>
            <a:ext cx="0" cy="3276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644519" y="4226114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251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LW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ALU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RD1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>
            <a:off x="3048000" y="647700"/>
            <a:ext cx="5638800" cy="571500"/>
            <a:chOff x="1371600" y="4495800"/>
            <a:chExt cx="7315200" cy="685800"/>
          </a:xfrm>
        </p:grpSpPr>
        <p:sp>
          <p:nvSpPr>
            <p:cNvPr id="300" name="Rectangle 299"/>
            <p:cNvSpPr/>
            <p:nvPr/>
          </p:nvSpPr>
          <p:spPr>
            <a:xfrm>
              <a:off x="1371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828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286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743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00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657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4114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4572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029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486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943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400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858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315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772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229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3716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200400" y="49530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 Value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3716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200400" y="47244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3716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8288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2860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7432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8580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8580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6" name="Rectangle 325"/>
          <p:cNvSpPr/>
          <p:nvPr/>
        </p:nvSpPr>
        <p:spPr>
          <a:xfrm>
            <a:off x="1533525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 == 0) PC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PC+sign_ext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334000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[RC]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!= </a:t>
            </a:r>
            <a:r>
              <a:rPr lang="en-US" sz="1200" dirty="0">
                <a:solidFill>
                  <a:sysClr val="windowText" lastClr="000000"/>
                </a:solidFill>
              </a:rPr>
              <a:t>0) PC = </a:t>
            </a:r>
            <a:r>
              <a:rPr lang="en-US" sz="1200" dirty="0" err="1">
                <a:solidFill>
                  <a:sysClr val="windowText" lastClr="000000"/>
                </a:solidFill>
              </a:rPr>
              <a:t>PC+sign_ext</a:t>
            </a:r>
            <a:r>
              <a:rPr lang="en-US" sz="1200" dirty="0">
                <a:solidFill>
                  <a:sysClr val="windowText" lastClr="000000"/>
                </a:solidFill>
              </a:rPr>
              <a:t>(LIMM)</a:t>
            </a:r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1653058" y="2437953"/>
            <a:ext cx="4719837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beq</a:t>
            </a:r>
            <a:r>
              <a:rPr lang="en-US" dirty="0" smtClean="0"/>
              <a:t> and </a:t>
            </a:r>
            <a:r>
              <a:rPr lang="en-US" dirty="0" err="1" smtClean="0"/>
              <a:t>bne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14674" y="3276600"/>
            <a:ext cx="0" cy="3276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644519" y="4226114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719837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251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LW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ALU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RD1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>
            <a:off x="3048000" y="647700"/>
            <a:ext cx="5638800" cy="571500"/>
            <a:chOff x="1371600" y="4495800"/>
            <a:chExt cx="7315200" cy="685800"/>
          </a:xfrm>
        </p:grpSpPr>
        <p:sp>
          <p:nvSpPr>
            <p:cNvPr id="300" name="Rectangle 299"/>
            <p:cNvSpPr/>
            <p:nvPr/>
          </p:nvSpPr>
          <p:spPr>
            <a:xfrm>
              <a:off x="1371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828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286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743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00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657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4114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4572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029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486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943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400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858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315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772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229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3716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200400" y="49530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 Value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3716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200400" y="47244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3716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8288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2860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7432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8580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8580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6" name="Rectangle 325"/>
          <p:cNvSpPr/>
          <p:nvPr/>
        </p:nvSpPr>
        <p:spPr>
          <a:xfrm>
            <a:off x="1533525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 == 0) PC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PC+sign_ext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334000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[RC]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!= </a:t>
            </a:r>
            <a:r>
              <a:rPr lang="en-US" sz="1200" dirty="0">
                <a:solidFill>
                  <a:sysClr val="windowText" lastClr="000000"/>
                </a:solidFill>
              </a:rPr>
              <a:t>0) PC = </a:t>
            </a:r>
            <a:r>
              <a:rPr lang="en-US" sz="1200" dirty="0" err="1">
                <a:solidFill>
                  <a:sysClr val="windowText" lastClr="000000"/>
                </a:solidFill>
              </a:rPr>
              <a:t>PC+sign_ext</a:t>
            </a:r>
            <a:r>
              <a:rPr lang="en-US" sz="1200" dirty="0">
                <a:solidFill>
                  <a:sysClr val="windowText" lastClr="000000"/>
                </a:solidFill>
              </a:rPr>
              <a:t>(LIMM)</a:t>
            </a:r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BN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BE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9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beq</a:t>
            </a:r>
            <a:r>
              <a:rPr lang="en-US" dirty="0" smtClean="0"/>
              <a:t> and </a:t>
            </a:r>
            <a:r>
              <a:rPr lang="en-US" dirty="0" err="1" smtClean="0"/>
              <a:t>bne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14674" y="3276600"/>
            <a:ext cx="0" cy="3276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644519" y="4226114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719837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251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LW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ALU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RD1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>
            <a:off x="3048000" y="647700"/>
            <a:ext cx="5638800" cy="571500"/>
            <a:chOff x="1371600" y="4495800"/>
            <a:chExt cx="7315200" cy="685800"/>
          </a:xfrm>
        </p:grpSpPr>
        <p:sp>
          <p:nvSpPr>
            <p:cNvPr id="300" name="Rectangle 299"/>
            <p:cNvSpPr/>
            <p:nvPr/>
          </p:nvSpPr>
          <p:spPr>
            <a:xfrm>
              <a:off x="1371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828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286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743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00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657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4114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4572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029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486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943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400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858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315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772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229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3716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200400" y="49530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 Value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3716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200400" y="47244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3716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8288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2860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7432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8580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8580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6" name="Rectangle 325"/>
          <p:cNvSpPr/>
          <p:nvPr/>
        </p:nvSpPr>
        <p:spPr>
          <a:xfrm>
            <a:off x="1533525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 == 0) PC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PC+sign_ext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334000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[RC]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!= </a:t>
            </a:r>
            <a:r>
              <a:rPr lang="en-US" sz="1200" dirty="0">
                <a:solidFill>
                  <a:sysClr val="windowText" lastClr="000000"/>
                </a:solidFill>
              </a:rPr>
              <a:t>0) PC = </a:t>
            </a:r>
            <a:r>
              <a:rPr lang="en-US" sz="1200" dirty="0" err="1">
                <a:solidFill>
                  <a:sysClr val="windowText" lastClr="000000"/>
                </a:solidFill>
              </a:rPr>
              <a:t>PC+sign_ext</a:t>
            </a:r>
            <a:r>
              <a:rPr lang="en-US" sz="1200" dirty="0">
                <a:solidFill>
                  <a:sysClr val="windowText" lastClr="000000"/>
                </a:solidFill>
              </a:rPr>
              <a:t>(LIMM)</a:t>
            </a:r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BN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BE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8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5257</TotalTime>
  <Words>2959</Words>
  <Application>Microsoft Office PowerPoint</Application>
  <PresentationFormat>On-screen Show (4:3)</PresentationFormat>
  <Paragraphs>1815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Comp Sci 310</vt:lpstr>
      <vt:lpstr>Announcements</vt:lpstr>
      <vt:lpstr>Larc instruction set – remember?</vt:lpstr>
      <vt:lpstr>Encoding of Larc instructions – remember?</vt:lpstr>
      <vt:lpstr>Implementation of the beq and bne?</vt:lpstr>
      <vt:lpstr>Implementation of the beq and bne</vt:lpstr>
      <vt:lpstr>Implementation of the beq and bne</vt:lpstr>
      <vt:lpstr>Implementation of the beq and bne</vt:lpstr>
      <vt:lpstr>Implementation of the beq and bne</vt:lpstr>
      <vt:lpstr>Implementation of the jal?</vt:lpstr>
      <vt:lpstr>Implementation of the jal</vt:lpstr>
      <vt:lpstr>Datapath elements used by each operation…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Scott Summers</cp:lastModifiedBy>
  <cp:revision>495</cp:revision>
  <cp:lastPrinted>2014-10-01T15:59:15Z</cp:lastPrinted>
  <dcterms:created xsi:type="dcterms:W3CDTF">2006-08-16T00:00:00Z</dcterms:created>
  <dcterms:modified xsi:type="dcterms:W3CDTF">2014-10-09T01:54:33Z</dcterms:modified>
</cp:coreProperties>
</file>