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5" r:id="rId3"/>
    <p:sldId id="374" r:id="rId4"/>
    <p:sldId id="375" r:id="rId5"/>
    <p:sldId id="376" r:id="rId6"/>
    <p:sldId id="383" r:id="rId7"/>
    <p:sldId id="315" r:id="rId8"/>
    <p:sldId id="276" r:id="rId9"/>
    <p:sldId id="277" r:id="rId10"/>
    <p:sldId id="385" r:id="rId11"/>
    <p:sldId id="386" r:id="rId12"/>
    <p:sldId id="294" r:id="rId13"/>
    <p:sldId id="318" r:id="rId14"/>
    <p:sldId id="301" r:id="rId15"/>
    <p:sldId id="303" r:id="rId16"/>
    <p:sldId id="296" r:id="rId17"/>
    <p:sldId id="297" r:id="rId18"/>
    <p:sldId id="344" r:id="rId19"/>
    <p:sldId id="390" r:id="rId20"/>
    <p:sldId id="387" r:id="rId21"/>
    <p:sldId id="345" r:id="rId22"/>
    <p:sldId id="389" r:id="rId23"/>
    <p:sldId id="388" r:id="rId24"/>
    <p:sldId id="346" r:id="rId25"/>
    <p:sldId id="347" r:id="rId26"/>
    <p:sldId id="350" r:id="rId27"/>
    <p:sldId id="353" r:id="rId28"/>
    <p:sldId id="351" r:id="rId29"/>
    <p:sldId id="352" r:id="rId30"/>
    <p:sldId id="391" r:id="rId31"/>
    <p:sldId id="349" r:id="rId3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5501" autoAdjust="0"/>
  </p:normalViewPr>
  <p:slideViewPr>
    <p:cSldViewPr>
      <p:cViewPr>
        <p:scale>
          <a:sx n="66" d="100"/>
          <a:sy n="66" d="100"/>
        </p:scale>
        <p:origin x="-864" y="-330"/>
      </p:cViewPr>
      <p:guideLst>
        <p:guide orient="horz" pos="1008"/>
        <p:guide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???????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the API of the control unit?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 {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would you implement it using the smallest number of chips?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smtClean="0"/>
              <a:t>Let’s build the control unit...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unit construction: very basic idea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895600"/>
            <a:ext cx="685800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86182" y="4177099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2895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31242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33528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35814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4400" y="38100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4400" y="4038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42672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24400" y="44958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47244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49530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5181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54102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09982" y="3998897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2757100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RD1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172200" y="2985700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172200" y="3214300"/>
            <a:ext cx="569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RFWD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172200" y="3442900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RFWRITE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172200" y="3671500"/>
            <a:ext cx="434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ALU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172200" y="3900100"/>
            <a:ext cx="385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JAL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172200" y="4128700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BE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172200" y="4357300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BN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172200" y="4585900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SUB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172200" y="4814500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172200" y="5043100"/>
            <a:ext cx="390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SW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172200" y="5271700"/>
            <a:ext cx="376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LW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53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unit construction: very basic idea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895600"/>
            <a:ext cx="685800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86182" y="4177099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2895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31242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3581399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3352799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4400" y="38100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4400" y="4038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42672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24400" y="44958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47244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49530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5181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54102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09982" y="3998897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2757100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RD1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172200" y="2985700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172200" y="3214300"/>
            <a:ext cx="1039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RFWD (2 bits)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172200" y="3442900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RFWRITE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172200" y="3671500"/>
            <a:ext cx="434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ALU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172200" y="3900100"/>
            <a:ext cx="385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JAL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172200" y="4128700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BE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172200" y="4357300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BN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172200" y="4585900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SUB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172200" y="4814500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172200" y="5043100"/>
            <a:ext cx="390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SW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172200" y="5271700"/>
            <a:ext cx="376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LW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78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 unit construction: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</a:t>
            </a:r>
            <a:r>
              <a:rPr lang="en-US" b="1" dirty="0" smtClean="0"/>
              <a:t>select</a:t>
            </a:r>
            <a:r>
              <a:rPr lang="en-US" dirty="0" smtClean="0"/>
              <a:t> the appropriate control signals?</a:t>
            </a:r>
          </a:p>
          <a:p>
            <a:r>
              <a:rPr lang="en-US" dirty="0" smtClean="0"/>
              <a:t>Multiplexer or </a:t>
            </a:r>
            <a:r>
              <a:rPr lang="en-US" dirty="0" err="1" smtClean="0"/>
              <a:t>demultiplexer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a multiplexer!</a:t>
            </a:r>
          </a:p>
          <a:p>
            <a:pPr lvl="1"/>
            <a:r>
              <a:rPr lang="en-US" dirty="0" smtClean="0"/>
              <a:t>What size?</a:t>
            </a:r>
          </a:p>
          <a:p>
            <a:r>
              <a:rPr lang="en-US" dirty="0" smtClean="0"/>
              <a:t>Need to look at each instruction and see which functional unit(s) need their control lines 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-342901" y="4572000"/>
            <a:ext cx="3733800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Mux16Way16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7299" y="2209798"/>
            <a:ext cx="266701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2133600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2209798"/>
            <a:ext cx="0" cy="819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</p:cNvCxnSpPr>
          <p:nvPr/>
        </p:nvCxnSpPr>
        <p:spPr>
          <a:xfrm>
            <a:off x="1790699" y="4838700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5044" y="298570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0000</a:t>
            </a:r>
            <a:endParaRPr lang="en-US" sz="1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3899" y="3124200"/>
            <a:ext cx="533400" cy="3429000"/>
            <a:chOff x="723899" y="3124200"/>
            <a:chExt cx="1447800" cy="34290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23899" y="3124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23899" y="3352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23899" y="3581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899" y="3810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899" y="4038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899" y="4267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899" y="4495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3899" y="4724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23899" y="4953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3899" y="5181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3899" y="5410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23899" y="5638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899" y="5867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899" y="6096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23899" y="6324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23899" y="6553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5044" y="320981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0001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25044" y="344290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0010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25044" y="36695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25044" y="3896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0100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225044" y="412272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225043" y="435530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5042" y="458789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25040" y="481523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1000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25040" y="5039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25040" y="527044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1010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25040" y="5496313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1011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25040" y="572218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1100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25028" y="59547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1101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25036" y="61833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1110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25036" y="64127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1111</a:t>
            </a:r>
            <a:endParaRPr lang="en-US" sz="1200" dirty="0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86" name="Rectangle 85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</a:t>
            </a:r>
            <a:endParaRPr lang="en-US" dirty="0"/>
          </a:p>
        </p:txBody>
      </p:sp>
      <p:sp>
        <p:nvSpPr>
          <p:cNvPr id="299" name="Oval 298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Oval 300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Oval 301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3" name="Straight Connector 302"/>
          <p:cNvCxnSpPr>
            <a:endCxn id="302" idx="0"/>
          </p:cNvCxnSpPr>
          <p:nvPr/>
        </p:nvCxnSpPr>
        <p:spPr>
          <a:xfrm>
            <a:off x="2414571" y="4145375"/>
            <a:ext cx="0" cy="1082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6862293" y="4933253"/>
            <a:ext cx="143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7" name="Straight Arrow Connector 306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93" name="Group 392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394" name="Rectangle 393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 /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2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</a:t>
            </a:r>
            <a:endParaRPr lang="en-US" dirty="0"/>
          </a:p>
        </p:txBody>
      </p:sp>
      <p:sp>
        <p:nvSpPr>
          <p:cNvPr id="299" name="Oval 298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Oval 300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Oval 301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3" name="Straight Connector 302"/>
          <p:cNvCxnSpPr>
            <a:endCxn id="302" idx="0"/>
          </p:cNvCxnSpPr>
          <p:nvPr/>
        </p:nvCxnSpPr>
        <p:spPr>
          <a:xfrm>
            <a:off x="2414571" y="4145375"/>
            <a:ext cx="0" cy="1082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6862293" y="4933253"/>
            <a:ext cx="143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7" name="Straight Arrow Connector 306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272" name="Rectangle 271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5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1: Monday, 10/13</a:t>
            </a:r>
          </a:p>
          <a:p>
            <a:pPr lvl="1"/>
            <a:r>
              <a:rPr lang="en-US" dirty="0" smtClean="0"/>
              <a:t>Will be graded by, handed back and discussed in class on Wednesday, 10/15</a:t>
            </a:r>
          </a:p>
          <a:p>
            <a:r>
              <a:rPr lang="en-US" dirty="0" smtClean="0"/>
              <a:t>Assignment 3 posted by tonight</a:t>
            </a:r>
          </a:p>
          <a:p>
            <a:pPr lvl="1"/>
            <a:r>
              <a:rPr lang="en-US" dirty="0" smtClean="0"/>
              <a:t>Implementation of memory chips</a:t>
            </a:r>
          </a:p>
          <a:p>
            <a:r>
              <a:rPr lang="en-US" dirty="0" smtClean="0"/>
              <a:t>Drop deadline is Friday 10/17</a:t>
            </a:r>
          </a:p>
        </p:txBody>
      </p:sp>
    </p:spTree>
    <p:extLst>
      <p:ext uri="{BB962C8B-B14F-4D97-AF65-F5344CB8AC3E}">
        <p14:creationId xmlns:p14="http://schemas.microsoft.com/office/powerpoint/2010/main" val="1092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 (don’t care)</a:t>
            </a:r>
            <a:endParaRPr lang="en-US" dirty="0"/>
          </a:p>
        </p:txBody>
      </p:sp>
      <p:sp>
        <p:nvSpPr>
          <p:cNvPr id="299" name="Oval 298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Oval 300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Oval 301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3" name="Straight Connector 302"/>
          <p:cNvCxnSpPr>
            <a:endCxn id="302" idx="0"/>
          </p:cNvCxnSpPr>
          <p:nvPr/>
        </p:nvCxnSpPr>
        <p:spPr>
          <a:xfrm>
            <a:off x="2414571" y="4145375"/>
            <a:ext cx="0" cy="1082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6862293" y="4933253"/>
            <a:ext cx="143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7" name="Straight Arrow Connector 306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272" name="Rectangle 271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2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-342901" y="4572000"/>
            <a:ext cx="3733800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Mux16Way16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7299" y="2209798"/>
            <a:ext cx="266701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2133600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2209798"/>
            <a:ext cx="0" cy="819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</p:cNvCxnSpPr>
          <p:nvPr/>
        </p:nvCxnSpPr>
        <p:spPr>
          <a:xfrm>
            <a:off x="1790699" y="4838700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5044" y="298570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0000</a:t>
            </a:r>
            <a:endParaRPr lang="en-US" sz="1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3899" y="3124200"/>
            <a:ext cx="533400" cy="3429000"/>
            <a:chOff x="723899" y="3124200"/>
            <a:chExt cx="1447800" cy="34290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23899" y="3124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23899" y="3352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23899" y="3581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899" y="3810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899" y="4038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899" y="4267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899" y="4495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3899" y="4724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23899" y="4953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3899" y="5181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3899" y="5410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23899" y="5638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899" y="5867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899" y="6096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23899" y="6324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23899" y="6553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5044" y="320981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0001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25044" y="344290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0010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25044" y="36695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25044" y="3896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0100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225044" y="412272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225043" y="435530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5042" y="458789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25040" y="481523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1000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25040" y="5039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25040" y="527044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1010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25040" y="5496313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1011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25040" y="572218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1100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25028" y="59547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1101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25036" y="61833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1110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25036" y="64127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1111</a:t>
            </a:r>
            <a:endParaRPr lang="en-US" sz="1200" dirty="0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2976494" y="2362200"/>
            <a:ext cx="5082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“0000” line =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1011100000000</a:t>
            </a:r>
            <a:endParaRPr lang="en-US" sz="2800" dirty="0" smtClean="0">
              <a:solidFill>
                <a:sysClr val="windowText" lastClr="000000"/>
              </a:solidFill>
            </a:endParaRPr>
          </a:p>
          <a:p>
            <a:endParaRPr lang="en-US" sz="2800" dirty="0">
              <a:solidFill>
                <a:sysClr val="windowText" lastClr="000000"/>
              </a:solidFill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a[8]=true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a[9]=true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a[10]=true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a[12]=true</a:t>
            </a:r>
            <a:endParaRPr lang="en-US" sz="28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97" name="Rectangle 96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3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-342901" y="4572000"/>
            <a:ext cx="3733800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Mux16Way16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7299" y="2209798"/>
            <a:ext cx="266701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2133600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2209798"/>
            <a:ext cx="0" cy="819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</p:cNvCxnSpPr>
          <p:nvPr/>
        </p:nvCxnSpPr>
        <p:spPr>
          <a:xfrm>
            <a:off x="1790699" y="4838700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5044" y="298570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0000</a:t>
            </a:r>
            <a:endParaRPr lang="en-US" sz="1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3899" y="3124200"/>
            <a:ext cx="533400" cy="3429000"/>
            <a:chOff x="723899" y="3124200"/>
            <a:chExt cx="1447800" cy="34290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23899" y="3124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23899" y="3352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23899" y="3581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899" y="3810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899" y="4038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899" y="4267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899" y="4495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3899" y="4724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23899" y="4953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3899" y="5181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3899" y="5410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23899" y="5638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899" y="5867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899" y="6096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23899" y="6324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23899" y="6553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5044" y="320981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0001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25044" y="344290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0010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25044" y="36695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25044" y="3896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0100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225044" y="412272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225043" y="435530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5042" y="458789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25040" y="481523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1000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25040" y="5039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25040" y="527044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1010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25040" y="5496313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1011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25040" y="572218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1100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25028" y="59547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1101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25036" y="61833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1110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25036" y="64127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1111</a:t>
            </a:r>
            <a:endParaRPr lang="en-US" sz="1200" dirty="0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2976494" y="2362200"/>
            <a:ext cx="5082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“0000” line =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1011100xx0000</a:t>
            </a:r>
            <a:endParaRPr lang="en-US" sz="2800" dirty="0" smtClean="0">
              <a:solidFill>
                <a:sysClr val="windowText" lastClr="000000"/>
              </a:solidFill>
            </a:endParaRPr>
          </a:p>
          <a:p>
            <a:endParaRPr lang="en-US" sz="2800" dirty="0">
              <a:solidFill>
                <a:sysClr val="windowText" lastClr="000000"/>
              </a:solidFill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a[8]=true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a[9]=true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a[10]=true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a[12]=true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139497" y="5723934"/>
            <a:ext cx="486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Can these be don’t care?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97" name="Rectangle 96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0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-342901" y="4572000"/>
            <a:ext cx="3733800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Mux16Way16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7299" y="2209798"/>
            <a:ext cx="266701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2133600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2209798"/>
            <a:ext cx="0" cy="819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</p:cNvCxnSpPr>
          <p:nvPr/>
        </p:nvCxnSpPr>
        <p:spPr>
          <a:xfrm>
            <a:off x="1790699" y="4838700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5044" y="298570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0000</a:t>
            </a:r>
            <a:endParaRPr lang="en-US" sz="1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3899" y="3124200"/>
            <a:ext cx="533400" cy="3429000"/>
            <a:chOff x="723899" y="3124200"/>
            <a:chExt cx="1447800" cy="34290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23899" y="3124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23899" y="3352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23899" y="3581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899" y="3810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899" y="4038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899" y="4267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899" y="4495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3899" y="4724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23899" y="4953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3899" y="5181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3899" y="5410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23899" y="56388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899" y="58674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899" y="60960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23899" y="63246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23899" y="6553200"/>
              <a:ext cx="144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5044" y="320981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0001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25044" y="344290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0010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25044" y="36695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0011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25044" y="3896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0100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225044" y="412272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0101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225043" y="435530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5042" y="458789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0111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25040" y="481523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1000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25040" y="5039114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1001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25040" y="527044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1010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25040" y="5496313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1011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25040" y="5722180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1100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25028" y="59547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1101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25036" y="618336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1110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25036" y="641270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1111</a:t>
            </a:r>
            <a:endParaRPr lang="en-US" sz="1200" dirty="0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unit setup: ADD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2976494" y="2362200"/>
            <a:ext cx="5082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“0000” line =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1011100000000</a:t>
            </a:r>
            <a:endParaRPr lang="en-US" sz="2800" dirty="0" smtClean="0">
              <a:solidFill>
                <a:sysClr val="windowText" lastClr="000000"/>
              </a:solidFill>
            </a:endParaRPr>
          </a:p>
          <a:p>
            <a:endParaRPr lang="en-US" sz="2800" dirty="0">
              <a:solidFill>
                <a:sysClr val="windowText" lastClr="000000"/>
              </a:solidFill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a[8]=true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a[9]=true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a[10]=true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a[12]=true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139497" y="5723934"/>
            <a:ext cx="486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Do the other operations on your own!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99677" y="1001587"/>
            <a:ext cx="6391924" cy="522413"/>
            <a:chOff x="2637776" y="1746210"/>
            <a:chExt cx="6391924" cy="522413"/>
          </a:xfrm>
        </p:grpSpPr>
        <p:sp>
          <p:nvSpPr>
            <p:cNvPr id="97" name="Rectangle 96"/>
            <p:cNvSpPr/>
            <p:nvPr/>
          </p:nvSpPr>
          <p:spPr>
            <a:xfrm>
              <a:off x="263777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0385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69933" y="1931601"/>
              <a:ext cx="106532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RFWD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35254" y="1931602"/>
              <a:ext cx="665825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RFWRITE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30107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6715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JAL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33234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BE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699312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65389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31467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97545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563623" y="1931602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LW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3777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0385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69933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35254" y="2100113"/>
              <a:ext cx="665825" cy="168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0107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6715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233234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99312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65389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31467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097545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x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563623" y="2100113"/>
              <a:ext cx="466077" cy="1685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02594" y="2100112"/>
              <a:ext cx="532660" cy="168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37776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03853" y="1746241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69930" y="1746241"/>
              <a:ext cx="106532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9, 10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36546" y="1746240"/>
              <a:ext cx="664533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8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01079" y="174623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7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67156" y="174623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6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233233" y="174623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5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99310" y="1746226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4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165387" y="1746222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3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631464" y="1746218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2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097541" y="1746214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563618" y="1746210"/>
              <a:ext cx="466077" cy="1853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0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1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 smtClean="0"/>
              <a:t>Implement a new “set if equal” operation</a:t>
            </a:r>
          </a:p>
          <a:p>
            <a:r>
              <a:rPr lang="en-US" dirty="0" smtClean="0"/>
              <a:t>Semantics: 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[RA]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 IF </a:t>
            </a:r>
            <a:r>
              <a:rPr lang="en-US" dirty="0" err="1" smtClean="0"/>
              <a:t>Reg</a:t>
            </a:r>
            <a:r>
              <a:rPr lang="en-US" dirty="0" smtClean="0"/>
              <a:t>[RB</a:t>
            </a:r>
            <a:r>
              <a:rPr lang="en-US" dirty="0"/>
              <a:t>] == </a:t>
            </a:r>
            <a:r>
              <a:rPr lang="en-US" dirty="0" err="1" smtClean="0"/>
              <a:t>Reg</a:t>
            </a:r>
            <a:r>
              <a:rPr lang="en-US" dirty="0" smtClean="0"/>
              <a:t>[RC</a:t>
            </a:r>
            <a:r>
              <a:rPr lang="en-US" dirty="0"/>
              <a:t>]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[RA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dirty="0"/>
              <a:t>0 IF </a:t>
            </a:r>
            <a:r>
              <a:rPr lang="en-US" dirty="0" err="1" smtClean="0"/>
              <a:t>Reg</a:t>
            </a:r>
            <a:r>
              <a:rPr lang="en-US" dirty="0" smtClean="0"/>
              <a:t>[RB</a:t>
            </a:r>
            <a:r>
              <a:rPr lang="en-US" dirty="0"/>
              <a:t>] != </a:t>
            </a:r>
            <a:r>
              <a:rPr lang="en-US" dirty="0" err="1" smtClean="0"/>
              <a:t>Reg</a:t>
            </a:r>
            <a:r>
              <a:rPr lang="en-US" dirty="0" smtClean="0"/>
              <a:t>[RC]</a:t>
            </a:r>
          </a:p>
          <a:p>
            <a:r>
              <a:rPr lang="en-US" dirty="0" smtClean="0"/>
              <a:t>Modify existing </a:t>
            </a:r>
            <a:r>
              <a:rPr lang="en-US" dirty="0" err="1" smtClean="0"/>
              <a:t>Larc</a:t>
            </a:r>
            <a:r>
              <a:rPr lang="en-US" dirty="0" smtClean="0"/>
              <a:t> single-cycle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Modify control unit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47800" y="5486400"/>
            <a:ext cx="6248400" cy="571500"/>
            <a:chOff x="1371600" y="2209800"/>
            <a:chExt cx="7315200" cy="685800"/>
          </a:xfrm>
        </p:grpSpPr>
        <p:sp>
          <p:nvSpPr>
            <p:cNvPr id="6" name="Rectangle 5"/>
            <p:cNvSpPr/>
            <p:nvPr/>
          </p:nvSpPr>
          <p:spPr>
            <a:xfrm>
              <a:off x="1371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0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0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8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72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29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04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716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60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432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04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580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instruction: set-if-equal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modification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600200"/>
            <a:ext cx="8850637" cy="5188504"/>
            <a:chOff x="152400" y="1600200"/>
            <a:chExt cx="8850637" cy="5188504"/>
          </a:xfrm>
        </p:grpSpPr>
        <p:sp>
          <p:nvSpPr>
            <p:cNvPr id="4" name="Rectangle 3"/>
            <p:cNvSpPr/>
            <p:nvPr/>
          </p:nvSpPr>
          <p:spPr>
            <a:xfrm>
              <a:off x="304800" y="4572000"/>
              <a:ext cx="3810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PC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3733800"/>
              <a:ext cx="121920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 smtClean="0">
                  <a:solidFill>
                    <a:sysClr val="windowText" lastClr="000000"/>
                  </a:solidFill>
                </a:rPr>
                <a:t>IM</a:t>
              </a:r>
              <a:endParaRPr lang="en-US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85800" y="5105400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990600" y="4953000"/>
              <a:ext cx="990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address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5334000"/>
              <a:ext cx="990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ysClr val="windowText" lastClr="000000"/>
                  </a:solidFill>
                </a:rPr>
                <a:t>instruction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209800" y="5257800"/>
              <a:ext cx="2048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43400" y="3733800"/>
              <a:ext cx="121920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 smtClean="0">
                  <a:solidFill>
                    <a:sysClr val="windowText" lastClr="000000"/>
                  </a:solidFill>
                </a:rPr>
                <a:t>RF</a:t>
              </a:r>
              <a:endParaRPr lang="en-US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3733800"/>
              <a:ext cx="121920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 smtClean="0">
                  <a:solidFill>
                    <a:sysClr val="windowText" lastClr="000000"/>
                  </a:solidFill>
                </a:rPr>
                <a:t>DM</a:t>
              </a:r>
              <a:endParaRPr lang="en-US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06194" y="5068794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4598007" y="6422444"/>
              <a:ext cx="11471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2400" y="1600200"/>
              <a:ext cx="0" cy="3505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4" idx="1"/>
            </p:cNvCxnSpPr>
            <p:nvPr/>
          </p:nvCxnSpPr>
          <p:spPr>
            <a:xfrm>
              <a:off x="152400" y="5105400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38200" y="2743200"/>
              <a:ext cx="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343399" y="41143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RR1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343399" y="44196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RR2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43400" y="47239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WR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43399" y="54859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WD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9199" y="43434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9199" y="49530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RD2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62800" y="4724400"/>
              <a:ext cx="990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address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848600" y="46477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ysClr val="windowText" lastClr="000000"/>
                  </a:solidFill>
                </a:rPr>
                <a:t>RD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62800" y="54864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WD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rapezoid 81"/>
            <p:cNvSpPr/>
            <p:nvPr/>
          </p:nvSpPr>
          <p:spPr>
            <a:xfrm rot="5400000">
              <a:off x="3654374" y="5536990"/>
              <a:ext cx="838200" cy="222146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62400" y="530516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962400" y="5483932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62400" y="568616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2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62400" y="5864932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3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71800" y="3071405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SIGN EXTEND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71801" y="5139579"/>
              <a:ext cx="685800" cy="1787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&lt;&lt; 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2414672" y="3276600"/>
              <a:ext cx="557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2362200" y="3128878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114798" y="2543699"/>
              <a:ext cx="580084" cy="885301"/>
              <a:chOff x="4114798" y="2543699"/>
              <a:chExt cx="580084" cy="88530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114798" y="2543699"/>
                <a:ext cx="457202" cy="885301"/>
                <a:chOff x="3505198" y="4343400"/>
                <a:chExt cx="457202" cy="13716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962400" y="4723493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3505200" y="4343400"/>
                  <a:ext cx="457200" cy="3800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3505200" y="5275944"/>
                  <a:ext cx="457200" cy="439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 flipV="1">
                  <a:off x="3505198" y="5181600"/>
                  <a:ext cx="2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3505200" y="4343400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3505198" y="4895850"/>
                  <a:ext cx="152400" cy="13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3505198" y="5030109"/>
                  <a:ext cx="152401" cy="151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Rectangle 135"/>
              <p:cNvSpPr/>
              <p:nvPr/>
            </p:nvSpPr>
            <p:spPr>
              <a:xfrm>
                <a:off x="4121941" y="2919123"/>
                <a:ext cx="572941" cy="14772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ADD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>
              <a:off x="5772686" y="4226114"/>
              <a:ext cx="182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5471108" y="4043278"/>
              <a:ext cx="548692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0..0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2414673" y="4882048"/>
              <a:ext cx="1928727" cy="2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2362200" y="3281278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[4..11]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4184547" y="5638573"/>
              <a:ext cx="158852" cy="3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apezoid 175"/>
            <p:cNvSpPr/>
            <p:nvPr/>
          </p:nvSpPr>
          <p:spPr>
            <a:xfrm rot="5400000">
              <a:off x="3283052" y="6316218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456236" y="6235949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56236" y="6476280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0" name="Straight Arrow Connector 179"/>
            <p:cNvCxnSpPr>
              <a:stCxn id="176" idx="0"/>
            </p:cNvCxnSpPr>
            <p:nvPr/>
          </p:nvCxnSpPr>
          <p:spPr>
            <a:xfrm flipV="1">
              <a:off x="3660825" y="6427291"/>
              <a:ext cx="25138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1195856" y="2010299"/>
              <a:ext cx="457202" cy="885301"/>
              <a:chOff x="3505198" y="4343400"/>
              <a:chExt cx="457202" cy="1371600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Rectangle 193"/>
            <p:cNvSpPr/>
            <p:nvPr/>
          </p:nvSpPr>
          <p:spPr>
            <a:xfrm>
              <a:off x="1202999" y="23857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891056" y="2133600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381000" y="2057400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00..01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6181126" y="4360675"/>
              <a:ext cx="219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/>
            <p:cNvSpPr/>
            <p:nvPr/>
          </p:nvSpPr>
          <p:spPr>
            <a:xfrm>
              <a:off x="2971800" y="5398971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SIGN EXTEND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912207" y="6229998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SIGN EXTEND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00800" y="4191002"/>
              <a:ext cx="580084" cy="1190100"/>
              <a:chOff x="4114798" y="2543699"/>
              <a:chExt cx="580084" cy="885301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4114798" y="2543699"/>
                <a:ext cx="457202" cy="885301"/>
                <a:chOff x="3505198" y="4343400"/>
                <a:chExt cx="457202" cy="1371600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3962400" y="4723493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 flipV="1">
                  <a:off x="3505200" y="4343400"/>
                  <a:ext cx="457200" cy="3800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3505200" y="5275944"/>
                  <a:ext cx="457200" cy="439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 flipV="1">
                  <a:off x="3505198" y="5181600"/>
                  <a:ext cx="2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3505200" y="4343400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H="1" flipV="1">
                  <a:off x="3505198" y="4895850"/>
                  <a:ext cx="152400" cy="13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3505198" y="5030109"/>
                  <a:ext cx="152401" cy="151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Rectangle 206"/>
              <p:cNvSpPr/>
              <p:nvPr/>
            </p:nvSpPr>
            <p:spPr>
              <a:xfrm>
                <a:off x="4121941" y="2919123"/>
                <a:ext cx="572941" cy="14772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ALU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190998" y="2772299"/>
                <a:ext cx="420541" cy="14772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z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2362200" y="4407156"/>
              <a:ext cx="873768" cy="152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RC[0..3]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369344" y="4716751"/>
              <a:ext cx="873768" cy="152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RA[8..11]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7" name="Straight Arrow Connector 216"/>
            <p:cNvCxnSpPr>
              <a:endCxn id="203" idx="1"/>
            </p:cNvCxnSpPr>
            <p:nvPr/>
          </p:nvCxnSpPr>
          <p:spPr>
            <a:xfrm>
              <a:off x="2414674" y="5589471"/>
              <a:ext cx="557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2819400" y="5228598"/>
              <a:ext cx="0" cy="360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2362200" y="5441077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>
              <a:off x="2819400" y="5228598"/>
              <a:ext cx="155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2414673" y="4572000"/>
              <a:ext cx="1928727" cy="2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2362200" y="5593477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[0..7]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>
              <a:off x="2414673" y="6301260"/>
              <a:ext cx="1024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2414672" y="6553200"/>
              <a:ext cx="1024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/>
            <p:cNvSpPr/>
            <p:nvPr/>
          </p:nvSpPr>
          <p:spPr>
            <a:xfrm>
              <a:off x="2362200" y="6156137"/>
              <a:ext cx="990600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SIMM[8..11]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362200" y="6405478"/>
              <a:ext cx="990600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SIMM[0..3]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Trapezoid 248"/>
            <p:cNvSpPr/>
            <p:nvPr/>
          </p:nvSpPr>
          <p:spPr>
            <a:xfrm rot="5400000">
              <a:off x="5800676" y="4249602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973860" y="416933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973860" y="4409664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2" name="Trapezoid 251"/>
            <p:cNvSpPr/>
            <p:nvPr/>
          </p:nvSpPr>
          <p:spPr>
            <a:xfrm rot="5400000">
              <a:off x="5794427" y="5108626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967611" y="5028357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967611" y="5268688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5562600" y="5105400"/>
              <a:ext cx="3874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745179" y="5334000"/>
              <a:ext cx="2048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745179" y="5331702"/>
              <a:ext cx="0" cy="1095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638800" y="5105400"/>
              <a:ext cx="0" cy="580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5638800" y="5686163"/>
              <a:ext cx="1524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6172200" y="5219699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5562599" y="4495610"/>
              <a:ext cx="3931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53058" y="2437953"/>
              <a:ext cx="4206240" cy="4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829050" y="2438400"/>
              <a:ext cx="0" cy="3328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829050" y="2689860"/>
              <a:ext cx="2857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4567829" y="2971800"/>
              <a:ext cx="1618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V="1">
              <a:off x="6183567" y="2791084"/>
              <a:ext cx="1" cy="1737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181126" y="2789031"/>
              <a:ext cx="191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6605275" y="2637403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6833873" y="1609462"/>
              <a:ext cx="2" cy="1037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52400" y="1600200"/>
              <a:ext cx="66814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rapezoid 218"/>
            <p:cNvSpPr/>
            <p:nvPr/>
          </p:nvSpPr>
          <p:spPr>
            <a:xfrm rot="5400000">
              <a:off x="8461427" y="2717672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634611" y="263740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8634611" y="2877734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 flipH="1">
              <a:off x="8382001" y="4800600"/>
              <a:ext cx="114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496301" y="2967321"/>
              <a:ext cx="0" cy="1832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8496301" y="2967321"/>
              <a:ext cx="114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6866584" y="4933253"/>
              <a:ext cx="2962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010400" y="2706768"/>
              <a:ext cx="0" cy="22264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7014692" y="2706768"/>
              <a:ext cx="15959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8839200" y="2819400"/>
              <a:ext cx="114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8953500" y="2814210"/>
              <a:ext cx="0" cy="3341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3829050" y="6156137"/>
              <a:ext cx="5124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829050" y="5943600"/>
              <a:ext cx="0" cy="2117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3829050" y="5944682"/>
              <a:ext cx="1333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3656752" y="5561861"/>
              <a:ext cx="304800" cy="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3656752" y="5232918"/>
              <a:ext cx="88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743325" y="5234315"/>
              <a:ext cx="0" cy="141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3744499" y="5374966"/>
              <a:ext cx="212623" cy="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3648160" y="3287305"/>
              <a:ext cx="466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4953000" y="3519801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4687636" y="3416346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RFWRITE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>
              <a:off x="4076108" y="5035457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3810744" y="4932002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RFWD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>
              <a:off x="8733537" y="2371283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/>
            <p:cNvSpPr/>
            <p:nvPr/>
          </p:nvSpPr>
          <p:spPr>
            <a:xfrm>
              <a:off x="8469636" y="2259826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LW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4" name="Straight Arrow Connector 273"/>
            <p:cNvCxnSpPr/>
            <p:nvPr/>
          </p:nvCxnSpPr>
          <p:spPr>
            <a:xfrm flipV="1">
              <a:off x="6551770" y="5269096"/>
              <a:ext cx="0" cy="17198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V="1">
              <a:off x="6781800" y="5074298"/>
              <a:ext cx="0" cy="17198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275"/>
            <p:cNvSpPr/>
            <p:nvPr/>
          </p:nvSpPr>
          <p:spPr>
            <a:xfrm>
              <a:off x="6273799" y="5410200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SUB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6513530" y="5257800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NOR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8" name="Straight Arrow Connector 277"/>
            <p:cNvCxnSpPr/>
            <p:nvPr/>
          </p:nvCxnSpPr>
          <p:spPr>
            <a:xfrm>
              <a:off x="7783569" y="3515304"/>
              <a:ext cx="0" cy="2108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7519668" y="3403847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SW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82" name="Straight Arrow Connector 281"/>
            <p:cNvCxnSpPr/>
            <p:nvPr/>
          </p:nvCxnSpPr>
          <p:spPr>
            <a:xfrm>
              <a:off x="6078199" y="3903109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282"/>
            <p:cNvSpPr/>
            <p:nvPr/>
          </p:nvSpPr>
          <p:spPr>
            <a:xfrm>
              <a:off x="5812835" y="3799654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RD1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384828" y="408799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2382668" y="4540223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2382668" y="4849162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2382567" y="522758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2384828" y="5556796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2382567" y="6272011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2786877" y="555404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/>
            <p:cNvSpPr/>
            <p:nvPr/>
          </p:nvSpPr>
          <p:spPr>
            <a:xfrm>
              <a:off x="5606796" y="5068549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Oval 294"/>
            <p:cNvSpPr/>
            <p:nvPr/>
          </p:nvSpPr>
          <p:spPr>
            <a:xfrm>
              <a:off x="6980220" y="4899302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8" name="Straight Connector 267"/>
            <p:cNvCxnSpPr/>
            <p:nvPr/>
          </p:nvCxnSpPr>
          <p:spPr>
            <a:xfrm flipH="1">
              <a:off x="4012497" y="5064248"/>
              <a:ext cx="127222" cy="5341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4114800" y="5071635"/>
              <a:ext cx="112964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2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91" name="Straight Arrow Connector 290"/>
            <p:cNvCxnSpPr/>
            <p:nvPr/>
          </p:nvCxnSpPr>
          <p:spPr>
            <a:xfrm flipV="1">
              <a:off x="838200" y="2746375"/>
              <a:ext cx="3576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/>
            <p:cNvSpPr/>
            <p:nvPr/>
          </p:nvSpPr>
          <p:spPr>
            <a:xfrm>
              <a:off x="3797933" y="2408977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152400" y="1600200"/>
              <a:ext cx="1732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2414673" y="4114346"/>
              <a:ext cx="15477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2362200" y="3945277"/>
              <a:ext cx="873768" cy="152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RB[4..7]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H="1" flipV="1">
              <a:off x="3962400" y="4117382"/>
              <a:ext cx="80" cy="108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3957122" y="4226114"/>
              <a:ext cx="383600" cy="1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Group 69"/>
            <p:cNvGrpSpPr>
              <a:grpSpLocks noChangeAspect="1"/>
            </p:cNvGrpSpPr>
            <p:nvPr/>
          </p:nvGrpSpPr>
          <p:grpSpPr bwMode="auto">
            <a:xfrm rot="16200000">
              <a:off x="6042345" y="3612088"/>
              <a:ext cx="715644" cy="219710"/>
              <a:chOff x="1782" y="3542"/>
              <a:chExt cx="1127" cy="346"/>
            </a:xfrm>
          </p:grpSpPr>
          <p:sp>
            <p:nvSpPr>
              <p:cNvPr id="33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66"/>
              <p:cNvSpPr>
                <a:spLocks noChangeShapeType="1"/>
              </p:cNvSpPr>
              <p:nvPr/>
            </p:nvSpPr>
            <p:spPr bwMode="auto">
              <a:xfrm flipV="1">
                <a:off x="2765" y="3715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67"/>
              <p:cNvSpPr>
                <a:spLocks noChangeShapeType="1"/>
              </p:cNvSpPr>
              <p:nvPr/>
            </p:nvSpPr>
            <p:spPr bwMode="auto">
              <a:xfrm>
                <a:off x="1782" y="3600"/>
                <a:ext cx="637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1" name="Group 155"/>
            <p:cNvGrpSpPr>
              <a:grpSpLocks/>
            </p:cNvGrpSpPr>
            <p:nvPr/>
          </p:nvGrpSpPr>
          <p:grpSpPr bwMode="auto">
            <a:xfrm rot="16200000">
              <a:off x="6209883" y="3020009"/>
              <a:ext cx="528320" cy="219710"/>
              <a:chOff x="4180" y="3715"/>
              <a:chExt cx="832" cy="346"/>
            </a:xfrm>
          </p:grpSpPr>
          <p:sp>
            <p:nvSpPr>
              <p:cNvPr id="34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47"/>
              <p:cNvSpPr>
                <a:spLocks noChangeShapeType="1"/>
              </p:cNvSpPr>
              <p:nvPr/>
            </p:nvSpPr>
            <p:spPr bwMode="auto">
              <a:xfrm flipV="1">
                <a:off x="4180" y="3773"/>
                <a:ext cx="2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48"/>
              <p:cNvSpPr>
                <a:spLocks noChangeShapeType="1"/>
              </p:cNvSpPr>
              <p:nvPr/>
            </p:nvSpPr>
            <p:spPr bwMode="auto">
              <a:xfrm flipV="1">
                <a:off x="4186" y="4003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34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34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50" name="Freeform 837"/>
            <p:cNvSpPr>
              <a:spLocks/>
            </p:cNvSpPr>
            <p:nvPr/>
          </p:nvSpPr>
          <p:spPr bwMode="auto">
            <a:xfrm rot="16200000">
              <a:off x="6290628" y="2972644"/>
              <a:ext cx="365760" cy="146685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1" name="Group 69"/>
            <p:cNvGrpSpPr>
              <a:grpSpLocks noChangeAspect="1"/>
            </p:cNvGrpSpPr>
            <p:nvPr/>
          </p:nvGrpSpPr>
          <p:grpSpPr bwMode="auto">
            <a:xfrm rot="16200000">
              <a:off x="6217924" y="3885138"/>
              <a:ext cx="1206499" cy="219710"/>
              <a:chOff x="980" y="3542"/>
              <a:chExt cx="1900" cy="346"/>
            </a:xfrm>
          </p:grpSpPr>
          <p:sp>
            <p:nvSpPr>
              <p:cNvPr id="352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Line 67"/>
              <p:cNvSpPr>
                <a:spLocks noChangeShapeType="1"/>
              </p:cNvSpPr>
              <p:nvPr/>
            </p:nvSpPr>
            <p:spPr bwMode="auto">
              <a:xfrm flipV="1">
                <a:off x="2074" y="3600"/>
                <a:ext cx="346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68"/>
              <p:cNvSpPr>
                <a:spLocks noChangeShapeType="1"/>
              </p:cNvSpPr>
              <p:nvPr/>
            </p:nvSpPr>
            <p:spPr bwMode="auto">
              <a:xfrm>
                <a:off x="980" y="3842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6" name="Group 866"/>
            <p:cNvGrpSpPr>
              <a:grpSpLocks noChangeAspect="1"/>
            </p:cNvGrpSpPr>
            <p:nvPr/>
          </p:nvGrpSpPr>
          <p:grpSpPr bwMode="auto">
            <a:xfrm rot="10800000">
              <a:off x="6400164" y="3715275"/>
              <a:ext cx="146050" cy="365760"/>
              <a:chOff x="1325" y="893"/>
              <a:chExt cx="230" cy="576"/>
            </a:xfrm>
          </p:grpSpPr>
          <p:grpSp>
            <p:nvGrpSpPr>
              <p:cNvPr id="357" name="Group 622"/>
              <p:cNvGrpSpPr>
                <a:grpSpLocks/>
              </p:cNvGrpSpPr>
              <p:nvPr/>
            </p:nvGrpSpPr>
            <p:grpSpPr bwMode="auto">
              <a:xfrm>
                <a:off x="1325" y="893"/>
                <a:ext cx="230" cy="576"/>
                <a:chOff x="2440" y="1411"/>
                <a:chExt cx="230" cy="576"/>
              </a:xfrm>
            </p:grpSpPr>
            <p:sp>
              <p:nvSpPr>
                <p:cNvPr id="359" name="AutoShape 616"/>
                <p:cNvSpPr>
                  <a:spLocks noChangeArrowheads="1"/>
                </p:cNvSpPr>
                <p:nvPr/>
              </p:nvSpPr>
              <p:spPr bwMode="auto">
                <a:xfrm flipV="1">
                  <a:off x="2440" y="1584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" name="Line 617"/>
                <p:cNvSpPr>
                  <a:spLocks noChangeShapeType="1"/>
                </p:cNvSpPr>
                <p:nvPr/>
              </p:nvSpPr>
              <p:spPr bwMode="auto">
                <a:xfrm>
                  <a:off x="2555" y="181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Line 618"/>
                <p:cNvSpPr>
                  <a:spLocks noChangeShapeType="1"/>
                </p:cNvSpPr>
                <p:nvPr/>
              </p:nvSpPr>
              <p:spPr bwMode="auto">
                <a:xfrm flipV="1">
                  <a:off x="2555" y="1411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621"/>
                <p:cNvSpPr>
                  <a:spLocks noChangeArrowheads="1"/>
                </p:cNvSpPr>
                <p:nvPr/>
              </p:nvSpPr>
              <p:spPr bwMode="auto">
                <a:xfrm>
                  <a:off x="2528" y="1814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" name="Freeform 865"/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63" name="Straight Connector 362"/>
            <p:cNvCxnSpPr>
              <a:endCxn id="358" idx="0"/>
            </p:cNvCxnSpPr>
            <p:nvPr/>
          </p:nvCxnSpPr>
          <p:spPr>
            <a:xfrm flipH="1">
              <a:off x="6473189" y="4079765"/>
              <a:ext cx="424352" cy="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545582" y="3395093"/>
              <a:ext cx="275588" cy="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6172200" y="4081035"/>
              <a:ext cx="303212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BN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598601" y="3894870"/>
              <a:ext cx="303212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BE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6867021" y="4047761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Trapezoid 367"/>
            <p:cNvSpPr/>
            <p:nvPr/>
          </p:nvSpPr>
          <p:spPr>
            <a:xfrm rot="5400000">
              <a:off x="6225610" y="2504836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398794" y="2424567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98794" y="2664898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H="1">
              <a:off x="6863028" y="4598706"/>
              <a:ext cx="45720" cy="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rapezoid 235"/>
            <p:cNvSpPr/>
            <p:nvPr/>
          </p:nvSpPr>
          <p:spPr>
            <a:xfrm rot="5400000">
              <a:off x="5703342" y="2441627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876526" y="2361358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876526" y="2601689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7" name="Straight Arrow Connector 256"/>
            <p:cNvCxnSpPr/>
            <p:nvPr/>
          </p:nvCxnSpPr>
          <p:spPr>
            <a:xfrm>
              <a:off x="5975452" y="2095927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5715000" y="1982016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JAL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5678469" y="2667000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670804" y="2664898"/>
              <a:ext cx="182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Oval 260"/>
            <p:cNvSpPr/>
            <p:nvPr/>
          </p:nvSpPr>
          <p:spPr>
            <a:xfrm>
              <a:off x="5646074" y="4463606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/>
            <p:cNvCxnSpPr/>
            <p:nvPr/>
          </p:nvCxnSpPr>
          <p:spPr>
            <a:xfrm>
              <a:off x="6190015" y="2487389"/>
              <a:ext cx="182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V="1">
              <a:off x="6185142" y="2482730"/>
              <a:ext cx="1" cy="914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6089686" y="2573725"/>
              <a:ext cx="100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3823772" y="5766815"/>
              <a:ext cx="1333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3797933" y="2656881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Straight Connector 327"/>
            <p:cNvCxnSpPr/>
            <p:nvPr/>
          </p:nvCxnSpPr>
          <p:spPr>
            <a:xfrm>
              <a:off x="2414674" y="3276600"/>
              <a:ext cx="0" cy="3474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6075458" y="6407704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CONTROL UNIT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2414671" y="6751320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 330"/>
            <p:cNvSpPr/>
            <p:nvPr/>
          </p:nvSpPr>
          <p:spPr>
            <a:xfrm>
              <a:off x="2362200" y="6603599"/>
              <a:ext cx="1143000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OPCODE[12..15]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 flipV="1">
              <a:off x="6761258" y="6427291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6761258" y="6520620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6761258" y="6683379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V="1">
              <a:off x="6761258" y="6772187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6787037" y="6601887"/>
              <a:ext cx="18288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/>
            <p:cNvSpPr/>
            <p:nvPr/>
          </p:nvSpPr>
          <p:spPr>
            <a:xfrm>
              <a:off x="2382567" y="652062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3551444" y="5967888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3276599" y="5857923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SE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301" name="Straight Arrow Connector 300"/>
            <p:cNvCxnSpPr/>
            <p:nvPr/>
          </p:nvCxnSpPr>
          <p:spPr>
            <a:xfrm>
              <a:off x="6064726" y="4807896"/>
              <a:ext cx="635" cy="1685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5796919" y="4686303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ALU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1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5400" y="3822654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05399" y="42032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399" y="45084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05400" y="4812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399" y="5574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199" y="44322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199" y="50418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22726" y="5520946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30752" y="5289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0752" y="5467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30752" y="5670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30752" y="5848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5715000" y="3608655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449636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44460" y="501941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980849" y="5048204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083152" y="5055591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modification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3811071" y="4883104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496640" y="4271289"/>
            <a:ext cx="580084" cy="1190100"/>
            <a:chOff x="4114798" y="2543699"/>
            <a:chExt cx="580084" cy="885301"/>
          </a:xfrm>
        </p:grpSpPr>
        <p:grpSp>
          <p:nvGrpSpPr>
            <p:cNvPr id="310" name="Group 309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Rectangle 310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20" name="Straight Arrow Connector 319"/>
          <p:cNvCxnSpPr/>
          <p:nvPr/>
        </p:nvCxnSpPr>
        <p:spPr>
          <a:xfrm flipV="1">
            <a:off x="7877640" y="515458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7381241" y="550949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7609370" y="533808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23" name="Straight Arrow Connector 322"/>
          <p:cNvCxnSpPr/>
          <p:nvPr/>
        </p:nvCxnSpPr>
        <p:spPr>
          <a:xfrm flipV="1">
            <a:off x="7649040" y="534677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7955280" y="4694918"/>
            <a:ext cx="9144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8005570" y="466728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8032585" y="4146278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rapezoid 375"/>
          <p:cNvSpPr/>
          <p:nvPr/>
        </p:nvSpPr>
        <p:spPr>
          <a:xfrm rot="5400000">
            <a:off x="6881037" y="51848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7054221" y="51045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7054221" y="53448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9" name="Straight Arrow Connector 378"/>
          <p:cNvCxnSpPr/>
          <p:nvPr/>
        </p:nvCxnSpPr>
        <p:spPr>
          <a:xfrm>
            <a:off x="7258810" y="52959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7155798" y="4883345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381"/>
          <p:cNvSpPr/>
          <p:nvPr/>
        </p:nvSpPr>
        <p:spPr>
          <a:xfrm>
            <a:off x="6887991" y="476175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83" name="Straight Arrow Connector 382"/>
          <p:cNvCxnSpPr/>
          <p:nvPr/>
        </p:nvCxnSpPr>
        <p:spPr>
          <a:xfrm>
            <a:off x="6856557" y="432313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6537908" y="4114800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7264997" y="4457700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rapezoid 385"/>
          <p:cNvSpPr/>
          <p:nvPr/>
        </p:nvSpPr>
        <p:spPr>
          <a:xfrm rot="5400000">
            <a:off x="6884547" y="4346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7057731" y="4266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7057731" y="4506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7162070" y="4000134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6895369" y="387154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6324600" y="5167573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28537" y="4575920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52899" y="5632019"/>
            <a:ext cx="463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5400" y="3822654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05399" y="42032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399" y="45084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05400" y="4812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399" y="5574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199" y="44322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199" y="50418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22726" y="5520946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30752" y="5289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0752" y="5467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30752" y="5670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30752" y="5848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9" name="Trapezoid 218"/>
          <p:cNvSpPr/>
          <p:nvPr/>
        </p:nvSpPr>
        <p:spPr>
          <a:xfrm rot="5400000">
            <a:off x="4460927" y="56420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634111" y="55617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634111" y="58020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838700" y="57437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5715000" y="3608655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449636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44460" y="501941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980849" y="5048204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083152" y="5055591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modification</a:t>
            </a:r>
            <a:endParaRPr lang="en-US" dirty="0"/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4335779" y="58800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811071" y="4883104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4725625" y="529168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4492236" y="5155373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SIE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377099" y="572742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z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343400" y="588005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4343400" y="6423840"/>
            <a:ext cx="146304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806440" y="64238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7496640" y="4271289"/>
            <a:ext cx="580084" cy="1190100"/>
            <a:chOff x="4114798" y="2543699"/>
            <a:chExt cx="580084" cy="885301"/>
          </a:xfrm>
        </p:grpSpPr>
        <p:grpSp>
          <p:nvGrpSpPr>
            <p:cNvPr id="310" name="Group 309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Rectangle 310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20" name="Straight Arrow Connector 319"/>
          <p:cNvCxnSpPr/>
          <p:nvPr/>
        </p:nvCxnSpPr>
        <p:spPr>
          <a:xfrm flipV="1">
            <a:off x="7877640" y="515458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7381241" y="550949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7609370" y="533808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23" name="Straight Arrow Connector 322"/>
          <p:cNvCxnSpPr/>
          <p:nvPr/>
        </p:nvCxnSpPr>
        <p:spPr>
          <a:xfrm flipV="1">
            <a:off x="7649040" y="534677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7955280" y="4694918"/>
            <a:ext cx="73152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8677275" y="469542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677275" y="5242560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8005570" y="466728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8032585" y="4146278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rapezoid 375"/>
          <p:cNvSpPr/>
          <p:nvPr/>
        </p:nvSpPr>
        <p:spPr>
          <a:xfrm rot="5400000">
            <a:off x="6881037" y="51848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7054221" y="51045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7054221" y="53448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9" name="Straight Arrow Connector 378"/>
          <p:cNvCxnSpPr/>
          <p:nvPr/>
        </p:nvCxnSpPr>
        <p:spPr>
          <a:xfrm>
            <a:off x="7258810" y="52959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7155798" y="4883345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381"/>
          <p:cNvSpPr/>
          <p:nvPr/>
        </p:nvSpPr>
        <p:spPr>
          <a:xfrm>
            <a:off x="6887991" y="476175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83" name="Straight Arrow Connector 382"/>
          <p:cNvCxnSpPr/>
          <p:nvPr/>
        </p:nvCxnSpPr>
        <p:spPr>
          <a:xfrm>
            <a:off x="6856557" y="432313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6537908" y="4114800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7264997" y="4457700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rapezoid 385"/>
          <p:cNvSpPr/>
          <p:nvPr/>
        </p:nvSpPr>
        <p:spPr>
          <a:xfrm rot="5400000">
            <a:off x="6884547" y="4346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7057731" y="4266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7057731" y="4506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7162070" y="4000134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6895369" y="387154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6324600" y="5167573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6328537" y="4575920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152899" y="5632019"/>
            <a:ext cx="463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5400" y="3822654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05399" y="42032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399" y="45084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05400" y="4812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399" y="5574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199" y="44322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199" y="50418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22726" y="5520946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30752" y="5289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0752" y="5467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30752" y="5670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30752" y="5848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9" name="Trapezoid 218"/>
          <p:cNvSpPr/>
          <p:nvPr/>
        </p:nvSpPr>
        <p:spPr>
          <a:xfrm rot="5400000">
            <a:off x="4460927" y="56420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634111" y="55617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634111" y="58020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838700" y="57437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5715000" y="3608655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449636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44460" y="501941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980849" y="5048204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083152" y="5055591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modification</a:t>
            </a:r>
            <a:endParaRPr lang="en-US" dirty="0"/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4335779" y="58800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811071" y="4883104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4725625" y="529168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4492236" y="5155373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SIE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377099" y="572742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z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343400" y="588005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4343400" y="6423840"/>
            <a:ext cx="146304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806440" y="64238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3402" y="3730424"/>
            <a:ext cx="3816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“new op” line = ???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6627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RD1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32355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8433" y="2482378"/>
            <a:ext cx="106532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RFWD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63754" y="2482379"/>
            <a:ext cx="665825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RFWRITE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29579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ALU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565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JAL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61734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27812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93889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5996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26045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SW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92123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LW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6627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32355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98433" y="2650889"/>
            <a:ext cx="53266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63754" y="2650890"/>
            <a:ext cx="665825" cy="1685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29579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9565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61734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7812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93889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5996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26045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92123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31094" y="2650889"/>
            <a:ext cx="53266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66276" y="2297018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12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32353" y="2297018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98430" y="2297018"/>
            <a:ext cx="1065323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9, 10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5046" y="2297017"/>
            <a:ext cx="664533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8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29579" y="2297015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7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95656" y="2297011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6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61733" y="229700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5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27810" y="2297003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4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93887" y="2296999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3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59964" y="2296995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2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526041" y="2296991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992118" y="229698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600200" y="2483466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00195" y="2650888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00200" y="229698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13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34123" y="2483466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33471" y="2651975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 / 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34123" y="2298106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14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7496640" y="4271289"/>
            <a:ext cx="580084" cy="1190100"/>
            <a:chOff x="4114798" y="2543699"/>
            <a:chExt cx="580084" cy="885301"/>
          </a:xfrm>
        </p:grpSpPr>
        <p:grpSp>
          <p:nvGrpSpPr>
            <p:cNvPr id="112" name="Group 111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 flipV="1">
            <a:off x="7877640" y="515458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381241" y="550949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09370" y="533808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7649040" y="534677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955280" y="4694918"/>
            <a:ext cx="73152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677275" y="469542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677275" y="5242560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005570" y="466728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032585" y="4146278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apezoid 130"/>
          <p:cNvSpPr/>
          <p:nvPr/>
        </p:nvSpPr>
        <p:spPr>
          <a:xfrm rot="5400000">
            <a:off x="6881037" y="51848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54221" y="51045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054221" y="53448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58810" y="52959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155798" y="4883345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887991" y="476175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56557" y="432313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537908" y="4114800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264997" y="4457700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884547" y="4346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057731" y="4266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57731" y="4506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162070" y="4000134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895369" y="387154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6324600" y="5167573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6328537" y="4575920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152899" y="5632019"/>
            <a:ext cx="463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5400" y="3822654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05399" y="42032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399" y="45084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05400" y="4812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399" y="5574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199" y="44322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199" y="50418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22726" y="5520946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30752" y="5289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0752" y="5467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30752" y="5670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30752" y="5848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>
            <a:stCxn id="82" idx="0"/>
          </p:cNvCxnSpPr>
          <p:nvPr/>
        </p:nvCxnSpPr>
        <p:spPr>
          <a:xfrm>
            <a:off x="4152899" y="5632019"/>
            <a:ext cx="463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4460927" y="56420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634111" y="55617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634111" y="58020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838700" y="57437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5715000" y="3608655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449636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44460" y="501941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980849" y="5048204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083152" y="5055591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modification</a:t>
            </a:r>
            <a:endParaRPr lang="en-US" dirty="0"/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4335779" y="58800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811071" y="4883104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4725625" y="529168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4492236" y="5155373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SIE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377099" y="572742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z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343400" y="588005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4343400" y="6423840"/>
            <a:ext cx="146304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806440" y="64238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627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RD1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32355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8433" y="2482378"/>
            <a:ext cx="106532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RFWD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63754" y="2482379"/>
            <a:ext cx="665825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RFWRITE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29579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ALU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565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JAL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61734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27812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93889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5996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26045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SW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92123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LW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6627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32355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98433" y="2650889"/>
            <a:ext cx="53266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63754" y="2650890"/>
            <a:ext cx="665825" cy="1685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29579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9565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61734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7812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93889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5996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26045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92123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31094" y="2650889"/>
            <a:ext cx="53266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66276" y="2297018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12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32353" y="2297018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98430" y="2297018"/>
            <a:ext cx="1065323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9, 10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5046" y="2297017"/>
            <a:ext cx="664533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8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29579" y="2297015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7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95656" y="2297011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6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61733" y="229700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5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27810" y="2297003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4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93887" y="2296999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3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59964" y="2296995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2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526041" y="2296991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992118" y="229698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200" y="3730424"/>
            <a:ext cx="4393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“set if equal” = 101000100001000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00201" y="2482348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ysClr val="windowText" lastClr="000000"/>
                </a:solidFill>
              </a:rPr>
              <a:t>SIE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00201" y="265085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ysClr val="windowText" lastClr="000000"/>
                </a:solidFill>
              </a:rPr>
              <a:t>1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00200" y="229698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13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7496640" y="4271289"/>
            <a:ext cx="580084" cy="1190100"/>
            <a:chOff x="4114798" y="2543699"/>
            <a:chExt cx="580084" cy="885301"/>
          </a:xfrm>
        </p:grpSpPr>
        <p:grpSp>
          <p:nvGrpSpPr>
            <p:cNvPr id="112" name="Group 111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 flipV="1">
            <a:off x="7877640" y="515458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381241" y="550949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09370" y="533808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7649040" y="534677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955280" y="4694918"/>
            <a:ext cx="73152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677275" y="469542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677275" y="5242560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005570" y="466728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032585" y="4146278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apezoid 130"/>
          <p:cNvSpPr/>
          <p:nvPr/>
        </p:nvSpPr>
        <p:spPr>
          <a:xfrm rot="5400000">
            <a:off x="6881037" y="51848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54221" y="51045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054221" y="53448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58810" y="52959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155798" y="4883345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887991" y="476175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56557" y="432313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537908" y="4114800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264997" y="4457700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884547" y="4346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057731" y="4266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57731" y="4506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162070" y="4000134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895369" y="387154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6324600" y="5167573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6328537" y="4575920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4726" y="5974919"/>
            <a:ext cx="35326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SIE multiplexer has 16 bit inputs and z is wired to the least significant bit of input 1.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functional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not one ALU?</a:t>
            </a:r>
          </a:p>
          <a:p>
            <a:pPr lvl="1"/>
            <a:r>
              <a:rPr lang="en-US" dirty="0"/>
              <a:t>Perform ADD operations and increment the value of PC?</a:t>
            </a:r>
          </a:p>
          <a:p>
            <a:r>
              <a:rPr lang="en-US" dirty="0"/>
              <a:t>No </a:t>
            </a:r>
            <a:r>
              <a:rPr lang="en-US" dirty="0" err="1"/>
              <a:t>datapath</a:t>
            </a:r>
            <a:r>
              <a:rPr lang="en-US" dirty="0"/>
              <a:t> resource can be used more than once per instruction</a:t>
            </a:r>
          </a:p>
          <a:p>
            <a:r>
              <a:rPr lang="en-US" dirty="0" smtClean="0"/>
              <a:t>Single cycle microarchitecture: need to have multiple copies of the same functional unit</a:t>
            </a:r>
          </a:p>
          <a:p>
            <a:pPr lvl="1"/>
            <a:r>
              <a:rPr lang="en-US" dirty="0" smtClean="0"/>
              <a:t>E.g., memory, register file, ALU</a:t>
            </a:r>
          </a:p>
          <a:p>
            <a:r>
              <a:rPr lang="en-US" dirty="0" smtClean="0"/>
              <a:t>Any element needed more than once has to be duplicated</a:t>
            </a:r>
          </a:p>
        </p:txBody>
      </p:sp>
    </p:spTree>
    <p:extLst>
      <p:ext uri="{BB962C8B-B14F-4D97-AF65-F5344CB8AC3E}">
        <p14:creationId xmlns:p14="http://schemas.microsoft.com/office/powerpoint/2010/main" val="38150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5400" y="3822654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05399" y="42032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399" y="45084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05400" y="4812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399" y="55748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199" y="44322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199" y="5041854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22726" y="5520946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30752" y="5289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0752" y="5467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30752" y="567011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30752" y="58488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>
            <a:stCxn id="82" idx="0"/>
          </p:cNvCxnSpPr>
          <p:nvPr/>
        </p:nvCxnSpPr>
        <p:spPr>
          <a:xfrm>
            <a:off x="4152899" y="5632019"/>
            <a:ext cx="463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4460927" y="56420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634111" y="55617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634111" y="58020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838700" y="57437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5715000" y="3608655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449636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44460" y="501941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980849" y="5048204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083152" y="5055591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modification</a:t>
            </a:r>
            <a:endParaRPr lang="en-US" dirty="0"/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4335779" y="5880054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811071" y="4883104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4725625" y="529168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4492236" y="5155373"/>
            <a:ext cx="461509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SIE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377099" y="572742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z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343400" y="588005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4343400" y="6423840"/>
            <a:ext cx="146304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806440" y="64238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627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RD1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32355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8433" y="2482378"/>
            <a:ext cx="106532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RFWD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63754" y="2482379"/>
            <a:ext cx="665825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RFWRITE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29579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ALU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565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JAL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61734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27812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93889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59967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26045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SW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92123" y="248237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LW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6627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32355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98433" y="2650889"/>
            <a:ext cx="53266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63754" y="2650890"/>
            <a:ext cx="665825" cy="1685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29579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9565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61734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7812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93889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59967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26045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92123" y="2650890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31094" y="2650889"/>
            <a:ext cx="532660" cy="168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66276" y="2297018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12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32353" y="2297018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98430" y="2297018"/>
            <a:ext cx="1065323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9, 10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5046" y="2297017"/>
            <a:ext cx="664533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8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29579" y="2297015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7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95656" y="2297011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6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61733" y="229700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5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27810" y="2297003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4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93887" y="2296999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3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59964" y="2296995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2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526041" y="2296991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992118" y="229698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200" y="3730424"/>
            <a:ext cx="4393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“set if equal” = 101000100001000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00201" y="2482348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ysClr val="windowText" lastClr="000000"/>
                </a:solidFill>
              </a:rPr>
              <a:t>SIE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00201" y="2650859"/>
            <a:ext cx="466077" cy="168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ysClr val="windowText" lastClr="000000"/>
                </a:solidFill>
              </a:rPr>
              <a:t>1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00200" y="2296987"/>
            <a:ext cx="466077" cy="1853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13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7496640" y="4271289"/>
            <a:ext cx="580084" cy="1190100"/>
            <a:chOff x="4114798" y="2543699"/>
            <a:chExt cx="580084" cy="885301"/>
          </a:xfrm>
        </p:grpSpPr>
        <p:grpSp>
          <p:nvGrpSpPr>
            <p:cNvPr id="112" name="Group 111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 flipV="1">
            <a:off x="7877640" y="515458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381241" y="550949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09370" y="533808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7649040" y="5346775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955280" y="4694918"/>
            <a:ext cx="731520" cy="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677275" y="4695423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677275" y="5242560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005570" y="466728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032585" y="4146278"/>
            <a:ext cx="0" cy="548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apezoid 130"/>
          <p:cNvSpPr/>
          <p:nvPr/>
        </p:nvSpPr>
        <p:spPr>
          <a:xfrm rot="5400000">
            <a:off x="6881037" y="51848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54221" y="51045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054221" y="53448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58810" y="52959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155798" y="4883345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887991" y="476175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56557" y="432313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537908" y="4114800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264997" y="4457700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884547" y="4346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057731" y="4266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57731" y="4506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162070" y="4000134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895369" y="387154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6324600" y="5167573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6328537" y="4575920"/>
            <a:ext cx="703000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4864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Can you do this without adding any new chips?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Implement a “DUP” (duplicate) instruction:</a:t>
            </a:r>
          </a:p>
          <a:p>
            <a:pPr lvl="1"/>
            <a:r>
              <a:rPr lang="en-US" sz="2000" dirty="0" err="1" smtClean="0"/>
              <a:t>Reg</a:t>
            </a:r>
            <a:r>
              <a:rPr lang="en-US" sz="2000" dirty="0" smtClean="0"/>
              <a:t>[RB + 1] = </a:t>
            </a:r>
            <a:r>
              <a:rPr lang="en-US" sz="2000" dirty="0" err="1" smtClean="0"/>
              <a:t>Reg</a:t>
            </a:r>
            <a:r>
              <a:rPr lang="en-US" sz="2000" dirty="0" smtClean="0"/>
              <a:t>[RB] if RB &lt; 15</a:t>
            </a:r>
            <a:br>
              <a:rPr lang="en-US" sz="2000" dirty="0" smtClean="0"/>
            </a:br>
            <a:r>
              <a:rPr lang="en-US" sz="2000" dirty="0" err="1" smtClean="0"/>
              <a:t>Reg</a:t>
            </a:r>
            <a:r>
              <a:rPr lang="en-US" sz="2000" dirty="0" smtClean="0"/>
              <a:t>[RB + 1] = </a:t>
            </a:r>
            <a:r>
              <a:rPr lang="en-US" sz="2000" dirty="0" err="1" smtClean="0"/>
              <a:t>Reg</a:t>
            </a:r>
            <a:r>
              <a:rPr lang="en-US" sz="2000" dirty="0" smtClean="0"/>
              <a:t>[RB + 1] otherwise.</a:t>
            </a:r>
            <a:endParaRPr lang="en-US" dirty="0" smtClean="0"/>
          </a:p>
          <a:p>
            <a:r>
              <a:rPr lang="en-US" sz="2800" dirty="0" smtClean="0"/>
              <a:t>What about a “swap” instruction?</a:t>
            </a:r>
          </a:p>
          <a:p>
            <a:pPr lvl="1"/>
            <a:r>
              <a:rPr lang="en-US" sz="2400" dirty="0" smtClean="0"/>
              <a:t>Swap(</a:t>
            </a:r>
            <a:r>
              <a:rPr lang="en-US" sz="2400" dirty="0" err="1" smtClean="0"/>
              <a:t>Reg</a:t>
            </a:r>
            <a:r>
              <a:rPr lang="en-US" sz="2400" dirty="0" smtClean="0"/>
              <a:t>[RB], </a:t>
            </a:r>
            <a:r>
              <a:rPr lang="en-US" sz="2400" dirty="0" err="1" smtClean="0"/>
              <a:t>Reg</a:t>
            </a:r>
            <a:r>
              <a:rPr lang="en-US" sz="2400" dirty="0" smtClean="0"/>
              <a:t>[RC]) ???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More examples (do on your 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29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solidFill>
                  <a:srgbClr val="C00000"/>
                </a:solidFill>
              </a:rPr>
              <a:t>What’s missing?</a:t>
            </a:r>
            <a:endParaRPr lang="en-US" sz="1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???????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4478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1600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COMPUTER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39440" y="1828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1828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27432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0193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MAIN MEMORY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5140" y="2133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I/O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2514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SYSTEM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BUS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95700" y="3048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7800" y="31242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50531" y="2743200"/>
            <a:ext cx="2150269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3" idx="3"/>
          </p:cNvCxnSpPr>
          <p:nvPr/>
        </p:nvCxnSpPr>
        <p:spPr>
          <a:xfrm>
            <a:off x="3921592" y="3393608"/>
            <a:ext cx="1637507" cy="155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91200" y="33528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9240" y="3505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00800" y="3505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1700" y="4419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34940" y="37338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REGISTERS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4191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Internal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BUS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7400" y="4800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37338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ALU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76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7000" y="4343400"/>
            <a:ext cx="2057400" cy="2133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0"/>
            <a:endCxn id="19" idx="0"/>
          </p:cNvCxnSpPr>
          <p:nvPr/>
        </p:nvCxnSpPr>
        <p:spPr>
          <a:xfrm>
            <a:off x="3695700" y="4343400"/>
            <a:ext cx="2667000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130040" y="5138738"/>
            <a:ext cx="2399348" cy="12544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71800" y="44958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9000" y="50292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563118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54792" y="4792942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Sequencing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logic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07080" y="5323523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 registers and decoders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6100" y="593598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memory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7100" y="459105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429000" y="5029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800" y="4495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Here we are now...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6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 complete </a:t>
            </a:r>
            <a:r>
              <a:rPr lang="en-US" dirty="0" err="1" smtClean="0"/>
              <a:t>datapath</a:t>
            </a:r>
            <a:r>
              <a:rPr lang="en-US" dirty="0" smtClean="0"/>
              <a:t> that implements most of the </a:t>
            </a:r>
            <a:r>
              <a:rPr lang="en-US" dirty="0" err="1" smtClean="0"/>
              <a:t>Larc</a:t>
            </a:r>
            <a:r>
              <a:rPr lang="en-US" dirty="0" smtClean="0"/>
              <a:t> ISA</a:t>
            </a:r>
          </a:p>
          <a:p>
            <a:r>
              <a:rPr lang="en-US" dirty="0" smtClean="0"/>
              <a:t>We just need the </a:t>
            </a:r>
            <a:r>
              <a:rPr lang="en-US" b="1" dirty="0" smtClean="0"/>
              <a:t>control unit</a:t>
            </a:r>
            <a:r>
              <a:rPr lang="en-US" dirty="0" smtClean="0"/>
              <a:t> to keep them in sync by sending them signals for when to start and when to stop</a:t>
            </a:r>
          </a:p>
        </p:txBody>
      </p:sp>
    </p:spTree>
    <p:extLst>
      <p:ext uri="{BB962C8B-B14F-4D97-AF65-F5344CB8AC3E}">
        <p14:creationId xmlns:p14="http://schemas.microsoft.com/office/powerpoint/2010/main" val="23063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Here is a list of all the signals that should be sent by the control unit: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information does the control unit need in order to decide which sequence of 14 bits to output during each cycle?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The bits of the </a:t>
            </a:r>
            <a:r>
              <a:rPr lang="en-US" i="1" dirty="0" err="1" smtClean="0"/>
              <a:t>opcode</a:t>
            </a:r>
            <a:r>
              <a:rPr lang="en-US" dirty="0" smtClean="0"/>
              <a:t> field.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signals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HALT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0650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301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9951" y="2895600"/>
            <a:ext cx="1302058" cy="495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RFWD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2010" y="2895604"/>
            <a:ext cx="813786" cy="495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RFWRITE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5796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ALU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447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JAL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45097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BE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14748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BN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84398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SUB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4049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NOR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3699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SW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93350" y="2895604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LW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0650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0301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89951" y="3390898"/>
            <a:ext cx="651029" cy="495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92010" y="3390902"/>
            <a:ext cx="813786" cy="4952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5796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5447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45097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14748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84398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4049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3699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93350" y="3390902"/>
            <a:ext cx="569650" cy="4952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40981" y="3390898"/>
            <a:ext cx="651029" cy="495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 /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0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2327</Words>
  <Application>Microsoft Office PowerPoint</Application>
  <PresentationFormat>On-screen Show (4:3)</PresentationFormat>
  <Paragraphs>1384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Comp Sci 310</vt:lpstr>
      <vt:lpstr>Announcements</vt:lpstr>
      <vt:lpstr>Duplicate functional units</vt:lpstr>
      <vt:lpstr>PowerPoint Presentation</vt:lpstr>
      <vt:lpstr>What’s missing?</vt:lpstr>
      <vt:lpstr>PowerPoint Presentation</vt:lpstr>
      <vt:lpstr>Here we are now...</vt:lpstr>
      <vt:lpstr>The conductor</vt:lpstr>
      <vt:lpstr>Control unit signals</vt:lpstr>
      <vt:lpstr>PowerPoint Presentation</vt:lpstr>
      <vt:lpstr>PowerPoint Presentation</vt:lpstr>
      <vt:lpstr>Implementing the control unit</vt:lpstr>
      <vt:lpstr>Let’s build the control unit...</vt:lpstr>
      <vt:lpstr>Control unit construction: very basic idea</vt:lpstr>
      <vt:lpstr>Control unit construction: very basic idea</vt:lpstr>
      <vt:lpstr>Control unit construction: basic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instruction: set-if-equal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do this without adding any new chips?</vt:lpstr>
      <vt:lpstr> More examples (do on your own)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505</cp:revision>
  <cp:lastPrinted>2014-10-01T15:59:15Z</cp:lastPrinted>
  <dcterms:created xsi:type="dcterms:W3CDTF">2006-08-16T00:00:00Z</dcterms:created>
  <dcterms:modified xsi:type="dcterms:W3CDTF">2014-10-10T20:00:04Z</dcterms:modified>
</cp:coreProperties>
</file>