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3" r:id="rId3"/>
    <p:sldId id="267" r:id="rId4"/>
    <p:sldId id="260" r:id="rId5"/>
    <p:sldId id="277" r:id="rId6"/>
    <p:sldId id="274" r:id="rId7"/>
    <p:sldId id="276" r:id="rId8"/>
    <p:sldId id="275" r:id="rId9"/>
    <p:sldId id="27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073" userDrawn="1">
          <p15:clr>
            <a:srgbClr val="A4A3A4"/>
          </p15:clr>
        </p15:guide>
        <p15:guide id="3" orient="horz" pos="777" userDrawn="1">
          <p15:clr>
            <a:srgbClr val="A4A3A4"/>
          </p15:clr>
        </p15:guide>
        <p15:guide id="4" pos="6153" userDrawn="1">
          <p15:clr>
            <a:srgbClr val="A4A3A4"/>
          </p15:clr>
        </p15:guide>
        <p15:guide id="5" orient="horz" pos="37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-SBK" initials="D" lastIdx="1" clrIdx="0">
    <p:extLst>
      <p:ext uri="{19B8F6BF-5375-455C-9EA6-DF929625EA0E}">
        <p15:presenceInfo xmlns:p15="http://schemas.microsoft.com/office/powerpoint/2012/main" userId="DEV-SB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66FF"/>
    <a:srgbClr val="F2F7FA"/>
    <a:srgbClr val="F7F9FB"/>
    <a:srgbClr val="FEFEFE"/>
    <a:srgbClr val="F4F7FA"/>
    <a:srgbClr val="019B8F"/>
    <a:srgbClr val="CEC2F7"/>
    <a:srgbClr val="E5F4FC"/>
    <a:srgbClr val="D8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96445" autoAdjust="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>
        <p:guide pos="1073"/>
        <p:guide orient="horz" pos="777"/>
        <p:guide pos="6153"/>
        <p:guide orient="horz"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BCAF9-5F2D-4F48-B1AF-1220F287178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ECE2F-4C91-4537-A3CB-A8B5CE1D67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66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도입비용이 연간 </a:t>
            </a:r>
            <a:r>
              <a:rPr lang="ko-KR" altLang="en-US" dirty="0" err="1"/>
              <a:t>라이센스제인</a:t>
            </a:r>
            <a:r>
              <a:rPr lang="ko-KR" altLang="en-US" dirty="0"/>
              <a:t> </a:t>
            </a:r>
            <a:r>
              <a:rPr lang="en-US" altLang="ko-KR" dirty="0"/>
              <a:t>Splunk</a:t>
            </a:r>
            <a:r>
              <a:rPr lang="ko-KR" altLang="en-US" dirty="0"/>
              <a:t>보다 저렴</a:t>
            </a:r>
            <a:endParaRPr lang="en-US" altLang="ko-KR" dirty="0"/>
          </a:p>
          <a:p>
            <a:r>
              <a:rPr lang="ko-KR" altLang="en-US" dirty="0"/>
              <a:t>국내외 트렌드 주도</a:t>
            </a:r>
            <a:endParaRPr lang="en-US" altLang="ko-KR" dirty="0"/>
          </a:p>
          <a:p>
            <a:r>
              <a:rPr lang="en-US" altLang="ko-KR" dirty="0"/>
              <a:t>LG </a:t>
            </a:r>
            <a:r>
              <a:rPr lang="ko-KR" altLang="en-US" dirty="0"/>
              <a:t>전자의 </a:t>
            </a:r>
            <a:r>
              <a:rPr lang="en-US" altLang="ko-KR" dirty="0"/>
              <a:t>Needs / Splunk </a:t>
            </a:r>
            <a:r>
              <a:rPr lang="ko-KR" altLang="en-US" dirty="0"/>
              <a:t>연간 라이센스 및 유지보수 비용이 약 </a:t>
            </a:r>
            <a:r>
              <a:rPr lang="en-US" altLang="ko-KR" dirty="0"/>
              <a:t>4</a:t>
            </a:r>
            <a:r>
              <a:rPr lang="ko-KR" altLang="en-US" dirty="0"/>
              <a:t>억 </a:t>
            </a:r>
            <a:r>
              <a:rPr lang="en-US" altLang="ko-KR" dirty="0"/>
              <a:t>-&gt; </a:t>
            </a:r>
            <a:r>
              <a:rPr lang="ko-KR" altLang="en-US" dirty="0"/>
              <a:t>매 년 감당하기 쉽지 않음</a:t>
            </a:r>
            <a:endParaRPr lang="en-US" altLang="ko-KR" dirty="0"/>
          </a:p>
          <a:p>
            <a:r>
              <a:rPr lang="ko-KR" altLang="en-US" dirty="0"/>
              <a:t>이미 다른 솔루션사에서 </a:t>
            </a:r>
            <a:r>
              <a:rPr lang="en-US" altLang="ko-KR" dirty="0"/>
              <a:t>ELK</a:t>
            </a:r>
            <a:r>
              <a:rPr lang="ko-KR" altLang="en-US" dirty="0"/>
              <a:t>를 도입하였고 </a:t>
            </a:r>
            <a:r>
              <a:rPr lang="en-US" altLang="ko-KR" dirty="0"/>
              <a:t>LG</a:t>
            </a:r>
            <a:r>
              <a:rPr lang="ko-KR" altLang="en-US" dirty="0"/>
              <a:t>전자도 만족하는 듯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02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638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28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17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46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1) </a:t>
            </a:r>
            <a:r>
              <a:rPr lang="en-US" altLang="ko-KR" sz="1800" b="1" i="0" dirty="0" err="1">
                <a:solidFill>
                  <a:srgbClr val="F29661"/>
                </a:solidFill>
                <a:effectLst/>
                <a:latin typeface="Spoqa Han Sans"/>
              </a:rPr>
              <a:t>ElasticSearch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Lucene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기반으로 개발한 분산 검색엔진으로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Logstash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를 통해 수신된 데이터를 저장소에 저장하는 역할을 담당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중심부에 저장하여 예상되는 항목을 검색하고 예상치 못한 항목을 밝혀낼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비정형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위치정보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 err="1">
                <a:solidFill>
                  <a:srgbClr val="5C5C5C"/>
                </a:solidFill>
                <a:effectLst/>
                <a:latin typeface="Spoqa Han Sans"/>
              </a:rPr>
              <a:t>메트릭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 등 원하는 방법으로 다양한 유형의 검색을 수행하고 결합할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2) Logstash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오픈소스 서버측 데이터 처리 파이프라인으로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다양한 소스에서 동시에 데이터를 수집하고 변환하여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stash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보관소로 보낸다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수집할 로그를 선정해서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,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지정된 대상 서버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(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ElasticSearch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)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에 인덱싱하여 전송하는 역할을 담당하는 소프트웨어</a:t>
            </a: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b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</a:br>
            <a:r>
              <a:rPr lang="en-US" altLang="ko-KR" sz="1800" b="1" i="0" dirty="0">
                <a:solidFill>
                  <a:srgbClr val="F29661"/>
                </a:solidFill>
                <a:effectLst/>
                <a:latin typeface="Spoqa Han Sans"/>
              </a:rPr>
              <a:t>3) Kibana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데이터를 시각적으로 탐색하고 실시간으로 분석 할 수 있다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-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시각화를 담당하는 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HTML + </a:t>
            </a:r>
            <a:r>
              <a:rPr lang="en-US" altLang="ko-KR" b="0" i="0" dirty="0" err="1">
                <a:solidFill>
                  <a:srgbClr val="5C5C5C"/>
                </a:solidFill>
                <a:effectLst/>
                <a:latin typeface="Spoqa Han Sans"/>
              </a:rPr>
              <a:t>Javascript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 </a:t>
            </a:r>
            <a:r>
              <a:rPr lang="ko-KR" altLang="en-US" b="0" i="0" dirty="0">
                <a:solidFill>
                  <a:srgbClr val="5C5C5C"/>
                </a:solidFill>
                <a:effectLst/>
                <a:latin typeface="Spoqa Han Sans"/>
              </a:rPr>
              <a:t>엔진이라고 보면 된다</a:t>
            </a:r>
            <a:r>
              <a:rPr lang="en-US" altLang="ko-KR" b="0" i="0" dirty="0">
                <a:solidFill>
                  <a:srgbClr val="5C5C5C"/>
                </a:solidFill>
                <a:effectLst/>
                <a:latin typeface="Spoqa Han San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0ECE2F-4C91-4537-A3CB-A8B5CE1D67F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96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4F7FA"/>
            </a:gs>
            <a:gs pos="83000">
              <a:srgbClr val="F4F7FA"/>
            </a:gs>
            <a:gs pos="100000">
              <a:srgbClr val="D5F0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1.wdp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69372" y="2875025"/>
            <a:ext cx="282945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업무 활동 보고</a:t>
            </a:r>
            <a:endParaRPr lang="en-US" altLang="ko-KR" sz="2400" b="1" kern="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28001" y="5267142"/>
            <a:ext cx="1535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2024. 08.</a:t>
            </a: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triniti</a:t>
            </a:r>
            <a:r>
              <a:rPr lang="en-US" altLang="ko-KR" sz="1400" dirty="0">
                <a:solidFill>
                  <a:srgbClr val="FF0000"/>
                </a:solidFill>
              </a:rPr>
              <a:t> dib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공수빈</a:t>
            </a: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E4A1BD5-8FF0-4C74-1FB9-EBC683BABBF5}"/>
              </a:ext>
            </a:extLst>
          </p:cNvPr>
          <p:cNvGrpSpPr/>
          <p:nvPr/>
        </p:nvGrpSpPr>
        <p:grpSpPr>
          <a:xfrm>
            <a:off x="5313602" y="1457810"/>
            <a:ext cx="1603900" cy="584775"/>
            <a:chOff x="5229225" y="1457810"/>
            <a:chExt cx="1603900" cy="584775"/>
          </a:xfrm>
        </p:grpSpPr>
        <p:grpSp>
          <p:nvGrpSpPr>
            <p:cNvPr id="15" name="그룹 14"/>
            <p:cNvGrpSpPr/>
            <p:nvPr/>
          </p:nvGrpSpPr>
          <p:grpSpPr>
            <a:xfrm>
              <a:off x="5229225" y="1581150"/>
              <a:ext cx="337504" cy="338094"/>
              <a:chOff x="3812357" y="899291"/>
              <a:chExt cx="3867248" cy="4411393"/>
            </a:xfrm>
          </p:grpSpPr>
          <p:sp>
            <p:nvSpPr>
              <p:cNvPr id="16" name="도넛 15"/>
              <p:cNvSpPr/>
              <p:nvPr/>
            </p:nvSpPr>
            <p:spPr>
              <a:xfrm>
                <a:off x="3812357" y="1443436"/>
                <a:ext cx="3867248" cy="3867248"/>
              </a:xfrm>
              <a:prstGeom prst="donut">
                <a:avLst>
                  <a:gd name="adj" fmla="val 22027"/>
                </a:avLst>
              </a:prstGeom>
              <a:solidFill>
                <a:srgbClr val="A78EF1">
                  <a:alpha val="36000"/>
                </a:srgb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달 16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9977"/>
                </a:avLst>
              </a:prstGeom>
              <a:solidFill>
                <a:srgbClr val="A78EF1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달 17"/>
              <p:cNvSpPr/>
              <p:nvPr/>
            </p:nvSpPr>
            <p:spPr>
              <a:xfrm rot="8100000">
                <a:off x="5478781" y="899291"/>
                <a:ext cx="1694688" cy="3389376"/>
              </a:xfrm>
              <a:prstGeom prst="moon">
                <a:avLst>
                  <a:gd name="adj" fmla="val 36566"/>
                </a:avLst>
              </a:prstGeom>
              <a:gradFill flip="none" rotWithShape="1">
                <a:gsLst>
                  <a:gs pos="43000">
                    <a:srgbClr val="7E58EA"/>
                  </a:gs>
                  <a:gs pos="100000">
                    <a:srgbClr val="A78EF1"/>
                  </a:gs>
                </a:gsLst>
                <a:path path="rect">
                  <a:fillToRect l="100000" t="100000"/>
                </a:path>
                <a:tileRect r="-100000" b="-10000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달 18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32184"/>
                </a:avLst>
              </a:prstGeom>
              <a:solidFill>
                <a:srgbClr val="87E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달 19"/>
              <p:cNvSpPr/>
              <p:nvPr/>
            </p:nvSpPr>
            <p:spPr>
              <a:xfrm>
                <a:off x="4033521" y="1495042"/>
                <a:ext cx="1694686" cy="3389379"/>
              </a:xfrm>
              <a:prstGeom prst="moon">
                <a:avLst>
                  <a:gd name="adj" fmla="val 18030"/>
                </a:avLst>
              </a:prstGeom>
              <a:solidFill>
                <a:srgbClr val="81D5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달 20"/>
              <p:cNvSpPr/>
              <p:nvPr/>
            </p:nvSpPr>
            <p:spPr>
              <a:xfrm rot="15300000">
                <a:off x="5112512" y="2330334"/>
                <a:ext cx="1694687" cy="3389378"/>
              </a:xfrm>
              <a:prstGeom prst="moon">
                <a:avLst>
                  <a:gd name="adj" fmla="val 20354"/>
                </a:avLst>
              </a:prstGeom>
              <a:gradFill flip="none" rotWithShape="1">
                <a:gsLst>
                  <a:gs pos="0">
                    <a:srgbClr val="81D5FF"/>
                  </a:gs>
                  <a:gs pos="66000">
                    <a:srgbClr val="A78EF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5468456" y="1457810"/>
              <a:ext cx="13646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>
                  <a:solidFill>
                    <a:schemeClr val="accent1">
                      <a:lumMod val="75000"/>
                    </a:schemeClr>
                  </a:solidFill>
                </a:rPr>
                <a:t>INDEX</a:t>
              </a:r>
              <a:endParaRPr lang="ko-KR" altLang="en-US" sz="32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3B56F04-D486-B651-FE79-8AA72478C4BF}"/>
              </a:ext>
            </a:extLst>
          </p:cNvPr>
          <p:cNvGrpSpPr/>
          <p:nvPr/>
        </p:nvGrpSpPr>
        <p:grpSpPr>
          <a:xfrm>
            <a:off x="4302512" y="1750198"/>
            <a:ext cx="3586976" cy="3977640"/>
            <a:chOff x="4302512" y="1750198"/>
            <a:chExt cx="3586976" cy="3977640"/>
          </a:xfrm>
        </p:grpSpPr>
        <p:cxnSp>
          <p:nvCxnSpPr>
            <p:cNvPr id="4" name="직선 연결선 3"/>
            <p:cNvCxnSpPr/>
            <p:nvPr/>
          </p:nvCxnSpPr>
          <p:spPr>
            <a:xfrm>
              <a:off x="4302512" y="1750198"/>
              <a:ext cx="39104" cy="39776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7850384" y="1750198"/>
              <a:ext cx="39104" cy="397764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4341616" y="5727838"/>
              <a:ext cx="354787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4302512" y="1750198"/>
              <a:ext cx="46332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 flipH="1" flipV="1">
              <a:off x="7409294" y="1750198"/>
              <a:ext cx="441092" cy="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4459961" y="2105561"/>
            <a:ext cx="3314882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직무 별 필요 역량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Human Skills, Task Skills</a:t>
            </a:r>
          </a:p>
          <a:p>
            <a:pPr marL="342900" indent="-342900"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Skill on Work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Extra, With Study</a:t>
            </a:r>
          </a:p>
        </p:txBody>
      </p:sp>
    </p:spTree>
    <p:extLst>
      <p:ext uri="{BB962C8B-B14F-4D97-AF65-F5344CB8AC3E}">
        <p14:creationId xmlns:p14="http://schemas.microsoft.com/office/powerpoint/2010/main" val="369172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820710C-FC29-2479-9A69-8035AFD6B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45023"/>
              </p:ext>
            </p:extLst>
          </p:nvPr>
        </p:nvGraphicFramePr>
        <p:xfrm>
          <a:off x="1522506" y="1747468"/>
          <a:ext cx="9146988" cy="3556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996">
                  <a:extLst>
                    <a:ext uri="{9D8B030D-6E8A-4147-A177-3AD203B41FA5}">
                      <a16:colId xmlns:a16="http://schemas.microsoft.com/office/drawing/2014/main" val="765625286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2678705173"/>
                    </a:ext>
                  </a:extLst>
                </a:gridCol>
                <a:gridCol w="3048996">
                  <a:extLst>
                    <a:ext uri="{9D8B030D-6E8A-4147-A177-3AD203B41FA5}">
                      <a16:colId xmlns:a16="http://schemas.microsoft.com/office/drawing/2014/main" val="3469319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직무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Human Skill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Task Skill</a:t>
                      </a:r>
                      <a:endParaRPr lang="ko-KR" altLang="en-US" sz="1100" b="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43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부장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 Leader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변혁적 리더십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팀원 육성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Key Message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커뮤니케이션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사업 전략 수립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팀 성과 관리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의사 결정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조직 이슈 해결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41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과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차장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/ Senior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협력 리더십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갈등 관리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1" i="0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Facilitating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의사소통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코칭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&amp;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멘토링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계획 및 조직화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문제 해결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전문 지식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프로젝트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746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주임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대리 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 Junior</a:t>
                      </a:r>
                      <a:endParaRPr lang="ko-KR" alt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팔로워십</a:t>
                      </a:r>
                      <a:r>
                        <a:rPr lang="en-US" altLang="ko-K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셀프리더십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휴먼 네트워크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긍정 자기경영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논리적 사고와 기획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창의적 문제 해결</a:t>
                      </a:r>
                      <a:endParaRPr lang="en-US" altLang="ko-KR" sz="1200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문서 작성과 보고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828918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1692107" y="429973"/>
            <a:ext cx="3789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직급 별 필요 역량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A2126-F962-9A46-38BF-15AC0270D3DF}"/>
              </a:ext>
            </a:extLst>
          </p:cNvPr>
          <p:cNvSpPr/>
          <p:nvPr/>
        </p:nvSpPr>
        <p:spPr>
          <a:xfrm>
            <a:off x="1511650" y="2133601"/>
            <a:ext cx="9157843" cy="1123950"/>
          </a:xfrm>
          <a:prstGeom prst="rect">
            <a:avLst/>
          </a:prstGeom>
          <a:solidFill>
            <a:schemeClr val="accent3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AC2B14-6A9E-43B2-69F2-7F92A8BE1DB5}"/>
              </a:ext>
            </a:extLst>
          </p:cNvPr>
          <p:cNvSpPr/>
          <p:nvPr/>
        </p:nvSpPr>
        <p:spPr>
          <a:xfrm>
            <a:off x="1518744" y="4429126"/>
            <a:ext cx="9143654" cy="857250"/>
          </a:xfrm>
          <a:prstGeom prst="rect">
            <a:avLst/>
          </a:prstGeom>
          <a:solidFill>
            <a:schemeClr val="accent3">
              <a:alpha val="62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09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9B136048-1E81-EF38-D70F-57408E5DC26C}"/>
              </a:ext>
            </a:extLst>
          </p:cNvPr>
          <p:cNvSpPr/>
          <p:nvPr/>
        </p:nvSpPr>
        <p:spPr>
          <a:xfrm>
            <a:off x="1511651" y="2855140"/>
            <a:ext cx="3993171" cy="2705100"/>
          </a:xfrm>
          <a:prstGeom prst="rect">
            <a:avLst/>
          </a:prstGeom>
          <a:solidFill>
            <a:srgbClr val="E5F4FC"/>
          </a:solidFill>
          <a:ln>
            <a:solidFill>
              <a:srgbClr val="019B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E8B538F-DE93-BA94-CF3C-E1D2FF88273D}"/>
              </a:ext>
            </a:extLst>
          </p:cNvPr>
          <p:cNvSpPr/>
          <p:nvPr/>
        </p:nvSpPr>
        <p:spPr>
          <a:xfrm>
            <a:off x="6737453" y="2855140"/>
            <a:ext cx="3993171" cy="2705100"/>
          </a:xfrm>
          <a:prstGeom prst="rect">
            <a:avLst/>
          </a:prstGeom>
          <a:solidFill>
            <a:srgbClr val="E5F4FC"/>
          </a:solidFill>
          <a:ln>
            <a:solidFill>
              <a:srgbClr val="019B8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11696" y="433972"/>
            <a:ext cx="4378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Human Skills, Task Skills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02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BA7AC97-F88B-3F8C-ADD5-68E70D9B7243}"/>
              </a:ext>
            </a:extLst>
          </p:cNvPr>
          <p:cNvSpPr/>
          <p:nvPr/>
        </p:nvSpPr>
        <p:spPr>
          <a:xfrm>
            <a:off x="5159727" y="1587407"/>
            <a:ext cx="1871051" cy="943815"/>
          </a:xfrm>
          <a:prstGeom prst="roundRect">
            <a:avLst/>
          </a:prstGeom>
          <a:noFill/>
          <a:ln>
            <a:noFill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</a:rPr>
              <a:t>과장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</a:rPr>
              <a:t>Senior</a:t>
            </a:r>
            <a:endParaRPr lang="ko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A05BBE4-777C-860B-8D75-C75DC9880F26}"/>
              </a:ext>
            </a:extLst>
          </p:cNvPr>
          <p:cNvGrpSpPr/>
          <p:nvPr/>
        </p:nvGrpSpPr>
        <p:grpSpPr>
          <a:xfrm>
            <a:off x="1937835" y="3355552"/>
            <a:ext cx="3221892" cy="1589657"/>
            <a:chOff x="1784630" y="3089531"/>
            <a:chExt cx="3221892" cy="1589657"/>
          </a:xfrm>
          <a:solidFill>
            <a:srgbClr val="EAEFF7"/>
          </a:solidFill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4BF78EA9-AFDF-D497-83AB-6EAC1F42C111}"/>
                </a:ext>
              </a:extLst>
            </p:cNvPr>
            <p:cNvSpPr/>
            <p:nvPr/>
          </p:nvSpPr>
          <p:spPr>
            <a:xfrm>
              <a:off x="3576001" y="3089531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의사 소통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77DDBE87-B415-1CD4-491A-DC8F86CE2E90}"/>
                </a:ext>
              </a:extLst>
            </p:cNvPr>
            <p:cNvSpPr/>
            <p:nvPr/>
          </p:nvSpPr>
          <p:spPr>
            <a:xfrm>
              <a:off x="1784630" y="3089531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리더십</a:t>
              </a: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99619188-61E4-92CC-0323-5072DD2634C1}"/>
                </a:ext>
              </a:extLst>
            </p:cNvPr>
            <p:cNvSpPr/>
            <p:nvPr/>
          </p:nvSpPr>
          <p:spPr>
            <a:xfrm>
              <a:off x="1789105" y="4008520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갈등 관리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736217DF-CF2B-9107-BACE-2812C9529F7A}"/>
                </a:ext>
              </a:extLst>
            </p:cNvPr>
            <p:cNvSpPr/>
            <p:nvPr/>
          </p:nvSpPr>
          <p:spPr>
            <a:xfrm>
              <a:off x="3576000" y="4008520"/>
              <a:ext cx="1430521" cy="670668"/>
            </a:xfrm>
            <a:prstGeom prst="roundRect">
              <a:avLst/>
            </a:prstGeom>
            <a:grpFill/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멘토링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0962C67-0862-BB6B-655C-6D3380CA61F5}"/>
              </a:ext>
            </a:extLst>
          </p:cNvPr>
          <p:cNvGrpSpPr/>
          <p:nvPr/>
        </p:nvGrpSpPr>
        <p:grpSpPr>
          <a:xfrm>
            <a:off x="7043223" y="3355552"/>
            <a:ext cx="3221220" cy="1589657"/>
            <a:chOff x="6466416" y="3089531"/>
            <a:chExt cx="3221220" cy="1589657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DFADCD3-8229-76BF-683A-357E0CD72102}"/>
                </a:ext>
              </a:extLst>
            </p:cNvPr>
            <p:cNvSpPr/>
            <p:nvPr/>
          </p:nvSpPr>
          <p:spPr>
            <a:xfrm>
              <a:off x="6466416" y="3089531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계획 및 조직화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8160C2A-5838-0A2B-E5ED-9CDDB609BA8F}"/>
                </a:ext>
              </a:extLst>
            </p:cNvPr>
            <p:cNvSpPr/>
            <p:nvPr/>
          </p:nvSpPr>
          <p:spPr>
            <a:xfrm>
              <a:off x="8257115" y="3089531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문제 해결 능력</a:t>
              </a: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5BCE3F7A-EF72-C545-1300-D55C97C1ABBE}"/>
                </a:ext>
              </a:extLst>
            </p:cNvPr>
            <p:cNvSpPr/>
            <p:nvPr/>
          </p:nvSpPr>
          <p:spPr>
            <a:xfrm>
              <a:off x="8257115" y="4008520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프로젝트 관리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2C813791-08FB-0BF8-245A-B9D7C6E13390}"/>
                </a:ext>
              </a:extLst>
            </p:cNvPr>
            <p:cNvSpPr/>
            <p:nvPr/>
          </p:nvSpPr>
          <p:spPr>
            <a:xfrm>
              <a:off x="6466416" y="4008520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전문 지식</a:t>
              </a:r>
            </a:p>
          </p:txBody>
        </p: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E084A82-D348-DB34-F51B-2AC12E1432EB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 rot="5400000">
            <a:off x="4639786" y="1399673"/>
            <a:ext cx="323918" cy="258701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CB2F60E6-8717-C569-51E3-73BBBCAAD6CF}"/>
              </a:ext>
            </a:extLst>
          </p:cNvPr>
          <p:cNvCxnSpPr>
            <a:cxnSpLocks/>
            <a:stCxn id="8" idx="2"/>
            <a:endCxn id="37" idx="0"/>
          </p:cNvCxnSpPr>
          <p:nvPr/>
        </p:nvCxnSpPr>
        <p:spPr>
          <a:xfrm rot="16200000" flipH="1">
            <a:off x="7252687" y="1373788"/>
            <a:ext cx="323918" cy="2638786"/>
          </a:xfrm>
          <a:prstGeom prst="bentConnector3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5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433972"/>
            <a:ext cx="5347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Skill on Work – </a:t>
            </a:r>
            <a:r>
              <a:rPr lang="ko-KR" altLang="en-US" sz="28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복지콜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재구축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A1EF854-5EBA-A260-4091-FADE3C8EDE49}"/>
              </a:ext>
            </a:extLst>
          </p:cNvPr>
          <p:cNvGrpSpPr/>
          <p:nvPr/>
        </p:nvGrpSpPr>
        <p:grpSpPr>
          <a:xfrm>
            <a:off x="1711696" y="1237177"/>
            <a:ext cx="9078686" cy="5153977"/>
            <a:chOff x="1546985" y="1291554"/>
            <a:chExt cx="9078686" cy="5153977"/>
          </a:xfrm>
        </p:grpSpPr>
        <p:sp>
          <p:nvSpPr>
            <p:cNvPr id="3" name="모서리가 둥근 직사각형 146">
              <a:extLst>
                <a:ext uri="{FF2B5EF4-FFF2-40B4-BE49-F238E27FC236}">
                  <a16:creationId xmlns:a16="http://schemas.microsoft.com/office/drawing/2014/main" id="{56B49CB6-720A-3E1F-C322-22282ABD7817}"/>
                </a:ext>
              </a:extLst>
            </p:cNvPr>
            <p:cNvSpPr/>
            <p:nvPr/>
          </p:nvSpPr>
          <p:spPr>
            <a:xfrm>
              <a:off x="6188835" y="1291554"/>
              <a:ext cx="4436836" cy="5153977"/>
            </a:xfrm>
            <a:prstGeom prst="roundRect">
              <a:avLst>
                <a:gd name="adj" fmla="val 1515"/>
              </a:avLst>
            </a:prstGeom>
            <a:solidFill>
              <a:schemeClr val="bg1"/>
            </a:solidFill>
            <a:ln w="22225">
              <a:solidFill>
                <a:srgbClr val="0B316F"/>
              </a:solidFill>
            </a:ln>
            <a:effectLst>
              <a:outerShdw blurRad="254000" dist="1016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양쪽 모서리가 둥근 사각형 233">
              <a:extLst>
                <a:ext uri="{FF2B5EF4-FFF2-40B4-BE49-F238E27FC236}">
                  <a16:creationId xmlns:a16="http://schemas.microsoft.com/office/drawing/2014/main" id="{EF248F33-7145-488C-493D-603644E5F22C}"/>
                </a:ext>
              </a:extLst>
            </p:cNvPr>
            <p:cNvSpPr/>
            <p:nvPr/>
          </p:nvSpPr>
          <p:spPr>
            <a:xfrm flipH="1">
              <a:off x="6259961" y="1359726"/>
              <a:ext cx="4277180" cy="413856"/>
            </a:xfrm>
            <a:prstGeom prst="round2SameRect">
              <a:avLst>
                <a:gd name="adj1" fmla="val 13891"/>
                <a:gd name="adj2" fmla="val 0"/>
              </a:avLst>
            </a:prstGeom>
            <a:solidFill>
              <a:srgbClr val="062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lvl="1" indent="-159707" algn="ctr">
                <a:spcAft>
                  <a:spcPct val="0"/>
                </a:spcAft>
                <a:buClr>
                  <a:srgbClr val="3683D0"/>
                </a:buClr>
                <a:buSzPct val="90000"/>
                <a:tabLst>
                  <a:tab pos="5648325" algn="l"/>
                </a:tabLst>
                <a:defRPr/>
              </a:pPr>
              <a:r>
                <a:rPr lang="ko-KR" altLang="en-US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하드웨어 </a:t>
              </a:r>
              <a:r>
                <a:rPr lang="en-US" altLang="ko-KR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/ </a:t>
              </a:r>
              <a:r>
                <a:rPr lang="ko-KR" altLang="en-US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네트워크 구성도</a:t>
              </a:r>
            </a:p>
          </p:txBody>
        </p:sp>
        <p:sp>
          <p:nvSpPr>
            <p:cNvPr id="5" name="모서리가 둥근 직사각형 146">
              <a:extLst>
                <a:ext uri="{FF2B5EF4-FFF2-40B4-BE49-F238E27FC236}">
                  <a16:creationId xmlns:a16="http://schemas.microsoft.com/office/drawing/2014/main" id="{83C9B8E9-4805-77F9-DBB4-2A834775F29A}"/>
                </a:ext>
              </a:extLst>
            </p:cNvPr>
            <p:cNvSpPr/>
            <p:nvPr/>
          </p:nvSpPr>
          <p:spPr>
            <a:xfrm>
              <a:off x="1546985" y="1291554"/>
              <a:ext cx="4436836" cy="5153977"/>
            </a:xfrm>
            <a:prstGeom prst="roundRect">
              <a:avLst>
                <a:gd name="adj" fmla="val 1515"/>
              </a:avLst>
            </a:prstGeom>
            <a:solidFill>
              <a:schemeClr val="bg1"/>
            </a:solidFill>
            <a:ln w="22225">
              <a:solidFill>
                <a:srgbClr val="0B316F"/>
              </a:solidFill>
            </a:ln>
            <a:effectLst>
              <a:outerShdw blurRad="254000" dist="1016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양쪽 모서리가 둥근 사각형 233">
              <a:extLst>
                <a:ext uri="{FF2B5EF4-FFF2-40B4-BE49-F238E27FC236}">
                  <a16:creationId xmlns:a16="http://schemas.microsoft.com/office/drawing/2014/main" id="{62970DD8-F9B6-B079-9F48-710AE24C7E00}"/>
                </a:ext>
              </a:extLst>
            </p:cNvPr>
            <p:cNvSpPr/>
            <p:nvPr/>
          </p:nvSpPr>
          <p:spPr>
            <a:xfrm flipH="1">
              <a:off x="1618111" y="1359726"/>
              <a:ext cx="4277180" cy="413856"/>
            </a:xfrm>
            <a:prstGeom prst="round2SameRect">
              <a:avLst>
                <a:gd name="adj1" fmla="val 13891"/>
                <a:gd name="adj2" fmla="val 0"/>
              </a:avLst>
            </a:prstGeom>
            <a:solidFill>
              <a:srgbClr val="0626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72000" rtlCol="0" anchor="ctr"/>
            <a:lstStyle/>
            <a:p>
              <a:pPr marL="0" lvl="1" indent="-159707" algn="ctr">
                <a:spcAft>
                  <a:spcPct val="0"/>
                </a:spcAft>
                <a:buClr>
                  <a:srgbClr val="3683D0"/>
                </a:buClr>
                <a:buSzPct val="90000"/>
                <a:tabLst>
                  <a:tab pos="5648325" algn="l"/>
                </a:tabLst>
                <a:defRPr/>
              </a:pPr>
              <a:r>
                <a:rPr lang="ko-KR" altLang="en-US" spc="-80" dirty="0">
                  <a:ln w="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210 옴니고딕 040" panose="02020603020101020101" pitchFamily="18" charset="-127"/>
                  <a:ea typeface="210 옴니고딕 040" panose="02020603020101020101" pitchFamily="18" charset="-127"/>
                  <a:sym typeface="Monotype Sorts"/>
                </a:rPr>
                <a:t>업무시스템 구성도</a:t>
              </a: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8DBAEC-DA1F-EB26-89A5-6CF779363F8D}"/>
                </a:ext>
              </a:extLst>
            </p:cNvPr>
            <p:cNvGrpSpPr/>
            <p:nvPr/>
          </p:nvGrpSpPr>
          <p:grpSpPr>
            <a:xfrm>
              <a:off x="6300401" y="1848544"/>
              <a:ext cx="4270343" cy="4557501"/>
              <a:chOff x="12510647" y="1141502"/>
              <a:chExt cx="6252210" cy="6024929"/>
            </a:xfrm>
          </p:grpSpPr>
          <p:sp>
            <p:nvSpPr>
              <p:cNvPr id="8" name="L 도형 7">
                <a:extLst>
                  <a:ext uri="{FF2B5EF4-FFF2-40B4-BE49-F238E27FC236}">
                    <a16:creationId xmlns:a16="http://schemas.microsoft.com/office/drawing/2014/main" id="{591D6009-E62E-2591-F9EF-636FE77D13F3}"/>
                  </a:ext>
                </a:extLst>
              </p:cNvPr>
              <p:cNvSpPr/>
              <p:nvPr/>
            </p:nvSpPr>
            <p:spPr>
              <a:xfrm rot="10800000">
                <a:off x="15849177" y="2784199"/>
                <a:ext cx="2843478" cy="4211946"/>
              </a:xfrm>
              <a:prstGeom prst="corner">
                <a:avLst>
                  <a:gd name="adj1" fmla="val 110551"/>
                  <a:gd name="adj2" fmla="val 56853"/>
                </a:avLst>
              </a:prstGeom>
              <a:solidFill>
                <a:srgbClr val="FF0000">
                  <a:alpha val="15000"/>
                </a:srgbClr>
              </a:solidFill>
              <a:ln>
                <a:solidFill>
                  <a:schemeClr val="accent1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pic>
            <p:nvPicPr>
              <p:cNvPr id="9" name="Picture 22" descr="C:\Users\wslee\Desktop\43.png">
                <a:extLst>
                  <a:ext uri="{FF2B5EF4-FFF2-40B4-BE49-F238E27FC236}">
                    <a16:creationId xmlns:a16="http://schemas.microsoft.com/office/drawing/2014/main" id="{A7F91FA8-D1C5-D1BB-D0BD-8DD5C4B231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922534" y="2991700"/>
                <a:ext cx="521562" cy="53001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BB23370-CCCE-5E96-D331-BCF988368589}"/>
                  </a:ext>
                </a:extLst>
              </p:cNvPr>
              <p:cNvGrpSpPr/>
              <p:nvPr/>
            </p:nvGrpSpPr>
            <p:grpSpPr>
              <a:xfrm>
                <a:off x="15426143" y="1141502"/>
                <a:ext cx="565715" cy="534843"/>
                <a:chOff x="1890219" y="3922025"/>
                <a:chExt cx="586842" cy="546449"/>
              </a:xfrm>
            </p:grpSpPr>
            <p:pic>
              <p:nvPicPr>
                <p:cNvPr id="136" name="Picture 11" descr="C:\Users\Lee Woo Seok\Pictures\PT에 들어가는 온갖 장비들\그림1.png">
                  <a:extLst>
                    <a:ext uri="{FF2B5EF4-FFF2-40B4-BE49-F238E27FC236}">
                      <a16:creationId xmlns:a16="http://schemas.microsoft.com/office/drawing/2014/main" id="{E1995BE2-2A8E-4AB6-6CA8-A82EC32418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914386" y="3922025"/>
                  <a:ext cx="562675" cy="379229"/>
                </a:xfrm>
                <a:prstGeom prst="rect">
                  <a:avLst/>
                </a:prstGeom>
                <a:noFill/>
              </p:spPr>
            </p:pic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78CCC0AB-CDE1-A375-73D5-F6CCE68EA6FD}"/>
                    </a:ext>
                  </a:extLst>
                </p:cNvPr>
                <p:cNvGrpSpPr/>
                <p:nvPr/>
              </p:nvGrpSpPr>
              <p:grpSpPr>
                <a:xfrm rot="17833015">
                  <a:off x="1817306" y="4219773"/>
                  <a:ext cx="321614" cy="175788"/>
                  <a:chOff x="8455795" y="6117296"/>
                  <a:chExt cx="645879" cy="407689"/>
                </a:xfrm>
                <a:solidFill>
                  <a:srgbClr val="A50021"/>
                </a:solidFill>
              </p:grpSpPr>
              <p:sp>
                <p:nvSpPr>
                  <p:cNvPr id="138" name="Freeform 355">
                    <a:extLst>
                      <a:ext uri="{FF2B5EF4-FFF2-40B4-BE49-F238E27FC236}">
                        <a16:creationId xmlns:a16="http://schemas.microsoft.com/office/drawing/2014/main" id="{811C342F-B469-73FC-539F-FE193666B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1084654" flipH="1">
                    <a:off x="8455796" y="6117296"/>
                    <a:ext cx="645878" cy="236520"/>
                  </a:xfrm>
                  <a:custGeom>
                    <a:avLst/>
                    <a:gdLst>
                      <a:gd name="T0" fmla="*/ 12865170 w 210"/>
                      <a:gd name="T1" fmla="*/ 61188 h 60"/>
                      <a:gd name="T2" fmla="*/ 12865170 w 210"/>
                      <a:gd name="T3" fmla="*/ 30600 h 60"/>
                      <a:gd name="T4" fmla="*/ 101303 w 210"/>
                      <a:gd name="T5" fmla="*/ 1621556 h 60"/>
                      <a:gd name="T6" fmla="*/ 101303 w 210"/>
                      <a:gd name="T7" fmla="*/ 1621556 h 60"/>
                      <a:gd name="T8" fmla="*/ 9218355 w 210"/>
                      <a:gd name="T9" fmla="*/ 764884 h 60"/>
                      <a:gd name="T10" fmla="*/ 9319643 w 210"/>
                      <a:gd name="T11" fmla="*/ 795478 h 60"/>
                      <a:gd name="T12" fmla="*/ 6685846 w 210"/>
                      <a:gd name="T13" fmla="*/ 1774532 h 60"/>
                      <a:gd name="T14" fmla="*/ 6787140 w 210"/>
                      <a:gd name="T15" fmla="*/ 1805133 h 60"/>
                      <a:gd name="T16" fmla="*/ 21171794 w 210"/>
                      <a:gd name="T17" fmla="*/ 0 h 60"/>
                      <a:gd name="T18" fmla="*/ 21171794 w 210"/>
                      <a:gd name="T19" fmla="*/ 0 h 60"/>
                      <a:gd name="T20" fmla="*/ 10028759 w 210"/>
                      <a:gd name="T21" fmla="*/ 1101439 h 60"/>
                      <a:gd name="T22" fmla="*/ 9927447 w 210"/>
                      <a:gd name="T23" fmla="*/ 1070837 h 60"/>
                      <a:gd name="T24" fmla="*/ 12865170 w 210"/>
                      <a:gd name="T25" fmla="*/ 61188 h 6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10" h="60">
                        <a:moveTo>
                          <a:pt x="127" y="2"/>
                        </a:moveTo>
                        <a:cubicBezTo>
                          <a:pt x="129" y="1"/>
                          <a:pt x="128" y="0"/>
                          <a:pt x="127" y="1"/>
                        </a:cubicBezTo>
                        <a:cubicBezTo>
                          <a:pt x="1" y="53"/>
                          <a:pt x="1" y="53"/>
                          <a:pt x="1" y="53"/>
                        </a:cubicBezTo>
                        <a:cubicBezTo>
                          <a:pt x="0" y="54"/>
                          <a:pt x="0" y="54"/>
                          <a:pt x="1" y="53"/>
                        </a:cubicBezTo>
                        <a:cubicBezTo>
                          <a:pt x="91" y="25"/>
                          <a:pt x="91" y="25"/>
                          <a:pt x="91" y="25"/>
                        </a:cubicBezTo>
                        <a:cubicBezTo>
                          <a:pt x="93" y="24"/>
                          <a:pt x="94" y="25"/>
                          <a:pt x="92" y="26"/>
                        </a:cubicBezTo>
                        <a:cubicBezTo>
                          <a:pt x="66" y="58"/>
                          <a:pt x="66" y="58"/>
                          <a:pt x="66" y="58"/>
                        </a:cubicBezTo>
                        <a:cubicBezTo>
                          <a:pt x="65" y="59"/>
                          <a:pt x="65" y="60"/>
                          <a:pt x="67" y="5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210" y="0"/>
                          <a:pt x="210" y="0"/>
                          <a:pt x="209" y="0"/>
                        </a:cubicBezTo>
                        <a:cubicBezTo>
                          <a:pt x="99" y="36"/>
                          <a:pt x="99" y="36"/>
                          <a:pt x="99" y="36"/>
                        </a:cubicBezTo>
                        <a:cubicBezTo>
                          <a:pt x="97" y="37"/>
                          <a:pt x="96" y="36"/>
                          <a:pt x="98" y="35"/>
                        </a:cubicBezTo>
                        <a:lnTo>
                          <a:pt x="127" y="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ko-KR" altLang="en-US" sz="1400" dirty="0">
                      <a:ln>
                        <a:solidFill>
                          <a:schemeClr val="accent5">
                            <a:lumMod val="75000"/>
                            <a:alpha val="0"/>
                          </a:schemeClr>
                        </a:solidFill>
                      </a:ln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139" name="Freeform 355">
                    <a:extLst>
                      <a:ext uri="{FF2B5EF4-FFF2-40B4-BE49-F238E27FC236}">
                        <a16:creationId xmlns:a16="http://schemas.microsoft.com/office/drawing/2014/main" id="{B218E9DF-F178-23ED-A8BF-29F69D57B2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1084654" flipH="1">
                    <a:off x="8455795" y="6288465"/>
                    <a:ext cx="645878" cy="236520"/>
                  </a:xfrm>
                  <a:custGeom>
                    <a:avLst/>
                    <a:gdLst>
                      <a:gd name="T0" fmla="*/ 12865170 w 210"/>
                      <a:gd name="T1" fmla="*/ 61188 h 60"/>
                      <a:gd name="T2" fmla="*/ 12865170 w 210"/>
                      <a:gd name="T3" fmla="*/ 30600 h 60"/>
                      <a:gd name="T4" fmla="*/ 101303 w 210"/>
                      <a:gd name="T5" fmla="*/ 1621556 h 60"/>
                      <a:gd name="T6" fmla="*/ 101303 w 210"/>
                      <a:gd name="T7" fmla="*/ 1621556 h 60"/>
                      <a:gd name="T8" fmla="*/ 9218355 w 210"/>
                      <a:gd name="T9" fmla="*/ 764884 h 60"/>
                      <a:gd name="T10" fmla="*/ 9319643 w 210"/>
                      <a:gd name="T11" fmla="*/ 795478 h 60"/>
                      <a:gd name="T12" fmla="*/ 6685846 w 210"/>
                      <a:gd name="T13" fmla="*/ 1774532 h 60"/>
                      <a:gd name="T14" fmla="*/ 6787140 w 210"/>
                      <a:gd name="T15" fmla="*/ 1805133 h 60"/>
                      <a:gd name="T16" fmla="*/ 21171794 w 210"/>
                      <a:gd name="T17" fmla="*/ 0 h 60"/>
                      <a:gd name="T18" fmla="*/ 21171794 w 210"/>
                      <a:gd name="T19" fmla="*/ 0 h 60"/>
                      <a:gd name="T20" fmla="*/ 10028759 w 210"/>
                      <a:gd name="T21" fmla="*/ 1101439 h 60"/>
                      <a:gd name="T22" fmla="*/ 9927447 w 210"/>
                      <a:gd name="T23" fmla="*/ 1070837 h 60"/>
                      <a:gd name="T24" fmla="*/ 12865170 w 210"/>
                      <a:gd name="T25" fmla="*/ 61188 h 60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10" h="60">
                        <a:moveTo>
                          <a:pt x="127" y="2"/>
                        </a:moveTo>
                        <a:cubicBezTo>
                          <a:pt x="129" y="1"/>
                          <a:pt x="128" y="0"/>
                          <a:pt x="127" y="1"/>
                        </a:cubicBezTo>
                        <a:cubicBezTo>
                          <a:pt x="1" y="53"/>
                          <a:pt x="1" y="53"/>
                          <a:pt x="1" y="53"/>
                        </a:cubicBezTo>
                        <a:cubicBezTo>
                          <a:pt x="0" y="54"/>
                          <a:pt x="0" y="54"/>
                          <a:pt x="1" y="53"/>
                        </a:cubicBezTo>
                        <a:cubicBezTo>
                          <a:pt x="91" y="25"/>
                          <a:pt x="91" y="25"/>
                          <a:pt x="91" y="25"/>
                        </a:cubicBezTo>
                        <a:cubicBezTo>
                          <a:pt x="93" y="24"/>
                          <a:pt x="94" y="25"/>
                          <a:pt x="92" y="26"/>
                        </a:cubicBezTo>
                        <a:cubicBezTo>
                          <a:pt x="66" y="58"/>
                          <a:pt x="66" y="58"/>
                          <a:pt x="66" y="58"/>
                        </a:cubicBezTo>
                        <a:cubicBezTo>
                          <a:pt x="65" y="59"/>
                          <a:pt x="65" y="60"/>
                          <a:pt x="67" y="59"/>
                        </a:cubicBezTo>
                        <a:cubicBezTo>
                          <a:pt x="209" y="0"/>
                          <a:pt x="209" y="0"/>
                          <a:pt x="209" y="0"/>
                        </a:cubicBezTo>
                        <a:cubicBezTo>
                          <a:pt x="210" y="0"/>
                          <a:pt x="210" y="0"/>
                          <a:pt x="209" y="0"/>
                        </a:cubicBezTo>
                        <a:cubicBezTo>
                          <a:pt x="99" y="36"/>
                          <a:pt x="99" y="36"/>
                          <a:pt x="99" y="36"/>
                        </a:cubicBezTo>
                        <a:cubicBezTo>
                          <a:pt x="97" y="37"/>
                          <a:pt x="96" y="36"/>
                          <a:pt x="98" y="35"/>
                        </a:cubicBezTo>
                        <a:lnTo>
                          <a:pt x="127" y="2"/>
                        </a:lnTo>
                        <a:close/>
                      </a:path>
                    </a:pathLst>
                  </a:custGeom>
                  <a:grpFill/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ko-KR" altLang="en-US" sz="1400" dirty="0">
                      <a:ln>
                        <a:solidFill>
                          <a:schemeClr val="accent5">
                            <a:lumMod val="75000"/>
                            <a:alpha val="0"/>
                          </a:schemeClr>
                        </a:solidFill>
                      </a:ln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cxnSp>
            <p:nvCxnSpPr>
              <p:cNvPr id="13" name="직선 화살표 연결선 143">
                <a:extLst>
                  <a:ext uri="{FF2B5EF4-FFF2-40B4-BE49-F238E27FC236}">
                    <a16:creationId xmlns:a16="http://schemas.microsoft.com/office/drawing/2014/main" id="{7E88B2CA-C4A2-7032-1D6A-216358EE2716}"/>
                  </a:ext>
                </a:extLst>
              </p:cNvPr>
              <p:cNvCxnSpPr>
                <a:cxnSpLocks/>
                <a:stCxn id="9" idx="0"/>
              </p:cNvCxnSpPr>
              <p:nvPr/>
            </p:nvCxnSpPr>
            <p:spPr bwMode="auto">
              <a:xfrm flipV="1">
                <a:off x="15183315" y="2592162"/>
                <a:ext cx="549054" cy="399538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화살표 연결선 143">
                <a:extLst>
                  <a:ext uri="{FF2B5EF4-FFF2-40B4-BE49-F238E27FC236}">
                    <a16:creationId xmlns:a16="http://schemas.microsoft.com/office/drawing/2014/main" id="{ACF5CEA9-2FED-59B3-7127-6C49EFD243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5720649" y="1512677"/>
                <a:ext cx="11720" cy="574941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2" descr="C:\Users\wslee\Desktop\43.png">
                <a:extLst>
                  <a:ext uri="{FF2B5EF4-FFF2-40B4-BE49-F238E27FC236}">
                    <a16:creationId xmlns:a16="http://schemas.microsoft.com/office/drawing/2014/main" id="{8FC7EEF8-1963-478E-67E1-6306392CAB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018470" y="3006228"/>
                <a:ext cx="521562" cy="53001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3" name="직선 화살표 연결선 143">
                <a:extLst>
                  <a:ext uri="{FF2B5EF4-FFF2-40B4-BE49-F238E27FC236}">
                    <a16:creationId xmlns:a16="http://schemas.microsoft.com/office/drawing/2014/main" id="{939CAAAE-6DB6-0449-68F8-52222BA5E611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flipH="1" flipV="1">
                <a:off x="15732369" y="2592162"/>
                <a:ext cx="546882" cy="414066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143">
                <a:extLst>
                  <a:ext uri="{FF2B5EF4-FFF2-40B4-BE49-F238E27FC236}">
                    <a16:creationId xmlns:a16="http://schemas.microsoft.com/office/drawing/2014/main" id="{E86F810D-DC72-F77E-915C-42F7C6458B15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 bwMode="auto">
              <a:xfrm flipH="1">
                <a:off x="14092292" y="3521710"/>
                <a:ext cx="1091023" cy="47901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143">
                <a:extLst>
                  <a:ext uri="{FF2B5EF4-FFF2-40B4-BE49-F238E27FC236}">
                    <a16:creationId xmlns:a16="http://schemas.microsoft.com/office/drawing/2014/main" id="{0E481B62-70B6-C988-E6EF-62C4DA115A39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 bwMode="auto">
              <a:xfrm flipH="1">
                <a:off x="14092292" y="3536238"/>
                <a:ext cx="2186959" cy="464485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143">
                <a:extLst>
                  <a:ext uri="{FF2B5EF4-FFF2-40B4-BE49-F238E27FC236}">
                    <a16:creationId xmlns:a16="http://schemas.microsoft.com/office/drawing/2014/main" id="{93BA1C65-2217-BA9E-50F1-59F60D1DD8FC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 bwMode="auto">
              <a:xfrm flipH="1">
                <a:off x="15177938" y="3521710"/>
                <a:ext cx="5377" cy="329679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143">
                <a:extLst>
                  <a:ext uri="{FF2B5EF4-FFF2-40B4-BE49-F238E27FC236}">
                    <a16:creationId xmlns:a16="http://schemas.microsoft.com/office/drawing/2014/main" id="{240051A2-287A-32DE-0511-85A8636647EB}"/>
                  </a:ext>
                </a:extLst>
              </p:cNvPr>
              <p:cNvCxnSpPr>
                <a:cxnSpLocks/>
                <a:stCxn id="22" idx="2"/>
              </p:cNvCxnSpPr>
              <p:nvPr/>
            </p:nvCxnSpPr>
            <p:spPr bwMode="auto">
              <a:xfrm>
                <a:off x="16279251" y="3536238"/>
                <a:ext cx="3006" cy="30691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7784590-8FEF-274A-E640-5482757D2087}"/>
                  </a:ext>
                </a:extLst>
              </p:cNvPr>
              <p:cNvGrpSpPr/>
              <p:nvPr/>
            </p:nvGrpSpPr>
            <p:grpSpPr>
              <a:xfrm>
                <a:off x="14749587" y="3843150"/>
                <a:ext cx="1977857" cy="594322"/>
                <a:chOff x="2521301" y="6167402"/>
                <a:chExt cx="1977857" cy="594322"/>
              </a:xfrm>
            </p:grpSpPr>
            <p:grpSp>
              <p:nvGrpSpPr>
                <p:cNvPr id="130" name="그룹 129">
                  <a:extLst>
                    <a:ext uri="{FF2B5EF4-FFF2-40B4-BE49-F238E27FC236}">
                      <a16:creationId xmlns:a16="http://schemas.microsoft.com/office/drawing/2014/main" id="{BCB7FC70-125D-0315-B993-B8CA9E9699DA}"/>
                    </a:ext>
                  </a:extLst>
                </p:cNvPr>
                <p:cNvGrpSpPr/>
                <p:nvPr/>
              </p:nvGrpSpPr>
              <p:grpSpPr>
                <a:xfrm>
                  <a:off x="2521301" y="6175640"/>
                  <a:ext cx="873537" cy="586084"/>
                  <a:chOff x="3731219" y="3587979"/>
                  <a:chExt cx="825382" cy="545426"/>
                </a:xfrm>
              </p:grpSpPr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9F630D92-BA0C-8FF4-CC3A-2A01A37A7BB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219" y="3885604"/>
                    <a:ext cx="825382" cy="2478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L3 </a:t>
                    </a:r>
                    <a:r>
                      <a:rPr lang="ko-KR" altLang="en-US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35" name="Picture 25" descr="C:\Users\wslee\Desktop\18.png">
                    <a:extLst>
                      <a:ext uri="{FF2B5EF4-FFF2-40B4-BE49-F238E27FC236}">
                        <a16:creationId xmlns:a16="http://schemas.microsoft.com/office/drawing/2014/main" id="{43C91948-D593-0C36-371C-03C8D10F989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6477" y="3587979"/>
                    <a:ext cx="298967" cy="2976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31" name="그룹 130">
                  <a:extLst>
                    <a:ext uri="{FF2B5EF4-FFF2-40B4-BE49-F238E27FC236}">
                      <a16:creationId xmlns:a16="http://schemas.microsoft.com/office/drawing/2014/main" id="{F3B8E1E1-6358-49A2-5455-2BB9F364111F}"/>
                    </a:ext>
                  </a:extLst>
                </p:cNvPr>
                <p:cNvGrpSpPr/>
                <p:nvPr/>
              </p:nvGrpSpPr>
              <p:grpSpPr>
                <a:xfrm>
                  <a:off x="3625622" y="6167402"/>
                  <a:ext cx="873536" cy="586084"/>
                  <a:chOff x="3731221" y="3587979"/>
                  <a:chExt cx="825381" cy="545426"/>
                </a:xfrm>
              </p:grpSpPr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1E298D6D-60D3-2DDD-5F33-9A09C7B1D17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1221" y="3885604"/>
                    <a:ext cx="825381" cy="2478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L3 </a:t>
                    </a:r>
                    <a:r>
                      <a:rPr lang="ko-KR" altLang="en-US" sz="700" dirty="0">
                        <a:ln>
                          <a:solidFill>
                            <a:schemeClr val="accent5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33" name="Picture 25" descr="C:\Users\wslee\Desktop\18.png">
                    <a:extLst>
                      <a:ext uri="{FF2B5EF4-FFF2-40B4-BE49-F238E27FC236}">
                        <a16:creationId xmlns:a16="http://schemas.microsoft.com/office/drawing/2014/main" id="{7AA1AC45-21CB-45B1-5B8B-BD27C00B706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986477" y="3587979"/>
                    <a:ext cx="298967" cy="2976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cxnSp>
            <p:nvCxnSpPr>
              <p:cNvPr id="32" name="직선 화살표 연결선 143">
                <a:extLst>
                  <a:ext uri="{FF2B5EF4-FFF2-40B4-BE49-F238E27FC236}">
                    <a16:creationId xmlns:a16="http://schemas.microsoft.com/office/drawing/2014/main" id="{A0C438AC-6EA7-B11B-BB1C-8F2D88F1160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86355" y="4389080"/>
                <a:ext cx="1984" cy="188680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화살표 연결선 143">
                <a:extLst>
                  <a:ext uri="{FF2B5EF4-FFF2-40B4-BE49-F238E27FC236}">
                    <a16:creationId xmlns:a16="http://schemas.microsoft.com/office/drawing/2014/main" id="{D6391A2D-9864-9574-021E-7D6342A9CA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290674" y="4380842"/>
                <a:ext cx="3033" cy="19392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73D550B4-BD2E-68EF-2B81-B0F25B9946F7}"/>
                  </a:ext>
                </a:extLst>
              </p:cNvPr>
              <p:cNvGrpSpPr/>
              <p:nvPr/>
            </p:nvGrpSpPr>
            <p:grpSpPr>
              <a:xfrm>
                <a:off x="15385973" y="1778480"/>
                <a:ext cx="713944" cy="916615"/>
                <a:chOff x="4886769" y="2103006"/>
                <a:chExt cx="697221" cy="895144"/>
              </a:xfrm>
            </p:grpSpPr>
            <p:pic>
              <p:nvPicPr>
                <p:cNvPr id="128" name="Picture 2" descr="C:\Users\wslee\Desktop\20.png">
                  <a:extLst>
                    <a:ext uri="{FF2B5EF4-FFF2-40B4-BE49-F238E27FC236}">
                      <a16:creationId xmlns:a16="http://schemas.microsoft.com/office/drawing/2014/main" id="{338F84CE-0730-4449-5EC0-7A8C3FA88D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5083244" y="2103006"/>
                  <a:ext cx="331364" cy="57098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9" name="TextBox 50">
                  <a:extLst>
                    <a:ext uri="{FF2B5EF4-FFF2-40B4-BE49-F238E27FC236}">
                      <a16:creationId xmlns:a16="http://schemas.microsoft.com/office/drawing/2014/main" id="{E86984BD-8178-D7F3-F8E2-77EE068AC959}"/>
                    </a:ext>
                  </a:extLst>
                </p:cNvPr>
                <p:cNvSpPr txBox="1"/>
                <p:nvPr/>
              </p:nvSpPr>
              <p:spPr>
                <a:xfrm>
                  <a:off x="4886769" y="2718111"/>
                  <a:ext cx="697221" cy="280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ko-KR"/>
                  </a:defPPr>
                  <a:lvl1pPr algn="ctr" defTabSz="1475110">
                    <a:defRPr sz="10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KoPub돋움체 Bold" pitchFamily="18" charset="-127"/>
                      <a:ea typeface="KoPub돋움체 Bold" pitchFamily="18" charset="-127"/>
                    </a:defRPr>
                  </a:lvl1pPr>
                  <a:lvl2pPr marL="737555" defTabSz="1475110">
                    <a:defRPr sz="2900"/>
                  </a:lvl2pPr>
                  <a:lvl3pPr marL="1475110" defTabSz="1475110">
                    <a:defRPr sz="2900"/>
                  </a:lvl3pPr>
                  <a:lvl4pPr marL="2212665" defTabSz="1475110">
                    <a:defRPr sz="2900"/>
                  </a:lvl4pPr>
                  <a:lvl5pPr marL="2950220" defTabSz="1475110">
                    <a:defRPr sz="2900"/>
                  </a:lvl5pPr>
                  <a:lvl6pPr marL="3687775" defTabSz="1475110">
                    <a:defRPr sz="2900"/>
                  </a:lvl6pPr>
                  <a:lvl7pPr marL="4425330" defTabSz="1475110">
                    <a:defRPr sz="2900"/>
                  </a:lvl7pPr>
                  <a:lvl8pPr marL="5162885" defTabSz="1475110">
                    <a:defRPr sz="2900"/>
                  </a:lvl8pPr>
                  <a:lvl9pPr marL="5900440" defTabSz="1475110">
                    <a:defRPr sz="2900"/>
                  </a:lvl9pPr>
                </a:lstStyle>
                <a:p>
                  <a:r>
                    <a:rPr lang="ko-KR" altLang="en-US" sz="800" dirty="0">
                      <a:ln>
                        <a:solidFill>
                          <a:schemeClr val="accent6">
                            <a:lumMod val="75000"/>
                            <a:alpha val="0"/>
                          </a:schemeClr>
                        </a:solidFill>
                      </a:ln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스위치</a:t>
                  </a:r>
                </a:p>
              </p:txBody>
            </p:sp>
          </p:grpSp>
          <p:cxnSp>
            <p:nvCxnSpPr>
              <p:cNvPr id="35" name="직선 화살표 연결선 148">
                <a:extLst>
                  <a:ext uri="{FF2B5EF4-FFF2-40B4-BE49-F238E27FC236}">
                    <a16:creationId xmlns:a16="http://schemas.microsoft.com/office/drawing/2014/main" id="{7A3C7F8E-A6F5-6A43-B353-8FEF1E87712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821636" y="4831154"/>
                <a:ext cx="412911" cy="344067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148">
                <a:extLst>
                  <a:ext uri="{FF2B5EF4-FFF2-40B4-BE49-F238E27FC236}">
                    <a16:creationId xmlns:a16="http://schemas.microsoft.com/office/drawing/2014/main" id="{10709ECD-59DD-F338-E7CA-8B24C8F003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7821455" y="4406487"/>
                <a:ext cx="413092" cy="424667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F2232010-7002-6ECA-3FF3-7019EC54DA9B}"/>
                  </a:ext>
                </a:extLst>
              </p:cNvPr>
              <p:cNvGrpSpPr/>
              <p:nvPr/>
            </p:nvGrpSpPr>
            <p:grpSpPr>
              <a:xfrm>
                <a:off x="17329034" y="4179836"/>
                <a:ext cx="573127" cy="659388"/>
                <a:chOff x="4834682" y="6279106"/>
                <a:chExt cx="573127" cy="659388"/>
              </a:xfrm>
            </p:grpSpPr>
            <p:pic>
              <p:nvPicPr>
                <p:cNvPr id="126" name="Picture 11" descr="C:\Users\wslee\Desktop\28.png">
                  <a:extLst>
                    <a:ext uri="{FF2B5EF4-FFF2-40B4-BE49-F238E27FC236}">
                      <a16:creationId xmlns:a16="http://schemas.microsoft.com/office/drawing/2014/main" id="{13C90C5C-FF32-F576-72A8-9831995BC9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922019" y="627910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EFF4D7DC-ED98-6BE8-6BFA-16042A262D5B}"/>
                    </a:ext>
                  </a:extLst>
                </p:cNvPr>
                <p:cNvSpPr txBox="1"/>
                <p:nvPr/>
              </p:nvSpPr>
              <p:spPr>
                <a:xfrm>
                  <a:off x="4834682" y="6692703"/>
                  <a:ext cx="573127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DB#1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315CE442-68A8-911A-ACD0-FABE5BF562D7}"/>
                  </a:ext>
                </a:extLst>
              </p:cNvPr>
              <p:cNvGrpSpPr/>
              <p:nvPr/>
            </p:nvGrpSpPr>
            <p:grpSpPr>
              <a:xfrm>
                <a:off x="17282352" y="4948570"/>
                <a:ext cx="589555" cy="670431"/>
                <a:chOff x="5653864" y="6279278"/>
                <a:chExt cx="589555" cy="670431"/>
              </a:xfrm>
            </p:grpSpPr>
            <p:pic>
              <p:nvPicPr>
                <p:cNvPr id="124" name="Picture 11" descr="C:\Users\wslee\Desktop\28.png">
                  <a:extLst>
                    <a:ext uri="{FF2B5EF4-FFF2-40B4-BE49-F238E27FC236}">
                      <a16:creationId xmlns:a16="http://schemas.microsoft.com/office/drawing/2014/main" id="{93C16412-2C7E-C151-1356-3F64D9A025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5788064" y="6279278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3E547610-5580-A61A-9EBE-7C11BD0150E3}"/>
                    </a:ext>
                  </a:extLst>
                </p:cNvPr>
                <p:cNvSpPr txBox="1"/>
                <p:nvPr/>
              </p:nvSpPr>
              <p:spPr>
                <a:xfrm>
                  <a:off x="5653864" y="6703919"/>
                  <a:ext cx="589555" cy="2457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DB#2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39" name="직선 화살표 연결선 143">
                <a:extLst>
                  <a:ext uri="{FF2B5EF4-FFF2-40B4-BE49-F238E27FC236}">
                    <a16:creationId xmlns:a16="http://schemas.microsoft.com/office/drawing/2014/main" id="{5E091CBF-3B96-D6EC-5509-41D6621668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615597" y="4808877"/>
                <a:ext cx="3497" cy="13969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3D5B26CF-148D-43A9-E989-1355B31129EA}"/>
                  </a:ext>
                </a:extLst>
              </p:cNvPr>
              <p:cNvGrpSpPr/>
              <p:nvPr/>
            </p:nvGrpSpPr>
            <p:grpSpPr>
              <a:xfrm>
                <a:off x="14508379" y="6327399"/>
                <a:ext cx="568432" cy="699093"/>
                <a:chOff x="2280093" y="8508776"/>
                <a:chExt cx="568432" cy="699093"/>
              </a:xfrm>
            </p:grpSpPr>
            <p:pic>
              <p:nvPicPr>
                <p:cNvPr id="122" name="Picture 11" descr="C:\Users\wslee\Desktop\28.png">
                  <a:extLst>
                    <a:ext uri="{FF2B5EF4-FFF2-40B4-BE49-F238E27FC236}">
                      <a16:creationId xmlns:a16="http://schemas.microsoft.com/office/drawing/2014/main" id="{719C65C6-235B-BECC-C98B-1553D3D00C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B446B099-4568-B93B-C5F3-A41EB197F9DD}"/>
                    </a:ext>
                  </a:extLst>
                </p:cNvPr>
                <p:cNvSpPr txBox="1"/>
                <p:nvPr/>
              </p:nvSpPr>
              <p:spPr>
                <a:xfrm>
                  <a:off x="2280093" y="8962078"/>
                  <a:ext cx="568432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AP#1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2C81392-7456-36FF-F961-F07037382F44}"/>
                  </a:ext>
                </a:extLst>
              </p:cNvPr>
              <p:cNvGrpSpPr/>
              <p:nvPr/>
            </p:nvGrpSpPr>
            <p:grpSpPr>
              <a:xfrm>
                <a:off x="15002001" y="6319667"/>
                <a:ext cx="598943" cy="699093"/>
                <a:chOff x="2264840" y="8508776"/>
                <a:chExt cx="598943" cy="699093"/>
              </a:xfrm>
            </p:grpSpPr>
            <p:pic>
              <p:nvPicPr>
                <p:cNvPr id="120" name="Picture 11" descr="C:\Users\wslee\Desktop\28.png">
                  <a:extLst>
                    <a:ext uri="{FF2B5EF4-FFF2-40B4-BE49-F238E27FC236}">
                      <a16:creationId xmlns:a16="http://schemas.microsoft.com/office/drawing/2014/main" id="{0C5D1834-6B47-BC46-D530-D5360FF10D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169F2325-AB4F-643C-CCDF-834B8B78CC99}"/>
                    </a:ext>
                  </a:extLst>
                </p:cNvPr>
                <p:cNvSpPr txBox="1"/>
                <p:nvPr/>
              </p:nvSpPr>
              <p:spPr>
                <a:xfrm>
                  <a:off x="2264840" y="8962078"/>
                  <a:ext cx="598943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CTI#1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052F428D-68A1-AFE3-A68E-DC69C57DC4EA}"/>
                  </a:ext>
                </a:extLst>
              </p:cNvPr>
              <p:cNvGrpSpPr/>
              <p:nvPr/>
            </p:nvGrpSpPr>
            <p:grpSpPr>
              <a:xfrm>
                <a:off x="15482312" y="6310748"/>
                <a:ext cx="667006" cy="699093"/>
                <a:chOff x="2230808" y="8508776"/>
                <a:chExt cx="667006" cy="699093"/>
              </a:xfrm>
            </p:grpSpPr>
            <p:pic>
              <p:nvPicPr>
                <p:cNvPr id="118" name="Picture 11" descr="C:\Users\wslee\Desktop\28.png">
                  <a:extLst>
                    <a:ext uri="{FF2B5EF4-FFF2-40B4-BE49-F238E27FC236}">
                      <a16:creationId xmlns:a16="http://schemas.microsoft.com/office/drawing/2014/main" id="{0F67B24C-56A1-ECD5-224C-7DE426B128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B87BF840-0C8C-A714-9D95-3D361D4F0949}"/>
                    </a:ext>
                  </a:extLst>
                </p:cNvPr>
                <p:cNvSpPr txBox="1"/>
                <p:nvPr/>
              </p:nvSpPr>
              <p:spPr>
                <a:xfrm>
                  <a:off x="2230808" y="8962078"/>
                  <a:ext cx="667006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SMS#1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C62CA70C-A0C2-7094-EB60-DA6850590857}"/>
                  </a:ext>
                </a:extLst>
              </p:cNvPr>
              <p:cNvGrpSpPr/>
              <p:nvPr/>
            </p:nvGrpSpPr>
            <p:grpSpPr>
              <a:xfrm>
                <a:off x="16036952" y="6303016"/>
                <a:ext cx="575474" cy="699093"/>
                <a:chOff x="2276573" y="8508776"/>
                <a:chExt cx="575474" cy="699093"/>
              </a:xfrm>
            </p:grpSpPr>
            <p:pic>
              <p:nvPicPr>
                <p:cNvPr id="116" name="Picture 11" descr="C:\Users\wslee\Desktop\28.png">
                  <a:extLst>
                    <a:ext uri="{FF2B5EF4-FFF2-40B4-BE49-F238E27FC236}">
                      <a16:creationId xmlns:a16="http://schemas.microsoft.com/office/drawing/2014/main" id="{4DE12835-BAB2-6F00-B62C-175E6CB5132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BEC68AF-E0DB-0C0A-0FE8-51802BAD41C9}"/>
                    </a:ext>
                  </a:extLst>
                </p:cNvPr>
                <p:cNvSpPr txBox="1"/>
                <p:nvPr/>
              </p:nvSpPr>
              <p:spPr>
                <a:xfrm>
                  <a:off x="2276573" y="8962078"/>
                  <a:ext cx="575474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AD#1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8705661-9889-97FD-EC6D-E112F19E76F4}"/>
                  </a:ext>
                </a:extLst>
              </p:cNvPr>
              <p:cNvGrpSpPr/>
              <p:nvPr/>
            </p:nvGrpSpPr>
            <p:grpSpPr>
              <a:xfrm>
                <a:off x="16530070" y="6297660"/>
                <a:ext cx="591902" cy="699093"/>
                <a:chOff x="2268359" y="8508776"/>
                <a:chExt cx="591902" cy="699093"/>
              </a:xfrm>
            </p:grpSpPr>
            <p:pic>
              <p:nvPicPr>
                <p:cNvPr id="114" name="Picture 11" descr="C:\Users\wslee\Desktop\28.png">
                  <a:extLst>
                    <a:ext uri="{FF2B5EF4-FFF2-40B4-BE49-F238E27FC236}">
                      <a16:creationId xmlns:a16="http://schemas.microsoft.com/office/drawing/2014/main" id="{EF6E43A7-B8F6-0011-3298-B6911F0BC7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357AD00-3206-7CE1-0732-C2AFE1532A16}"/>
                    </a:ext>
                  </a:extLst>
                </p:cNvPr>
                <p:cNvSpPr txBox="1"/>
                <p:nvPr/>
              </p:nvSpPr>
              <p:spPr>
                <a:xfrm>
                  <a:off x="2268359" y="8962078"/>
                  <a:ext cx="591902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AD#2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C9192A3-BE49-95D8-99B1-5E4886849121}"/>
                  </a:ext>
                </a:extLst>
              </p:cNvPr>
              <p:cNvGrpSpPr/>
              <p:nvPr/>
            </p:nvGrpSpPr>
            <p:grpSpPr>
              <a:xfrm>
                <a:off x="17042465" y="6289928"/>
                <a:ext cx="584862" cy="699093"/>
                <a:chOff x="2271879" y="8508776"/>
                <a:chExt cx="584862" cy="699093"/>
              </a:xfrm>
            </p:grpSpPr>
            <p:pic>
              <p:nvPicPr>
                <p:cNvPr id="112" name="Picture 11" descr="C:\Users\wslee\Desktop\28.png">
                  <a:extLst>
                    <a:ext uri="{FF2B5EF4-FFF2-40B4-BE49-F238E27FC236}">
                      <a16:creationId xmlns:a16="http://schemas.microsoft.com/office/drawing/2014/main" id="{E5A145A5-6E1D-C7E8-C43B-1C08C7123C6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5D4B8F4-23B2-8A4F-40C7-B30120AEF4B8}"/>
                    </a:ext>
                  </a:extLst>
                </p:cNvPr>
                <p:cNvSpPr txBox="1"/>
                <p:nvPr/>
              </p:nvSpPr>
              <p:spPr>
                <a:xfrm>
                  <a:off x="2271879" y="8962078"/>
                  <a:ext cx="584862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AP#2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E5EB282E-CC28-198E-4577-B67CADB9F927}"/>
                  </a:ext>
                </a:extLst>
              </p:cNvPr>
              <p:cNvGrpSpPr/>
              <p:nvPr/>
            </p:nvGrpSpPr>
            <p:grpSpPr>
              <a:xfrm>
                <a:off x="17560217" y="6289928"/>
                <a:ext cx="598943" cy="699093"/>
                <a:chOff x="2264839" y="8508776"/>
                <a:chExt cx="598943" cy="699093"/>
              </a:xfrm>
            </p:grpSpPr>
            <p:pic>
              <p:nvPicPr>
                <p:cNvPr id="110" name="Picture 11" descr="C:\Users\wslee\Desktop\28.png">
                  <a:extLst>
                    <a:ext uri="{FF2B5EF4-FFF2-40B4-BE49-F238E27FC236}">
                      <a16:creationId xmlns:a16="http://schemas.microsoft.com/office/drawing/2014/main" id="{11FCAEE1-06B0-B437-7C1B-DF14A65616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5E6DBD0-7B54-39FE-BD2F-81B73D020BBE}"/>
                    </a:ext>
                  </a:extLst>
                </p:cNvPr>
                <p:cNvSpPr txBox="1"/>
                <p:nvPr/>
              </p:nvSpPr>
              <p:spPr>
                <a:xfrm>
                  <a:off x="2264839" y="8962078"/>
                  <a:ext cx="598943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CTI#1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9E5FCC8F-5603-9062-AC68-422E793654BB}"/>
                  </a:ext>
                </a:extLst>
              </p:cNvPr>
              <p:cNvGrpSpPr/>
              <p:nvPr/>
            </p:nvGrpSpPr>
            <p:grpSpPr>
              <a:xfrm>
                <a:off x="18020240" y="6289928"/>
                <a:ext cx="683433" cy="699093"/>
                <a:chOff x="2222592" y="8508776"/>
                <a:chExt cx="683433" cy="699093"/>
              </a:xfrm>
            </p:grpSpPr>
            <p:pic>
              <p:nvPicPr>
                <p:cNvPr id="108" name="Picture 11" descr="C:\Users\wslee\Desktop\28.png">
                  <a:extLst>
                    <a:ext uri="{FF2B5EF4-FFF2-40B4-BE49-F238E27FC236}">
                      <a16:creationId xmlns:a16="http://schemas.microsoft.com/office/drawing/2014/main" id="{D518F010-241D-BB70-109B-C271FBA2952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E97AC8B-9F05-8143-CCE9-FD2803E0FB11}"/>
                    </a:ext>
                  </a:extLst>
                </p:cNvPr>
                <p:cNvSpPr txBox="1"/>
                <p:nvPr/>
              </p:nvSpPr>
              <p:spPr>
                <a:xfrm>
                  <a:off x="2222592" y="8962078"/>
                  <a:ext cx="683433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SMS#2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7F8FB11F-29F4-BA8A-D0C6-B549AEA051AF}"/>
                  </a:ext>
                </a:extLst>
              </p:cNvPr>
              <p:cNvGrpSpPr/>
              <p:nvPr/>
            </p:nvGrpSpPr>
            <p:grpSpPr>
              <a:xfrm>
                <a:off x="18030138" y="5591049"/>
                <a:ext cx="732719" cy="699093"/>
                <a:chOff x="2197948" y="8508776"/>
                <a:chExt cx="732719" cy="699093"/>
              </a:xfrm>
            </p:grpSpPr>
            <p:pic>
              <p:nvPicPr>
                <p:cNvPr id="106" name="Picture 11" descr="C:\Users\wslee\Desktop\28.png">
                  <a:extLst>
                    <a:ext uri="{FF2B5EF4-FFF2-40B4-BE49-F238E27FC236}">
                      <a16:creationId xmlns:a16="http://schemas.microsoft.com/office/drawing/2014/main" id="{CAFB0403-6B09-C377-7316-842F58B353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361766" y="8508776"/>
                  <a:ext cx="405084" cy="45330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E781BE4-9FA5-562F-817F-8C0057228472}"/>
                    </a:ext>
                  </a:extLst>
                </p:cNvPr>
                <p:cNvSpPr txBox="1"/>
                <p:nvPr/>
              </p:nvSpPr>
              <p:spPr>
                <a:xfrm>
                  <a:off x="2197948" y="8962078"/>
                  <a:ext cx="732719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BKUP#1</a:t>
                  </a:r>
                  <a:endParaRPr lang="ko-KR" altLang="en-US" sz="6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49" name="직선 화살표 연결선 143">
                <a:extLst>
                  <a:ext uri="{FF2B5EF4-FFF2-40B4-BE49-F238E27FC236}">
                    <a16:creationId xmlns:a16="http://schemas.microsoft.com/office/drawing/2014/main" id="{E5CA438B-AF41-D476-229E-F09FF3B7F93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4792594" y="5324116"/>
                <a:ext cx="386680" cy="1003283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143">
                <a:extLst>
                  <a:ext uri="{FF2B5EF4-FFF2-40B4-BE49-F238E27FC236}">
                    <a16:creationId xmlns:a16="http://schemas.microsoft.com/office/drawing/2014/main" id="{22F7C126-17C2-4D15-F499-ECF4ACA9E9E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122195" cy="995551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143">
                <a:extLst>
                  <a:ext uri="{FF2B5EF4-FFF2-40B4-BE49-F238E27FC236}">
                    <a16:creationId xmlns:a16="http://schemas.microsoft.com/office/drawing/2014/main" id="{A1E734D5-64EF-EC38-1981-2B9C8BD996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636538" cy="98663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143">
                <a:extLst>
                  <a:ext uri="{FF2B5EF4-FFF2-40B4-BE49-F238E27FC236}">
                    <a16:creationId xmlns:a16="http://schemas.microsoft.com/office/drawing/2014/main" id="{44CB7582-2049-B722-F175-537359F96A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1145413" cy="978900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화살표 연결선 143">
                <a:extLst>
                  <a:ext uri="{FF2B5EF4-FFF2-40B4-BE49-F238E27FC236}">
                    <a16:creationId xmlns:a16="http://schemas.microsoft.com/office/drawing/2014/main" id="{20FC3BFA-1C9B-00FF-1B53-941B49244A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1646745" cy="973544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화살표 연결선 143">
                <a:extLst>
                  <a:ext uri="{FF2B5EF4-FFF2-40B4-BE49-F238E27FC236}">
                    <a16:creationId xmlns:a16="http://schemas.microsoft.com/office/drawing/2014/main" id="{C4028657-5AC7-7449-FCD8-4305461ABA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2155620" cy="96581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143">
                <a:extLst>
                  <a:ext uri="{FF2B5EF4-FFF2-40B4-BE49-F238E27FC236}">
                    <a16:creationId xmlns:a16="http://schemas.microsoft.com/office/drawing/2014/main" id="{D8E9704E-AF2C-2BAC-8422-E546573477A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2680412" cy="96581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화살표 연결선 143">
                <a:extLst>
                  <a:ext uri="{FF2B5EF4-FFF2-40B4-BE49-F238E27FC236}">
                    <a16:creationId xmlns:a16="http://schemas.microsoft.com/office/drawing/2014/main" id="{565903AF-D7DC-4D91-E86C-190C453F6BE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3182682" cy="965812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화살표 연결선 143">
                <a:extLst>
                  <a:ext uri="{FF2B5EF4-FFF2-40B4-BE49-F238E27FC236}">
                    <a16:creationId xmlns:a16="http://schemas.microsoft.com/office/drawing/2014/main" id="{03017EE9-BEA6-347E-B55C-D18E0DF8127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179274" y="5324116"/>
                <a:ext cx="3014682" cy="493584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143">
                <a:extLst>
                  <a:ext uri="{FF2B5EF4-FFF2-40B4-BE49-F238E27FC236}">
                    <a16:creationId xmlns:a16="http://schemas.microsoft.com/office/drawing/2014/main" id="{D4B18DA4-7268-178E-EB45-83D87AF2E3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4792594" y="5321121"/>
                <a:ext cx="1501573" cy="1006278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143">
                <a:extLst>
                  <a:ext uri="{FF2B5EF4-FFF2-40B4-BE49-F238E27FC236}">
                    <a16:creationId xmlns:a16="http://schemas.microsoft.com/office/drawing/2014/main" id="{4A67BF6F-B1A6-ADDD-870D-618BB205E2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301469" y="5321121"/>
                <a:ext cx="992698" cy="998546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143">
                <a:extLst>
                  <a:ext uri="{FF2B5EF4-FFF2-40B4-BE49-F238E27FC236}">
                    <a16:creationId xmlns:a16="http://schemas.microsoft.com/office/drawing/2014/main" id="{4D197AC7-9ED1-C312-EE5A-4EF3726A1F7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815812" y="5321121"/>
                <a:ext cx="478355" cy="98962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143">
                <a:extLst>
                  <a:ext uri="{FF2B5EF4-FFF2-40B4-BE49-F238E27FC236}">
                    <a16:creationId xmlns:a16="http://schemas.microsoft.com/office/drawing/2014/main" id="{1728C868-4B87-82FF-0508-DE0E04EF5A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30520" cy="981895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143">
                <a:extLst>
                  <a:ext uri="{FF2B5EF4-FFF2-40B4-BE49-F238E27FC236}">
                    <a16:creationId xmlns:a16="http://schemas.microsoft.com/office/drawing/2014/main" id="{FF00519F-2273-A518-66F6-205CA4D8D22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531852" cy="976539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직선 화살표 연결선 143">
                <a:extLst>
                  <a:ext uri="{FF2B5EF4-FFF2-40B4-BE49-F238E27FC236}">
                    <a16:creationId xmlns:a16="http://schemas.microsoft.com/office/drawing/2014/main" id="{D7E18AA1-8820-ACB2-124E-A0B24C5F513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1040727" cy="96880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143">
                <a:extLst>
                  <a:ext uri="{FF2B5EF4-FFF2-40B4-BE49-F238E27FC236}">
                    <a16:creationId xmlns:a16="http://schemas.microsoft.com/office/drawing/2014/main" id="{31900D7D-D194-D16C-0BA9-DF836E0C4F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1565519" cy="96880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143">
                <a:extLst>
                  <a:ext uri="{FF2B5EF4-FFF2-40B4-BE49-F238E27FC236}">
                    <a16:creationId xmlns:a16="http://schemas.microsoft.com/office/drawing/2014/main" id="{95512FA9-65EC-30A9-E6ED-679D614D18E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2067789" cy="968807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6" name="직선 화살표 연결선 143">
                <a:extLst>
                  <a:ext uri="{FF2B5EF4-FFF2-40B4-BE49-F238E27FC236}">
                    <a16:creationId xmlns:a16="http://schemas.microsoft.com/office/drawing/2014/main" id="{56B82DB3-E820-020D-94E9-02D6DF6841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6294167" y="5321121"/>
                <a:ext cx="1899789" cy="496579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143">
                <a:extLst>
                  <a:ext uri="{FF2B5EF4-FFF2-40B4-BE49-F238E27FC236}">
                    <a16:creationId xmlns:a16="http://schemas.microsoft.com/office/drawing/2014/main" id="{629DB302-BF17-F1AE-03D4-A04D6F733F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294167" y="4406487"/>
                <a:ext cx="1122204" cy="914634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직선 화살표 연결선 143">
                <a:extLst>
                  <a:ext uri="{FF2B5EF4-FFF2-40B4-BE49-F238E27FC236}">
                    <a16:creationId xmlns:a16="http://schemas.microsoft.com/office/drawing/2014/main" id="{3CABB967-805D-3161-CCE4-A405981F12B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6294167" y="5175221"/>
                <a:ext cx="1122385" cy="145900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9" name="직선 화살표 연결선 143">
                <a:extLst>
                  <a:ext uri="{FF2B5EF4-FFF2-40B4-BE49-F238E27FC236}">
                    <a16:creationId xmlns:a16="http://schemas.microsoft.com/office/drawing/2014/main" id="{76EEB36E-06A4-DBD1-B250-748A235B39A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179274" y="4406487"/>
                <a:ext cx="2237097" cy="917629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화살표 연결선 143">
                <a:extLst>
                  <a:ext uri="{FF2B5EF4-FFF2-40B4-BE49-F238E27FC236}">
                    <a16:creationId xmlns:a16="http://schemas.microsoft.com/office/drawing/2014/main" id="{C932BF51-F5FD-BED3-6FC1-1866B005597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5179274" y="5175221"/>
                <a:ext cx="2237278" cy="148895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6A0E4897-680A-E7B8-32CB-CE9DA462F0EA}"/>
                  </a:ext>
                </a:extLst>
              </p:cNvPr>
              <p:cNvGrpSpPr/>
              <p:nvPr/>
            </p:nvGrpSpPr>
            <p:grpSpPr>
              <a:xfrm>
                <a:off x="14791791" y="4574765"/>
                <a:ext cx="1889859" cy="779697"/>
                <a:chOff x="2563505" y="6756142"/>
                <a:chExt cx="1889859" cy="779697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4C5EEC11-7BB8-3D15-403D-23E37EDE0B53}"/>
                    </a:ext>
                  </a:extLst>
                </p:cNvPr>
                <p:cNvGrpSpPr/>
                <p:nvPr/>
              </p:nvGrpSpPr>
              <p:grpSpPr>
                <a:xfrm>
                  <a:off x="2563505" y="6759137"/>
                  <a:ext cx="774966" cy="776702"/>
                  <a:chOff x="5220758" y="5397257"/>
                  <a:chExt cx="774966" cy="776702"/>
                </a:xfrm>
              </p:grpSpPr>
              <p:sp>
                <p:nvSpPr>
                  <p:cNvPr id="104" name="TextBox 50">
                    <a:extLst>
                      <a:ext uri="{FF2B5EF4-FFF2-40B4-BE49-F238E27FC236}">
                        <a16:creationId xmlns:a16="http://schemas.microsoft.com/office/drawing/2014/main" id="{D5D9D067-CD45-28A9-8659-ABD43A126C6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758" y="5928169"/>
                    <a:ext cx="774966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 algn="ctr" defTabSz="1475110"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itchFamily="18" charset="-127"/>
                        <a:ea typeface="KoPub돋움체 Bold" pitchFamily="18" charset="-127"/>
                      </a:defRPr>
                    </a:lvl1pPr>
                    <a:lvl2pPr marL="737555" defTabSz="1475110">
                      <a:defRPr sz="2900"/>
                    </a:lvl2pPr>
                    <a:lvl3pPr marL="1475110" defTabSz="1475110">
                      <a:defRPr sz="2900"/>
                    </a:lvl3pPr>
                    <a:lvl4pPr marL="2212665" defTabSz="1475110">
                      <a:defRPr sz="2900"/>
                    </a:lvl4pPr>
                    <a:lvl5pPr marL="2950220" defTabSz="1475110">
                      <a:defRPr sz="2900"/>
                    </a:lvl5pPr>
                    <a:lvl6pPr marL="3687775" defTabSz="1475110">
                      <a:defRPr sz="2900"/>
                    </a:lvl6pPr>
                    <a:lvl7pPr marL="4425330" defTabSz="1475110">
                      <a:defRPr sz="2900"/>
                    </a:lvl7pPr>
                    <a:lvl8pPr marL="5162885" defTabSz="1475110">
                      <a:defRPr sz="2900"/>
                    </a:lvl8pPr>
                    <a:lvl9pPr marL="5900440" defTabSz="1475110">
                      <a:defRPr sz="2900"/>
                    </a:lvl9pPr>
                  </a:lstStyle>
                  <a:p>
                    <a:r>
                      <a:rPr lang="en-US" altLang="ko-KR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L2 </a:t>
                    </a:r>
                    <a:r>
                      <a:rPr lang="ko-KR" altLang="en-US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05" name="Picture 18" descr="C:\Users\sun\Desktop\5656565.png">
                    <a:extLst>
                      <a:ext uri="{FF2B5EF4-FFF2-40B4-BE49-F238E27FC236}">
                        <a16:creationId xmlns:a16="http://schemas.microsoft.com/office/drawing/2014/main" id="{F5752111-678C-B23B-1EBD-419CD19F404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2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37837" y="5397257"/>
                    <a:ext cx="358938" cy="51132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0B784C5C-110E-469E-DFFB-E9F30EE36828}"/>
                    </a:ext>
                  </a:extLst>
                </p:cNvPr>
                <p:cNvGrpSpPr/>
                <p:nvPr/>
              </p:nvGrpSpPr>
              <p:grpSpPr>
                <a:xfrm>
                  <a:off x="3678398" y="6756142"/>
                  <a:ext cx="774966" cy="776702"/>
                  <a:chOff x="5220758" y="5397257"/>
                  <a:chExt cx="774966" cy="776702"/>
                </a:xfrm>
              </p:grpSpPr>
              <p:sp>
                <p:nvSpPr>
                  <p:cNvPr id="102" name="TextBox 50">
                    <a:extLst>
                      <a:ext uri="{FF2B5EF4-FFF2-40B4-BE49-F238E27FC236}">
                        <a16:creationId xmlns:a16="http://schemas.microsoft.com/office/drawing/2014/main" id="{C5EA4030-6C4E-A9FB-A6ED-415AC258151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0758" y="5928169"/>
                    <a:ext cx="774966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ko-KR"/>
                    </a:defPPr>
                    <a:lvl1pPr algn="ctr" defTabSz="1475110">
                      <a:defRPr sz="10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KoPub돋움체 Bold" pitchFamily="18" charset="-127"/>
                        <a:ea typeface="KoPub돋움체 Bold" pitchFamily="18" charset="-127"/>
                      </a:defRPr>
                    </a:lvl1pPr>
                    <a:lvl2pPr marL="737555" defTabSz="1475110">
                      <a:defRPr sz="2900"/>
                    </a:lvl2pPr>
                    <a:lvl3pPr marL="1475110" defTabSz="1475110">
                      <a:defRPr sz="2900"/>
                    </a:lvl3pPr>
                    <a:lvl4pPr marL="2212665" defTabSz="1475110">
                      <a:defRPr sz="2900"/>
                    </a:lvl4pPr>
                    <a:lvl5pPr marL="2950220" defTabSz="1475110">
                      <a:defRPr sz="2900"/>
                    </a:lvl5pPr>
                    <a:lvl6pPr marL="3687775" defTabSz="1475110">
                      <a:defRPr sz="2900"/>
                    </a:lvl6pPr>
                    <a:lvl7pPr marL="4425330" defTabSz="1475110">
                      <a:defRPr sz="2900"/>
                    </a:lvl7pPr>
                    <a:lvl8pPr marL="5162885" defTabSz="1475110">
                      <a:defRPr sz="2900"/>
                    </a:lvl8pPr>
                    <a:lvl9pPr marL="5900440" defTabSz="1475110">
                      <a:defRPr sz="2900"/>
                    </a:lvl9pPr>
                  </a:lstStyle>
                  <a:p>
                    <a:r>
                      <a:rPr lang="en-US" altLang="ko-KR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L2 </a:t>
                    </a:r>
                    <a:r>
                      <a:rPr lang="ko-KR" altLang="en-US" sz="600" b="1" dirty="0">
                        <a:ln>
                          <a:solidFill>
                            <a:schemeClr val="accent6">
                              <a:lumMod val="75000"/>
                              <a:alpha val="0"/>
                            </a:schemeClr>
                          </a:solidFill>
                        </a:ln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스위치</a:t>
                    </a:r>
                  </a:p>
                </p:txBody>
              </p:sp>
              <p:pic>
                <p:nvPicPr>
                  <p:cNvPr id="103" name="Picture 18" descr="C:\Users\sun\Desktop\5656565.png">
                    <a:extLst>
                      <a:ext uri="{FF2B5EF4-FFF2-40B4-BE49-F238E27FC236}">
                        <a16:creationId xmlns:a16="http://schemas.microsoft.com/office/drawing/2014/main" id="{1A732FD1-4ACC-0D22-8A23-E0D58DB24F7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 cstate="print">
                    <a:extLst>
                      <a:ext uri="{BEBA8EAE-BF5A-486C-A8C5-ECC9F3942E4B}">
                        <a14:imgProps xmlns:a14="http://schemas.microsoft.com/office/drawing/2010/main">
                          <a14:imgLayer r:embed="rId9">
                            <a14:imgEffect>
                              <a14:brightnessContrast bright="2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428312" y="5397257"/>
                    <a:ext cx="358938" cy="51132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72" name="Picture 22" descr="C:\Users\wslee\Desktop\43.png">
                <a:extLst>
                  <a:ext uri="{FF2B5EF4-FFF2-40B4-BE49-F238E27FC236}">
                    <a16:creationId xmlns:a16="http://schemas.microsoft.com/office/drawing/2014/main" id="{9C907543-B044-3085-ACB7-BC5867FAA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3570730" y="3735718"/>
                <a:ext cx="521562" cy="53001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Rectangle 66">
                <a:extLst>
                  <a:ext uri="{FF2B5EF4-FFF2-40B4-BE49-F238E27FC236}">
                    <a16:creationId xmlns:a16="http://schemas.microsoft.com/office/drawing/2014/main" id="{D51DF5C8-500A-1B3E-C035-E774E4443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7961" y="3545306"/>
                <a:ext cx="762000" cy="3512567"/>
              </a:xfrm>
              <a:prstGeom prst="rect">
                <a:avLst/>
              </a:prstGeom>
              <a:solidFill>
                <a:srgbClr val="FF0000">
                  <a:alpha val="15000"/>
                </a:srgbClr>
              </a:solidFill>
              <a:ln w="19050" cap="sq">
                <a:solidFill>
                  <a:schemeClr val="accent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9D6124D5-107B-7682-CCBB-69D9C6847B67}"/>
                  </a:ext>
                </a:extLst>
              </p:cNvPr>
              <p:cNvGrpSpPr/>
              <p:nvPr/>
            </p:nvGrpSpPr>
            <p:grpSpPr>
              <a:xfrm>
                <a:off x="18157553" y="4492665"/>
                <a:ext cx="489078" cy="665142"/>
                <a:chOff x="5956614" y="6675273"/>
                <a:chExt cx="489078" cy="665142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9EE0850-B210-E8CC-C426-065344CA8419}"/>
                    </a:ext>
                  </a:extLst>
                </p:cNvPr>
                <p:cNvSpPr/>
                <p:nvPr/>
              </p:nvSpPr>
              <p:spPr>
                <a:xfrm>
                  <a:off x="5956614" y="6675273"/>
                  <a:ext cx="489078" cy="66514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178CDB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pic>
              <p:nvPicPr>
                <p:cNvPr id="99" name="Picture 16" descr="C:\Users\sun\Desktop\server.png">
                  <a:extLst>
                    <a:ext uri="{FF2B5EF4-FFF2-40B4-BE49-F238E27FC236}">
                      <a16:creationId xmlns:a16="http://schemas.microsoft.com/office/drawing/2014/main" id="{181896D2-0C56-1C46-5034-3920F1B159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7686" y="6755231"/>
                  <a:ext cx="443227" cy="514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7089A792-D561-325E-3EA7-1AECB4E5148B}"/>
                  </a:ext>
                </a:extLst>
              </p:cNvPr>
              <p:cNvGrpSpPr/>
              <p:nvPr/>
            </p:nvGrpSpPr>
            <p:grpSpPr>
              <a:xfrm>
                <a:off x="12573034" y="4587359"/>
                <a:ext cx="1684378" cy="2579072"/>
                <a:chOff x="287598" y="6768736"/>
                <a:chExt cx="1684378" cy="2579072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7CBAB353-2465-CC32-C832-D7867D5F0CE4}"/>
                    </a:ext>
                  </a:extLst>
                </p:cNvPr>
                <p:cNvSpPr txBox="1"/>
                <p:nvPr/>
              </p:nvSpPr>
              <p:spPr>
                <a:xfrm>
                  <a:off x="315653" y="6768736"/>
                  <a:ext cx="779190" cy="163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en-US" altLang="ko-KR" sz="8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DMZ Zone</a:t>
                  </a:r>
                  <a:endParaRPr lang="ko-KR" altLang="en-US" sz="8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97" name="Rectangle 66">
                  <a:extLst>
                    <a:ext uri="{FF2B5EF4-FFF2-40B4-BE49-F238E27FC236}">
                      <a16:creationId xmlns:a16="http://schemas.microsoft.com/office/drawing/2014/main" id="{031A87EC-40E4-5F04-E06C-B7C47C47F5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598" y="6784877"/>
                  <a:ext cx="1684378" cy="2562931"/>
                </a:xfrm>
                <a:prstGeom prst="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76" name="직선 화살표 연결선 143">
                <a:extLst>
                  <a:ext uri="{FF2B5EF4-FFF2-40B4-BE49-F238E27FC236}">
                    <a16:creationId xmlns:a16="http://schemas.microsoft.com/office/drawing/2014/main" id="{1E9761C8-E72D-7149-D350-098FA4C28D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032195" y="4443100"/>
                <a:ext cx="815582" cy="394671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직선 화살표 연결선 143">
                <a:extLst>
                  <a:ext uri="{FF2B5EF4-FFF2-40B4-BE49-F238E27FC236}">
                    <a16:creationId xmlns:a16="http://schemas.microsoft.com/office/drawing/2014/main" id="{E3B3F9C8-CE21-96B0-ED2E-BCBC962632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831511" y="4443100"/>
                <a:ext cx="16266" cy="419968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직선 화살표 연결선 143">
                <a:extLst>
                  <a:ext uri="{FF2B5EF4-FFF2-40B4-BE49-F238E27FC236}">
                    <a16:creationId xmlns:a16="http://schemas.microsoft.com/office/drawing/2014/main" id="{2276C9E0-84F0-7650-6EE4-82A93597DA5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174853" y="5008724"/>
                <a:ext cx="553800" cy="2525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화살표 연결선 143">
                <a:extLst>
                  <a:ext uri="{FF2B5EF4-FFF2-40B4-BE49-F238E27FC236}">
                    <a16:creationId xmlns:a16="http://schemas.microsoft.com/office/drawing/2014/main" id="{1F55202B-5773-3755-22F8-C465E7CCDD6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016966" y="5591049"/>
                <a:ext cx="843860" cy="736350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0" name="직선 화살표 연결선 143">
                <a:extLst>
                  <a:ext uri="{FF2B5EF4-FFF2-40B4-BE49-F238E27FC236}">
                    <a16:creationId xmlns:a16="http://schemas.microsoft.com/office/drawing/2014/main" id="{E2CA1DF0-4B85-EF16-420B-856A9F20F8A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13034589" y="5591049"/>
                <a:ext cx="810147" cy="728618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화살표 연결선 143">
                <a:extLst>
                  <a:ext uri="{FF2B5EF4-FFF2-40B4-BE49-F238E27FC236}">
                    <a16:creationId xmlns:a16="http://schemas.microsoft.com/office/drawing/2014/main" id="{42F522A2-0BCA-C678-F746-2B5598B365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844736" y="5591049"/>
                <a:ext cx="16090" cy="736350"/>
              </a:xfrm>
              <a:prstGeom prst="straightConnector1">
                <a:avLst/>
              </a:prstGeom>
              <a:ln w="6350" cap="rnd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600A5C3C-AA4F-B0C3-C1FE-330FEA34FA99}"/>
                  </a:ext>
                </a:extLst>
              </p:cNvPr>
              <p:cNvGrpSpPr/>
              <p:nvPr/>
            </p:nvGrpSpPr>
            <p:grpSpPr>
              <a:xfrm>
                <a:off x="12714639" y="4837771"/>
                <a:ext cx="784354" cy="783625"/>
                <a:chOff x="429203" y="7019148"/>
                <a:chExt cx="784354" cy="783625"/>
              </a:xfrm>
            </p:grpSpPr>
            <p:pic>
              <p:nvPicPr>
                <p:cNvPr id="94" name="Picture 19" descr="C:\Users\sun\Desktop\2323.png">
                  <a:extLst>
                    <a:ext uri="{FF2B5EF4-FFF2-40B4-BE49-F238E27FC236}">
                      <a16:creationId xmlns:a16="http://schemas.microsoft.com/office/drawing/2014/main" id="{2B1DE584-9477-E580-B8DB-080D34F849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343" y="7019148"/>
                  <a:ext cx="354831" cy="5189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5DFC282-5ABE-F4CA-FA91-70326F68348C}"/>
                    </a:ext>
                  </a:extLst>
                </p:cNvPr>
                <p:cNvSpPr txBox="1"/>
                <p:nvPr/>
              </p:nvSpPr>
              <p:spPr>
                <a:xfrm>
                  <a:off x="429203" y="7556982"/>
                  <a:ext cx="784354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L4 </a:t>
                  </a:r>
                  <a:r>
                    <a: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스위치</a:t>
                  </a:r>
                </a:p>
              </p:txBody>
            </p:sp>
          </p:grpSp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D4B86ECA-5BD4-CEB5-4F5F-9B42B18652F2}"/>
                  </a:ext>
                </a:extLst>
              </p:cNvPr>
              <p:cNvGrpSpPr/>
              <p:nvPr/>
            </p:nvGrpSpPr>
            <p:grpSpPr>
              <a:xfrm>
                <a:off x="13542409" y="4837771"/>
                <a:ext cx="784354" cy="783625"/>
                <a:chOff x="429203" y="7019148"/>
                <a:chExt cx="784354" cy="783625"/>
              </a:xfrm>
            </p:grpSpPr>
            <p:pic>
              <p:nvPicPr>
                <p:cNvPr id="92" name="Picture 19" descr="C:\Users\sun\Desktop\2323.png">
                  <a:extLst>
                    <a:ext uri="{FF2B5EF4-FFF2-40B4-BE49-F238E27FC236}">
                      <a16:creationId xmlns:a16="http://schemas.microsoft.com/office/drawing/2014/main" id="{AA3BF87C-478B-586D-A7AF-C6FF2B2CAA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 cstate="print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rightnessContrast bright="2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9343" y="7019148"/>
                  <a:ext cx="354831" cy="5189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8C9A9B6-33F4-BB3C-240E-2308BB4F3092}"/>
                    </a:ext>
                  </a:extLst>
                </p:cNvPr>
                <p:cNvSpPr txBox="1"/>
                <p:nvPr/>
              </p:nvSpPr>
              <p:spPr>
                <a:xfrm>
                  <a:off x="429203" y="7556982"/>
                  <a:ext cx="784354" cy="245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L4 </a:t>
                  </a:r>
                  <a:r>
                    <a: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스위치</a:t>
                  </a:r>
                </a:p>
              </p:txBody>
            </p:sp>
          </p:grpSp>
          <p:cxnSp>
            <p:nvCxnSpPr>
              <p:cNvPr id="84" name="직선 화살표 연결선 143">
                <a:extLst>
                  <a:ext uri="{FF2B5EF4-FFF2-40B4-BE49-F238E27FC236}">
                    <a16:creationId xmlns:a16="http://schemas.microsoft.com/office/drawing/2014/main" id="{AE58CEB0-14D4-E302-3511-09B9D740F63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13016966" y="5591049"/>
                <a:ext cx="17623" cy="728618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B35BA33B-CFBC-45F8-A18B-D5CACA3873DF}"/>
                  </a:ext>
                </a:extLst>
              </p:cNvPr>
              <p:cNvGrpSpPr/>
              <p:nvPr/>
            </p:nvGrpSpPr>
            <p:grpSpPr>
              <a:xfrm>
                <a:off x="12510647" y="6319667"/>
                <a:ext cx="1857482" cy="717868"/>
                <a:chOff x="282361" y="8501044"/>
                <a:chExt cx="1857482" cy="717868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C8FADDEF-EFA7-8225-10AB-88CDBD5C943F}"/>
                    </a:ext>
                  </a:extLst>
                </p:cNvPr>
                <p:cNvGrpSpPr/>
                <p:nvPr/>
              </p:nvGrpSpPr>
              <p:grpSpPr>
                <a:xfrm>
                  <a:off x="282361" y="8501044"/>
                  <a:ext cx="1012008" cy="717868"/>
                  <a:chOff x="282361" y="8501044"/>
                  <a:chExt cx="1012008" cy="717868"/>
                </a:xfrm>
              </p:grpSpPr>
              <p:pic>
                <p:nvPicPr>
                  <p:cNvPr id="90" name="Picture 11" descr="C:\Users\wslee\Desktop\28.png">
                    <a:extLst>
                      <a:ext uri="{FF2B5EF4-FFF2-40B4-BE49-F238E27FC236}">
                        <a16:creationId xmlns:a16="http://schemas.microsoft.com/office/drawing/2014/main" id="{2269B7BE-4E8D-B015-A65D-6501D45B6A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603760" y="8501044"/>
                    <a:ext cx="405085" cy="4533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2646B6F-8969-215B-6F1B-75A2916C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82361" y="8973122"/>
                    <a:ext cx="1012008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600" dirty="0"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WEB/WAS#1</a:t>
                    </a:r>
                    <a:endPara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91507534-9901-1A9A-2066-EB01E0844B38}"/>
                    </a:ext>
                  </a:extLst>
                </p:cNvPr>
                <p:cNvGrpSpPr/>
                <p:nvPr/>
              </p:nvGrpSpPr>
              <p:grpSpPr>
                <a:xfrm>
                  <a:off x="1111406" y="8508776"/>
                  <a:ext cx="1028437" cy="706824"/>
                  <a:chOff x="1111406" y="8508776"/>
                  <a:chExt cx="1028437" cy="706824"/>
                </a:xfrm>
              </p:grpSpPr>
              <p:pic>
                <p:nvPicPr>
                  <p:cNvPr id="88" name="Picture 11" descr="C:\Users\wslee\Desktop\28.png">
                    <a:extLst>
                      <a:ext uri="{FF2B5EF4-FFF2-40B4-BE49-F238E27FC236}">
                        <a16:creationId xmlns:a16="http://schemas.microsoft.com/office/drawing/2014/main" id="{E536799D-2B24-587F-D64E-47849DDC441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 cstate="print"/>
                  <a:srcRect/>
                  <a:stretch>
                    <a:fillRect/>
                  </a:stretch>
                </p:blipFill>
                <p:spPr bwMode="auto">
                  <a:xfrm>
                    <a:off x="1429997" y="8508776"/>
                    <a:ext cx="405085" cy="45330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6AF2ED26-5FA4-A19B-58BD-98AC077311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11406" y="8969810"/>
                    <a:ext cx="1028437" cy="2457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ko-KR" sz="600" dirty="0"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WEB/WAS#2</a:t>
                    </a:r>
                    <a:endParaRPr lang="ko-KR" altLang="en-US" sz="600" dirty="0"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</p:grpSp>
        <p:sp>
          <p:nvSpPr>
            <p:cNvPr id="140" name="’22년 유지관리 사업 경험을 기반으로 업무의 연속성 및 안정성 확보">
              <a:extLst>
                <a:ext uri="{FF2B5EF4-FFF2-40B4-BE49-F238E27FC236}">
                  <a16:creationId xmlns:a16="http://schemas.microsoft.com/office/drawing/2014/main" id="{139752D2-F6F1-3B34-8122-3DED9B6BA812}"/>
                </a:ext>
              </a:extLst>
            </p:cNvPr>
            <p:cNvSpPr txBox="1"/>
            <p:nvPr/>
          </p:nvSpPr>
          <p:spPr>
            <a:xfrm>
              <a:off x="6674427" y="2057067"/>
              <a:ext cx="971100" cy="1846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>
                <a:defRPr sz="1200" spc="-119">
                  <a:solidFill>
                    <a:srgbClr val="2E2E2E"/>
                  </a:solidFill>
                  <a:latin typeface="Noto Sans KR Medium"/>
                  <a:ea typeface="Noto Sans KR Medium"/>
                  <a:cs typeface="Noto Sans KR Medium"/>
                  <a:sym typeface="Noto Sans KR Medium"/>
                </a:defRPr>
              </a:pPr>
              <a:r>
                <a:rPr lang="en-US" altLang="ko-KR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 </a:t>
              </a:r>
              <a:r>
                <a:rPr lang="ko-KR" altLang="en-US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신규</a:t>
              </a:r>
              <a:r>
                <a:rPr lang="en-US" altLang="ko-KR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/</a:t>
              </a:r>
              <a:r>
                <a:rPr lang="ko-KR" altLang="en-US" dirty="0">
                  <a:latin typeface="210 옴니고딕 040" panose="02020603020101020101" pitchFamily="18" charset="-127"/>
                  <a:ea typeface="210 옴니고딕 040" panose="02020603020101020101" pitchFamily="18" charset="-127"/>
                </a:rPr>
                <a:t>교체 항목 </a:t>
              </a:r>
              <a:endParaRPr dirty="0">
                <a:latin typeface="210 옴니고딕 040" panose="02020603020101020101" pitchFamily="18" charset="-127"/>
                <a:ea typeface="210 옴니고딕 040" panose="02020603020101020101" pitchFamily="18" charset="-127"/>
              </a:endParaRPr>
            </a:p>
          </p:txBody>
        </p:sp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263EE240-E73D-0BCE-EDEE-FF6C8559C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2463" y="2072478"/>
              <a:ext cx="255067" cy="149746"/>
            </a:xfrm>
            <a:prstGeom prst="rect">
              <a:avLst/>
            </a:prstGeom>
            <a:solidFill>
              <a:srgbClr val="FF0000">
                <a:alpha val="15000"/>
              </a:srgbClr>
            </a:solidFill>
            <a:ln w="19050" cap="sq">
              <a:solidFill>
                <a:schemeClr val="accent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210 옴니고딕 040" panose="02020603020101020101" pitchFamily="18" charset="-127"/>
                <a:ea typeface="210 옴니고딕 040" panose="02020603020101020101" pitchFamily="18" charset="-127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A20F60-8B07-54E4-F1E4-EB92B71243DB}"/>
                </a:ext>
              </a:extLst>
            </p:cNvPr>
            <p:cNvGrpSpPr/>
            <p:nvPr/>
          </p:nvGrpSpPr>
          <p:grpSpPr>
            <a:xfrm>
              <a:off x="1608363" y="1865517"/>
              <a:ext cx="4260882" cy="4476385"/>
              <a:chOff x="426795" y="3289920"/>
              <a:chExt cx="6026778" cy="5924516"/>
            </a:xfrm>
          </p:grpSpPr>
          <p:grpSp>
            <p:nvGrpSpPr>
              <p:cNvPr id="143" name="그룹 142">
                <a:extLst>
                  <a:ext uri="{FF2B5EF4-FFF2-40B4-BE49-F238E27FC236}">
                    <a16:creationId xmlns:a16="http://schemas.microsoft.com/office/drawing/2014/main" id="{A65EEC93-E01D-8E30-FC98-FE0F2BE2C6E3}"/>
                  </a:ext>
                </a:extLst>
              </p:cNvPr>
              <p:cNvGrpSpPr/>
              <p:nvPr/>
            </p:nvGrpSpPr>
            <p:grpSpPr>
              <a:xfrm>
                <a:off x="426795" y="3991526"/>
                <a:ext cx="829376" cy="768743"/>
                <a:chOff x="-15190" y="2523629"/>
                <a:chExt cx="924181" cy="869452"/>
              </a:xfrm>
            </p:grpSpPr>
            <p:sp>
              <p:nvSpPr>
                <p:cNvPr id="252" name="Rectangle 66">
                  <a:extLst>
                    <a:ext uri="{FF2B5EF4-FFF2-40B4-BE49-F238E27FC236}">
                      <a16:creationId xmlns:a16="http://schemas.microsoft.com/office/drawing/2014/main" id="{948A1A2E-0086-BA3C-EBC1-10E00C8CF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5190" y="2523629"/>
                  <a:ext cx="924181" cy="869452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810E5EF7-D3A2-CE24-16D1-C7131ED15273}"/>
                    </a:ext>
                  </a:extLst>
                </p:cNvPr>
                <p:cNvSpPr txBox="1"/>
                <p:nvPr/>
              </p:nvSpPr>
              <p:spPr>
                <a:xfrm>
                  <a:off x="139696" y="2595738"/>
                  <a:ext cx="653377" cy="2588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고객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en-US" altLang="ko-KR" sz="4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(WEB/MOBILE)</a:t>
                  </a:r>
                  <a:endParaRPr lang="ko-KR" altLang="en-US" sz="4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54" name="Freeform 20">
                  <a:extLst>
                    <a:ext uri="{FF2B5EF4-FFF2-40B4-BE49-F238E27FC236}">
                      <a16:creationId xmlns:a16="http://schemas.microsoft.com/office/drawing/2014/main" id="{53642003-C333-3088-1BCE-389144DF0D3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85372" y="2919162"/>
                  <a:ext cx="546899" cy="419525"/>
                </a:xfrm>
                <a:custGeom>
                  <a:avLst/>
                  <a:gdLst>
                    <a:gd name="T0" fmla="*/ 108 w 182"/>
                    <a:gd name="T1" fmla="*/ 32 h 137"/>
                    <a:gd name="T2" fmla="*/ 114 w 182"/>
                    <a:gd name="T3" fmla="*/ 9 h 137"/>
                    <a:gd name="T4" fmla="*/ 126 w 182"/>
                    <a:gd name="T5" fmla="*/ 1 h 137"/>
                    <a:gd name="T6" fmla="*/ 131 w 182"/>
                    <a:gd name="T7" fmla="*/ 0 h 137"/>
                    <a:gd name="T8" fmla="*/ 150 w 182"/>
                    <a:gd name="T9" fmla="*/ 9 h 137"/>
                    <a:gd name="T10" fmla="*/ 157 w 182"/>
                    <a:gd name="T11" fmla="*/ 42 h 137"/>
                    <a:gd name="T12" fmla="*/ 131 w 182"/>
                    <a:gd name="T13" fmla="*/ 69 h 137"/>
                    <a:gd name="T14" fmla="*/ 106 w 182"/>
                    <a:gd name="T15" fmla="*/ 41 h 137"/>
                    <a:gd name="T16" fmla="*/ 85 w 182"/>
                    <a:gd name="T17" fmla="*/ 41 h 137"/>
                    <a:gd name="T18" fmla="*/ 71 w 182"/>
                    <a:gd name="T19" fmla="*/ 6 h 137"/>
                    <a:gd name="T20" fmla="*/ 50 w 182"/>
                    <a:gd name="T21" fmla="*/ 4 h 137"/>
                    <a:gd name="T22" fmla="*/ 50 w 182"/>
                    <a:gd name="T23" fmla="*/ 4 h 137"/>
                    <a:gd name="T24" fmla="*/ 37 w 182"/>
                    <a:gd name="T25" fmla="*/ 13 h 137"/>
                    <a:gd name="T26" fmla="*/ 30 w 182"/>
                    <a:gd name="T27" fmla="*/ 40 h 137"/>
                    <a:gd name="T28" fmla="*/ 33 w 182"/>
                    <a:gd name="T29" fmla="*/ 59 h 137"/>
                    <a:gd name="T30" fmla="*/ 80 w 182"/>
                    <a:gd name="T31" fmla="*/ 60 h 137"/>
                    <a:gd name="T32" fmla="*/ 85 w 182"/>
                    <a:gd name="T33" fmla="*/ 41 h 137"/>
                    <a:gd name="T34" fmla="*/ 149 w 182"/>
                    <a:gd name="T35" fmla="*/ 66 h 137"/>
                    <a:gd name="T36" fmla="*/ 140 w 182"/>
                    <a:gd name="T37" fmla="*/ 96 h 137"/>
                    <a:gd name="T38" fmla="*/ 139 w 182"/>
                    <a:gd name="T39" fmla="*/ 100 h 137"/>
                    <a:gd name="T40" fmla="*/ 132 w 182"/>
                    <a:gd name="T41" fmla="*/ 74 h 137"/>
                    <a:gd name="T42" fmla="*/ 125 w 182"/>
                    <a:gd name="T43" fmla="*/ 100 h 137"/>
                    <a:gd name="T44" fmla="*/ 114 w 182"/>
                    <a:gd name="T45" fmla="*/ 66 h 137"/>
                    <a:gd name="T46" fmla="*/ 88 w 182"/>
                    <a:gd name="T47" fmla="*/ 79 h 137"/>
                    <a:gd name="T48" fmla="*/ 118 w 182"/>
                    <a:gd name="T49" fmla="*/ 98 h 137"/>
                    <a:gd name="T50" fmla="*/ 120 w 182"/>
                    <a:gd name="T51" fmla="*/ 116 h 137"/>
                    <a:gd name="T52" fmla="*/ 132 w 182"/>
                    <a:gd name="T53" fmla="*/ 116 h 137"/>
                    <a:gd name="T54" fmla="*/ 180 w 182"/>
                    <a:gd name="T55" fmla="*/ 105 h 137"/>
                    <a:gd name="T56" fmla="*/ 172 w 182"/>
                    <a:gd name="T57" fmla="*/ 77 h 137"/>
                    <a:gd name="T58" fmla="*/ 2 w 182"/>
                    <a:gd name="T59" fmla="*/ 124 h 137"/>
                    <a:gd name="T60" fmla="*/ 57 w 182"/>
                    <a:gd name="T61" fmla="*/ 137 h 137"/>
                    <a:gd name="T62" fmla="*/ 113 w 182"/>
                    <a:gd name="T63" fmla="*/ 124 h 137"/>
                    <a:gd name="T64" fmla="*/ 103 w 182"/>
                    <a:gd name="T65" fmla="*/ 91 h 137"/>
                    <a:gd name="T66" fmla="*/ 68 w 182"/>
                    <a:gd name="T67" fmla="*/ 108 h 137"/>
                    <a:gd name="T68" fmla="*/ 68 w 182"/>
                    <a:gd name="T69" fmla="*/ 108 h 137"/>
                    <a:gd name="T70" fmla="*/ 67 w 182"/>
                    <a:gd name="T71" fmla="*/ 113 h 137"/>
                    <a:gd name="T72" fmla="*/ 60 w 182"/>
                    <a:gd name="T73" fmla="*/ 104 h 137"/>
                    <a:gd name="T74" fmla="*/ 54 w 182"/>
                    <a:gd name="T75" fmla="*/ 104 h 137"/>
                    <a:gd name="T76" fmla="*/ 48 w 182"/>
                    <a:gd name="T77" fmla="*/ 113 h 137"/>
                    <a:gd name="T78" fmla="*/ 11 w 182"/>
                    <a:gd name="T79" fmla="*/ 91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82" h="137">
                      <a:moveTo>
                        <a:pt x="106" y="41"/>
                      </a:moveTo>
                      <a:cubicBezTo>
                        <a:pt x="104" y="33"/>
                        <a:pt x="106" y="32"/>
                        <a:pt x="108" y="32"/>
                      </a:cubicBezTo>
                      <a:cubicBezTo>
                        <a:pt x="107" y="28"/>
                        <a:pt x="107" y="24"/>
                        <a:pt x="108" y="20"/>
                      </a:cubicBezTo>
                      <a:cubicBezTo>
                        <a:pt x="109" y="15"/>
                        <a:pt x="111" y="12"/>
                        <a:pt x="114" y="9"/>
                      </a:cubicBezTo>
                      <a:cubicBezTo>
                        <a:pt x="116" y="7"/>
                        <a:pt x="118" y="5"/>
                        <a:pt x="120" y="4"/>
                      </a:cubicBezTo>
                      <a:cubicBezTo>
                        <a:pt x="122" y="3"/>
                        <a:pt x="123" y="2"/>
                        <a:pt x="126" y="1"/>
                      </a:cubicBezTo>
                      <a:cubicBezTo>
                        <a:pt x="126" y="1"/>
                        <a:pt x="126" y="1"/>
                        <a:pt x="126" y="1"/>
                      </a:cubicBezTo>
                      <a:cubicBezTo>
                        <a:pt x="127" y="0"/>
                        <a:pt x="129" y="0"/>
                        <a:pt x="131" y="0"/>
                      </a:cubicBezTo>
                      <a:cubicBezTo>
                        <a:pt x="136" y="0"/>
                        <a:pt x="140" y="1"/>
                        <a:pt x="144" y="3"/>
                      </a:cubicBezTo>
                      <a:cubicBezTo>
                        <a:pt x="148" y="5"/>
                        <a:pt x="150" y="9"/>
                        <a:pt x="150" y="9"/>
                      </a:cubicBezTo>
                      <a:cubicBezTo>
                        <a:pt x="150" y="9"/>
                        <a:pt x="161" y="9"/>
                        <a:pt x="156" y="33"/>
                      </a:cubicBezTo>
                      <a:cubicBezTo>
                        <a:pt x="158" y="34"/>
                        <a:pt x="159" y="36"/>
                        <a:pt x="157" y="42"/>
                      </a:cubicBezTo>
                      <a:cubicBezTo>
                        <a:pt x="155" y="50"/>
                        <a:pt x="153" y="51"/>
                        <a:pt x="152" y="50"/>
                      </a:cubicBezTo>
                      <a:cubicBezTo>
                        <a:pt x="150" y="58"/>
                        <a:pt x="146" y="69"/>
                        <a:pt x="131" y="69"/>
                      </a:cubicBezTo>
                      <a:cubicBezTo>
                        <a:pt x="116" y="68"/>
                        <a:pt x="112" y="57"/>
                        <a:pt x="111" y="49"/>
                      </a:cubicBezTo>
                      <a:cubicBezTo>
                        <a:pt x="109" y="49"/>
                        <a:pt x="108" y="47"/>
                        <a:pt x="106" y="41"/>
                      </a:cubicBezTo>
                      <a:close/>
                      <a:moveTo>
                        <a:pt x="85" y="41"/>
                      </a:move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91" y="14"/>
                        <a:pt x="78" y="13"/>
                        <a:pt x="78" y="13"/>
                      </a:cubicBezTo>
                      <a:cubicBezTo>
                        <a:pt x="78" y="13"/>
                        <a:pt x="76" y="9"/>
                        <a:pt x="71" y="6"/>
                      </a:cubicBezTo>
                      <a:cubicBezTo>
                        <a:pt x="67" y="4"/>
                        <a:pt x="62" y="3"/>
                        <a:pt x="56" y="3"/>
                      </a:cubicBezTo>
                      <a:cubicBezTo>
                        <a:pt x="54" y="3"/>
                        <a:pt x="52" y="4"/>
                        <a:pt x="50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50" y="4"/>
                        <a:pt x="50" y="4"/>
                        <a:pt x="50" y="4"/>
                      </a:cubicBezTo>
                      <a:cubicBezTo>
                        <a:pt x="48" y="5"/>
                        <a:pt x="45" y="6"/>
                        <a:pt x="43" y="8"/>
                      </a:cubicBezTo>
                      <a:cubicBezTo>
                        <a:pt x="41" y="9"/>
                        <a:pt x="39" y="11"/>
                        <a:pt x="37" y="13"/>
                      </a:cubicBezTo>
                      <a:cubicBezTo>
                        <a:pt x="34" y="16"/>
                        <a:pt x="31" y="21"/>
                        <a:pt x="30" y="26"/>
                      </a:cubicBezTo>
                      <a:cubicBezTo>
                        <a:pt x="28" y="30"/>
                        <a:pt x="28" y="35"/>
                        <a:pt x="30" y="40"/>
                      </a:cubicBezTo>
                      <a:cubicBezTo>
                        <a:pt x="28" y="40"/>
                        <a:pt x="25" y="41"/>
                        <a:pt x="28" y="50"/>
                      </a:cubicBezTo>
                      <a:cubicBezTo>
                        <a:pt x="30" y="57"/>
                        <a:pt x="31" y="59"/>
                        <a:pt x="33" y="59"/>
                      </a:cubicBezTo>
                      <a:cubicBezTo>
                        <a:pt x="34" y="69"/>
                        <a:pt x="40" y="82"/>
                        <a:pt x="56" y="83"/>
                      </a:cubicBezTo>
                      <a:cubicBezTo>
                        <a:pt x="73" y="82"/>
                        <a:pt x="78" y="70"/>
                        <a:pt x="80" y="60"/>
                      </a:cubicBezTo>
                      <a:cubicBezTo>
                        <a:pt x="81" y="61"/>
                        <a:pt x="84" y="61"/>
                        <a:pt x="86" y="52"/>
                      </a:cubicBezTo>
                      <a:cubicBezTo>
                        <a:pt x="88" y="45"/>
                        <a:pt x="87" y="42"/>
                        <a:pt x="85" y="41"/>
                      </a:cubicBezTo>
                      <a:close/>
                      <a:moveTo>
                        <a:pt x="172" y="77"/>
                      </a:moveTo>
                      <a:cubicBezTo>
                        <a:pt x="160" y="73"/>
                        <a:pt x="149" y="66"/>
                        <a:pt x="149" y="66"/>
                      </a:cubicBezTo>
                      <a:cubicBezTo>
                        <a:pt x="142" y="91"/>
                        <a:pt x="142" y="91"/>
                        <a:pt x="142" y="91"/>
                      </a:cubicBezTo>
                      <a:cubicBezTo>
                        <a:pt x="140" y="96"/>
                        <a:pt x="140" y="96"/>
                        <a:pt x="140" y="96"/>
                      </a:cubicBezTo>
                      <a:cubicBezTo>
                        <a:pt x="140" y="96"/>
                        <a:pt x="140" y="96"/>
                        <a:pt x="140" y="96"/>
                      </a:cubicBezTo>
                      <a:cubicBezTo>
                        <a:pt x="139" y="100"/>
                        <a:pt x="139" y="100"/>
                        <a:pt x="139" y="100"/>
                      </a:cubicBezTo>
                      <a:cubicBezTo>
                        <a:pt x="135" y="88"/>
                        <a:pt x="135" y="88"/>
                        <a:pt x="135" y="88"/>
                      </a:cubicBezTo>
                      <a:cubicBezTo>
                        <a:pt x="145" y="73"/>
                        <a:pt x="132" y="74"/>
                        <a:pt x="132" y="74"/>
                      </a:cubicBezTo>
                      <a:cubicBezTo>
                        <a:pt x="132" y="74"/>
                        <a:pt x="119" y="73"/>
                        <a:pt x="129" y="88"/>
                      </a:cubicBezTo>
                      <a:cubicBezTo>
                        <a:pt x="125" y="100"/>
                        <a:pt x="125" y="100"/>
                        <a:pt x="125" y="100"/>
                      </a:cubicBezTo>
                      <a:cubicBezTo>
                        <a:pt x="124" y="96"/>
                        <a:pt x="124" y="96"/>
                        <a:pt x="124" y="96"/>
                      </a:cubicBezTo>
                      <a:cubicBezTo>
                        <a:pt x="114" y="66"/>
                        <a:pt x="114" y="66"/>
                        <a:pt x="114" y="66"/>
                      </a:cubicBezTo>
                      <a:cubicBezTo>
                        <a:pt x="114" y="66"/>
                        <a:pt x="104" y="73"/>
                        <a:pt x="92" y="77"/>
                      </a:cubicBezTo>
                      <a:cubicBezTo>
                        <a:pt x="90" y="77"/>
                        <a:pt x="89" y="78"/>
                        <a:pt x="88" y="79"/>
                      </a:cubicBezTo>
                      <a:cubicBezTo>
                        <a:pt x="92" y="81"/>
                        <a:pt x="98" y="84"/>
                        <a:pt x="105" y="85"/>
                      </a:cubicBezTo>
                      <a:cubicBezTo>
                        <a:pt x="111" y="87"/>
                        <a:pt x="116" y="92"/>
                        <a:pt x="118" y="98"/>
                      </a:cubicBezTo>
                      <a:cubicBezTo>
                        <a:pt x="120" y="103"/>
                        <a:pt x="120" y="109"/>
                        <a:pt x="120" y="112"/>
                      </a:cubicBezTo>
                      <a:cubicBezTo>
                        <a:pt x="120" y="113"/>
                        <a:pt x="120" y="115"/>
                        <a:pt x="120" y="116"/>
                      </a:cubicBezTo>
                      <a:cubicBezTo>
                        <a:pt x="124" y="117"/>
                        <a:pt x="128" y="117"/>
                        <a:pt x="132" y="117"/>
                      </a:cubicBezTo>
                      <a:cubicBezTo>
                        <a:pt x="132" y="116"/>
                        <a:pt x="132" y="116"/>
                        <a:pt x="132" y="116"/>
                      </a:cubicBezTo>
                      <a:cubicBezTo>
                        <a:pt x="132" y="117"/>
                        <a:pt x="132" y="117"/>
                        <a:pt x="132" y="117"/>
                      </a:cubicBezTo>
                      <a:cubicBezTo>
                        <a:pt x="162" y="117"/>
                        <a:pt x="180" y="105"/>
                        <a:pt x="180" y="105"/>
                      </a:cubicBezTo>
                      <a:cubicBezTo>
                        <a:pt x="181" y="102"/>
                        <a:pt x="181" y="95"/>
                        <a:pt x="181" y="95"/>
                      </a:cubicBezTo>
                      <a:cubicBezTo>
                        <a:pt x="182" y="90"/>
                        <a:pt x="181" y="79"/>
                        <a:pt x="172" y="77"/>
                      </a:cubicBezTo>
                      <a:close/>
                      <a:moveTo>
                        <a:pt x="0" y="112"/>
                      </a:moveTo>
                      <a:cubicBezTo>
                        <a:pt x="0" y="112"/>
                        <a:pt x="0" y="121"/>
                        <a:pt x="2" y="124"/>
                      </a:cubicBezTo>
                      <a:cubicBezTo>
                        <a:pt x="2" y="124"/>
                        <a:pt x="22" y="137"/>
                        <a:pt x="57" y="137"/>
                      </a:cubicBezTo>
                      <a:cubicBezTo>
                        <a:pt x="57" y="137"/>
                        <a:pt x="57" y="137"/>
                        <a:pt x="57" y="137"/>
                      </a:cubicBezTo>
                      <a:cubicBezTo>
                        <a:pt x="57" y="137"/>
                        <a:pt x="57" y="137"/>
                        <a:pt x="57" y="137"/>
                      </a:cubicBezTo>
                      <a:cubicBezTo>
                        <a:pt x="92" y="137"/>
                        <a:pt x="113" y="124"/>
                        <a:pt x="113" y="124"/>
                      </a:cubicBezTo>
                      <a:cubicBezTo>
                        <a:pt x="114" y="121"/>
                        <a:pt x="114" y="112"/>
                        <a:pt x="114" y="112"/>
                      </a:cubicBezTo>
                      <a:cubicBezTo>
                        <a:pt x="114" y="106"/>
                        <a:pt x="114" y="94"/>
                        <a:pt x="103" y="91"/>
                      </a:cubicBezTo>
                      <a:cubicBezTo>
                        <a:pt x="89" y="87"/>
                        <a:pt x="77" y="79"/>
                        <a:pt x="77" y="79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8" y="108"/>
                        <a:pt x="68" y="108"/>
                        <a:pt x="68" y="108"/>
                      </a:cubicBezTo>
                      <a:cubicBezTo>
                        <a:pt x="67" y="113"/>
                        <a:pt x="67" y="113"/>
                        <a:pt x="67" y="113"/>
                      </a:cubicBezTo>
                      <a:cubicBezTo>
                        <a:pt x="67" y="113"/>
                        <a:pt x="67" y="113"/>
                        <a:pt x="67" y="113"/>
                      </a:cubicBezTo>
                      <a:cubicBezTo>
                        <a:pt x="65" y="118"/>
                        <a:pt x="65" y="118"/>
                        <a:pt x="65" y="118"/>
                      </a:cubicBezTo>
                      <a:cubicBezTo>
                        <a:pt x="60" y="104"/>
                        <a:pt x="60" y="104"/>
                        <a:pt x="60" y="104"/>
                      </a:cubicBezTo>
                      <a:cubicBezTo>
                        <a:pt x="72" y="87"/>
                        <a:pt x="57" y="88"/>
                        <a:pt x="57" y="88"/>
                      </a:cubicBezTo>
                      <a:cubicBezTo>
                        <a:pt x="57" y="88"/>
                        <a:pt x="42" y="87"/>
                        <a:pt x="54" y="104"/>
                      </a:cubicBezTo>
                      <a:cubicBezTo>
                        <a:pt x="49" y="118"/>
                        <a:pt x="49" y="118"/>
                        <a:pt x="49" y="118"/>
                      </a:cubicBezTo>
                      <a:cubicBezTo>
                        <a:pt x="48" y="113"/>
                        <a:pt x="48" y="113"/>
                        <a:pt x="48" y="113"/>
                      </a:cubicBezTo>
                      <a:cubicBezTo>
                        <a:pt x="37" y="79"/>
                        <a:pt x="37" y="79"/>
                        <a:pt x="37" y="79"/>
                      </a:cubicBezTo>
                      <a:cubicBezTo>
                        <a:pt x="37" y="79"/>
                        <a:pt x="25" y="87"/>
                        <a:pt x="11" y="91"/>
                      </a:cubicBezTo>
                      <a:cubicBezTo>
                        <a:pt x="1" y="94"/>
                        <a:pt x="0" y="106"/>
                        <a:pt x="0" y="112"/>
                      </a:cubicBez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txBody>
                <a:bodyPr vert="horz" wrap="square" lIns="82935" tIns="41468" rIns="82935" bIns="4146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1100" dirty="0"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144" name="AutoShape 63">
                <a:extLst>
                  <a:ext uri="{FF2B5EF4-FFF2-40B4-BE49-F238E27FC236}">
                    <a16:creationId xmlns:a16="http://schemas.microsoft.com/office/drawing/2014/main" id="{1FA1872B-016A-DE6C-3749-78B6CFF0A220}"/>
                  </a:ext>
                </a:extLst>
              </p:cNvPr>
              <p:cNvCxnSpPr>
                <a:cxnSpLocks noChangeShapeType="1"/>
                <a:stCxn id="252" idx="3"/>
              </p:cNvCxnSpPr>
              <p:nvPr/>
            </p:nvCxnSpPr>
            <p:spPr bwMode="auto">
              <a:xfrm>
                <a:off x="1256169" y="4375898"/>
                <a:ext cx="405132" cy="3935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27EFA8A-8F31-ACB0-CB75-3CB6BA4BB71C}"/>
                  </a:ext>
                </a:extLst>
              </p:cNvPr>
              <p:cNvSpPr txBox="1"/>
              <p:nvPr/>
            </p:nvSpPr>
            <p:spPr>
              <a:xfrm>
                <a:off x="1272087" y="4395393"/>
                <a:ext cx="362090" cy="2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콜 접수</a:t>
                </a:r>
                <a:b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</a:br>
                <a: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(WEB)</a:t>
                </a:r>
                <a:endParaRPr lang="ko-KR" altLang="en-US" sz="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cxnSp>
            <p:nvCxnSpPr>
              <p:cNvPr id="146" name="AutoShape 63">
                <a:extLst>
                  <a:ext uri="{FF2B5EF4-FFF2-40B4-BE49-F238E27FC236}">
                    <a16:creationId xmlns:a16="http://schemas.microsoft.com/office/drawing/2014/main" id="{3E74B8D5-C0E9-FEA7-3A49-2676EC56CC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039827" y="4774140"/>
                <a:ext cx="482123" cy="1394698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68A40E-7A88-ECE2-C7D5-4727F0EDD68B}"/>
                  </a:ext>
                </a:extLst>
              </p:cNvPr>
              <p:cNvSpPr txBox="1"/>
              <p:nvPr/>
            </p:nvSpPr>
            <p:spPr>
              <a:xfrm>
                <a:off x="1368326" y="5650450"/>
                <a:ext cx="515356" cy="274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콜 접수</a:t>
                </a:r>
                <a:b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</a:br>
                <a: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(ARS)</a:t>
                </a:r>
                <a:endParaRPr lang="ko-KR" altLang="en-US" sz="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26230B70-5A93-8BBE-F506-9DE81754118A}"/>
                  </a:ext>
                </a:extLst>
              </p:cNvPr>
              <p:cNvGrpSpPr/>
              <p:nvPr/>
            </p:nvGrpSpPr>
            <p:grpSpPr>
              <a:xfrm>
                <a:off x="1654938" y="3289920"/>
                <a:ext cx="4798635" cy="2104733"/>
                <a:chOff x="2488443" y="5087405"/>
                <a:chExt cx="2892211" cy="1335167"/>
              </a:xfrm>
            </p:grpSpPr>
            <p:sp>
              <p:nvSpPr>
                <p:cNvPr id="250" name="Rectangle 66">
                  <a:extLst>
                    <a:ext uri="{FF2B5EF4-FFF2-40B4-BE49-F238E27FC236}">
                      <a16:creationId xmlns:a16="http://schemas.microsoft.com/office/drawing/2014/main" id="{22DACAFA-A7D8-05CB-B5BE-EC1134799E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8443" y="5087405"/>
                  <a:ext cx="2892211" cy="1335167"/>
                </a:xfrm>
                <a:prstGeom prst="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0194FFBF-E420-36CF-5DED-87CCE0D29326}"/>
                    </a:ext>
                  </a:extLst>
                </p:cNvPr>
                <p:cNvSpPr txBox="1"/>
                <p:nvPr/>
              </p:nvSpPr>
              <p:spPr>
                <a:xfrm>
                  <a:off x="2576674" y="5120097"/>
                  <a:ext cx="416762" cy="8712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배차 프로그램</a:t>
                  </a:r>
                </a:p>
              </p:txBody>
            </p: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E2ED6CA-3B53-FE03-FDC3-03AB2C168201}"/>
                  </a:ext>
                </a:extLst>
              </p:cNvPr>
              <p:cNvGrpSpPr/>
              <p:nvPr/>
            </p:nvGrpSpPr>
            <p:grpSpPr>
              <a:xfrm>
                <a:off x="1810729" y="3590219"/>
                <a:ext cx="1477047" cy="738988"/>
                <a:chOff x="2936706" y="4494124"/>
                <a:chExt cx="2451298" cy="1249693"/>
              </a:xfrm>
            </p:grpSpPr>
            <p:sp>
              <p:nvSpPr>
                <p:cNvPr id="241" name="Rectangle 66">
                  <a:extLst>
                    <a:ext uri="{FF2B5EF4-FFF2-40B4-BE49-F238E27FC236}">
                      <a16:creationId xmlns:a16="http://schemas.microsoft.com/office/drawing/2014/main" id="{4CEBE11D-1A0E-FC81-BB4D-527CB1E8D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706" y="4494124"/>
                  <a:ext cx="2451298" cy="1249693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42" name="그룹 241">
                  <a:extLst>
                    <a:ext uri="{FF2B5EF4-FFF2-40B4-BE49-F238E27FC236}">
                      <a16:creationId xmlns:a16="http://schemas.microsoft.com/office/drawing/2014/main" id="{89C64CF2-9030-0C82-11E5-8E9B1E596432}"/>
                    </a:ext>
                  </a:extLst>
                </p:cNvPr>
                <p:cNvGrpSpPr/>
                <p:nvPr/>
              </p:nvGrpSpPr>
              <p:grpSpPr>
                <a:xfrm>
                  <a:off x="4181564" y="4796185"/>
                  <a:ext cx="1104918" cy="671209"/>
                  <a:chOff x="3158664" y="4139772"/>
                  <a:chExt cx="1104918" cy="671209"/>
                </a:xfrm>
              </p:grpSpPr>
              <p:grpSp>
                <p:nvGrpSpPr>
                  <p:cNvPr id="246" name="그룹 245">
                    <a:extLst>
                      <a:ext uri="{FF2B5EF4-FFF2-40B4-BE49-F238E27FC236}">
                        <a16:creationId xmlns:a16="http://schemas.microsoft.com/office/drawing/2014/main" id="{B2653839-4222-36E9-2A9F-1CC365731257}"/>
                      </a:ext>
                    </a:extLst>
                  </p:cNvPr>
                  <p:cNvGrpSpPr/>
                  <p:nvPr/>
                </p:nvGrpSpPr>
                <p:grpSpPr>
                  <a:xfrm>
                    <a:off x="3239726" y="4139772"/>
                    <a:ext cx="942799" cy="671209"/>
                    <a:chOff x="4825330" y="3330137"/>
                    <a:chExt cx="832902" cy="537644"/>
                  </a:xfrm>
                </p:grpSpPr>
                <p:sp>
                  <p:nvSpPr>
                    <p:cNvPr id="248" name="Freeform 146">
                      <a:extLst>
                        <a:ext uri="{FF2B5EF4-FFF2-40B4-BE49-F238E27FC236}">
                          <a16:creationId xmlns:a16="http://schemas.microsoft.com/office/drawing/2014/main" id="{33D8F373-AC59-62B9-0F3A-18A1E0E45AEF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25330" y="3330137"/>
                      <a:ext cx="832902" cy="537644"/>
                    </a:xfrm>
                    <a:custGeom>
                      <a:avLst/>
                      <a:gdLst>
                        <a:gd name="T0" fmla="*/ 102 w 143"/>
                        <a:gd name="T1" fmla="*/ 3 h 183"/>
                        <a:gd name="T2" fmla="*/ 76 w 143"/>
                        <a:gd name="T3" fmla="*/ 0 h 183"/>
                        <a:gd name="T4" fmla="*/ 10 w 143"/>
                        <a:gd name="T5" fmla="*/ 15 h 183"/>
                        <a:gd name="T6" fmla="*/ 5 w 143"/>
                        <a:gd name="T7" fmla="*/ 19 h 183"/>
                        <a:gd name="T8" fmla="*/ 0 w 143"/>
                        <a:gd name="T9" fmla="*/ 56 h 183"/>
                        <a:gd name="T10" fmla="*/ 0 w 143"/>
                        <a:gd name="T11" fmla="*/ 79 h 183"/>
                        <a:gd name="T12" fmla="*/ 5 w 143"/>
                        <a:gd name="T13" fmla="*/ 115 h 183"/>
                        <a:gd name="T14" fmla="*/ 0 w 143"/>
                        <a:gd name="T15" fmla="*/ 152 h 183"/>
                        <a:gd name="T16" fmla="*/ 71 w 143"/>
                        <a:gd name="T17" fmla="*/ 183 h 183"/>
                        <a:gd name="T18" fmla="*/ 143 w 143"/>
                        <a:gd name="T19" fmla="*/ 127 h 183"/>
                        <a:gd name="T20" fmla="*/ 143 w 143"/>
                        <a:gd name="T21" fmla="*/ 104 h 183"/>
                        <a:gd name="T22" fmla="*/ 143 w 143"/>
                        <a:gd name="T23" fmla="*/ 79 h 183"/>
                        <a:gd name="T24" fmla="*/ 140 w 143"/>
                        <a:gd name="T25" fmla="*/ 64 h 183"/>
                        <a:gd name="T26" fmla="*/ 143 w 143"/>
                        <a:gd name="T27" fmla="*/ 35 h 183"/>
                        <a:gd name="T28" fmla="*/ 105 w 143"/>
                        <a:gd name="T29" fmla="*/ 4 h 183"/>
                        <a:gd name="T30" fmla="*/ 70 w 143"/>
                        <a:gd name="T31" fmla="*/ 9 h 183"/>
                        <a:gd name="T32" fmla="*/ 84 w 143"/>
                        <a:gd name="T33" fmla="*/ 9 h 183"/>
                        <a:gd name="T34" fmla="*/ 133 w 143"/>
                        <a:gd name="T35" fmla="*/ 28 h 183"/>
                        <a:gd name="T36" fmla="*/ 127 w 143"/>
                        <a:gd name="T37" fmla="*/ 40 h 183"/>
                        <a:gd name="T38" fmla="*/ 114 w 143"/>
                        <a:gd name="T39" fmla="*/ 46 h 183"/>
                        <a:gd name="T40" fmla="*/ 93 w 143"/>
                        <a:gd name="T41" fmla="*/ 52 h 183"/>
                        <a:gd name="T42" fmla="*/ 62 w 143"/>
                        <a:gd name="T43" fmla="*/ 53 h 183"/>
                        <a:gd name="T44" fmla="*/ 40 w 143"/>
                        <a:gd name="T45" fmla="*/ 50 h 183"/>
                        <a:gd name="T46" fmla="*/ 10 w 143"/>
                        <a:gd name="T47" fmla="*/ 28 h 183"/>
                        <a:gd name="T48" fmla="*/ 12 w 143"/>
                        <a:gd name="T49" fmla="*/ 73 h 183"/>
                        <a:gd name="T50" fmla="*/ 108 w 143"/>
                        <a:gd name="T51" fmla="*/ 83 h 183"/>
                        <a:gd name="T52" fmla="*/ 131 w 143"/>
                        <a:gd name="T53" fmla="*/ 73 h 183"/>
                        <a:gd name="T54" fmla="*/ 134 w 143"/>
                        <a:gd name="T55" fmla="*/ 79 h 183"/>
                        <a:gd name="T56" fmla="*/ 131 w 143"/>
                        <a:gd name="T57" fmla="*/ 84 h 183"/>
                        <a:gd name="T58" fmla="*/ 130 w 143"/>
                        <a:gd name="T59" fmla="*/ 85 h 183"/>
                        <a:gd name="T60" fmla="*/ 124 w 143"/>
                        <a:gd name="T61" fmla="*/ 90 h 183"/>
                        <a:gd name="T62" fmla="*/ 122 w 143"/>
                        <a:gd name="T63" fmla="*/ 91 h 183"/>
                        <a:gd name="T64" fmla="*/ 119 w 143"/>
                        <a:gd name="T65" fmla="*/ 92 h 183"/>
                        <a:gd name="T66" fmla="*/ 106 w 143"/>
                        <a:gd name="T67" fmla="*/ 97 h 183"/>
                        <a:gd name="T68" fmla="*/ 100 w 143"/>
                        <a:gd name="T69" fmla="*/ 98 h 183"/>
                        <a:gd name="T70" fmla="*/ 93 w 143"/>
                        <a:gd name="T71" fmla="*/ 99 h 183"/>
                        <a:gd name="T72" fmla="*/ 87 w 143"/>
                        <a:gd name="T73" fmla="*/ 100 h 183"/>
                        <a:gd name="T74" fmla="*/ 82 w 143"/>
                        <a:gd name="T75" fmla="*/ 101 h 183"/>
                        <a:gd name="T76" fmla="*/ 75 w 143"/>
                        <a:gd name="T77" fmla="*/ 101 h 183"/>
                        <a:gd name="T78" fmla="*/ 67 w 143"/>
                        <a:gd name="T79" fmla="*/ 101 h 183"/>
                        <a:gd name="T80" fmla="*/ 61 w 143"/>
                        <a:gd name="T81" fmla="*/ 101 h 183"/>
                        <a:gd name="T82" fmla="*/ 56 w 143"/>
                        <a:gd name="T83" fmla="*/ 100 h 183"/>
                        <a:gd name="T84" fmla="*/ 50 w 143"/>
                        <a:gd name="T85" fmla="*/ 99 h 183"/>
                        <a:gd name="T86" fmla="*/ 43 w 143"/>
                        <a:gd name="T87" fmla="*/ 98 h 183"/>
                        <a:gd name="T88" fmla="*/ 37 w 143"/>
                        <a:gd name="T89" fmla="*/ 97 h 183"/>
                        <a:gd name="T90" fmla="*/ 23 w 143"/>
                        <a:gd name="T91" fmla="*/ 92 h 183"/>
                        <a:gd name="T92" fmla="*/ 20 w 143"/>
                        <a:gd name="T93" fmla="*/ 91 h 183"/>
                        <a:gd name="T94" fmla="*/ 16 w 143"/>
                        <a:gd name="T95" fmla="*/ 88 h 183"/>
                        <a:gd name="T96" fmla="*/ 10 w 143"/>
                        <a:gd name="T97" fmla="*/ 83 h 183"/>
                        <a:gd name="T98" fmla="*/ 10 w 143"/>
                        <a:gd name="T99" fmla="*/ 76 h 183"/>
                        <a:gd name="T100" fmla="*/ 9 w 143"/>
                        <a:gd name="T101" fmla="*/ 127 h 183"/>
                        <a:gd name="T102" fmla="*/ 12 w 143"/>
                        <a:gd name="T103" fmla="*/ 121 h 183"/>
                        <a:gd name="T104" fmla="*/ 131 w 143"/>
                        <a:gd name="T105" fmla="*/ 121 h 183"/>
                        <a:gd name="T106" fmla="*/ 134 w 143"/>
                        <a:gd name="T107" fmla="*/ 127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43" h="183">
                          <a:moveTo>
                            <a:pt x="105" y="4"/>
                          </a:moveTo>
                          <a:cubicBezTo>
                            <a:pt x="104" y="3"/>
                            <a:pt x="103" y="3"/>
                            <a:pt x="102" y="3"/>
                          </a:cubicBezTo>
                          <a:cubicBezTo>
                            <a:pt x="101" y="3"/>
                            <a:pt x="101" y="3"/>
                            <a:pt x="100" y="2"/>
                          </a:cubicBezTo>
                          <a:cubicBezTo>
                            <a:pt x="92" y="1"/>
                            <a:pt x="84" y="0"/>
                            <a:pt x="76" y="0"/>
                          </a:cubicBezTo>
                          <a:cubicBezTo>
                            <a:pt x="74" y="0"/>
                            <a:pt x="73" y="0"/>
                            <a:pt x="71" y="0"/>
                          </a:cubicBezTo>
                          <a:cubicBezTo>
                            <a:pt x="45" y="0"/>
                            <a:pt x="23" y="6"/>
                            <a:pt x="10" y="15"/>
                          </a:cubicBezTo>
                          <a:cubicBezTo>
                            <a:pt x="9" y="16"/>
                            <a:pt x="8" y="17"/>
                            <a:pt x="7" y="17"/>
                          </a:cubicBezTo>
                          <a:cubicBezTo>
                            <a:pt x="6" y="18"/>
                            <a:pt x="6" y="18"/>
                            <a:pt x="5" y="19"/>
                          </a:cubicBezTo>
                          <a:cubicBezTo>
                            <a:pt x="2" y="23"/>
                            <a:pt x="0" y="27"/>
                            <a:pt x="0" y="31"/>
                          </a:cubicBezTo>
                          <a:cubicBezTo>
                            <a:pt x="0" y="31"/>
                            <a:pt x="0" y="48"/>
                            <a:pt x="0" y="56"/>
                          </a:cubicBezTo>
                          <a:cubicBezTo>
                            <a:pt x="0" y="60"/>
                            <a:pt x="2" y="64"/>
                            <a:pt x="5" y="67"/>
                          </a:cubicBezTo>
                          <a:cubicBezTo>
                            <a:pt x="2" y="71"/>
                            <a:pt x="0" y="75"/>
                            <a:pt x="0" y="79"/>
                          </a:cubicBezTo>
                          <a:cubicBezTo>
                            <a:pt x="0" y="79"/>
                            <a:pt x="0" y="96"/>
                            <a:pt x="0" y="104"/>
                          </a:cubicBezTo>
                          <a:cubicBezTo>
                            <a:pt x="0" y="108"/>
                            <a:pt x="2" y="112"/>
                            <a:pt x="5" y="115"/>
                          </a:cubicBezTo>
                          <a:cubicBezTo>
                            <a:pt x="2" y="119"/>
                            <a:pt x="0" y="123"/>
                            <a:pt x="0" y="127"/>
                          </a:cubicBezTo>
                          <a:cubicBezTo>
                            <a:pt x="0" y="127"/>
                            <a:pt x="0" y="143"/>
                            <a:pt x="0" y="152"/>
                          </a:cubicBezTo>
                          <a:cubicBezTo>
                            <a:pt x="0" y="158"/>
                            <a:pt x="4" y="164"/>
                            <a:pt x="11" y="168"/>
                          </a:cubicBezTo>
                          <a:cubicBezTo>
                            <a:pt x="24" y="177"/>
                            <a:pt x="46" y="183"/>
                            <a:pt x="71" y="183"/>
                          </a:cubicBezTo>
                          <a:cubicBezTo>
                            <a:pt x="111" y="183"/>
                            <a:pt x="143" y="169"/>
                            <a:pt x="143" y="152"/>
                          </a:cubicBezTo>
                          <a:cubicBezTo>
                            <a:pt x="143" y="145"/>
                            <a:pt x="143" y="127"/>
                            <a:pt x="143" y="127"/>
                          </a:cubicBezTo>
                          <a:cubicBezTo>
                            <a:pt x="143" y="123"/>
                            <a:pt x="141" y="119"/>
                            <a:pt x="138" y="115"/>
                          </a:cubicBezTo>
                          <a:cubicBezTo>
                            <a:pt x="141" y="112"/>
                            <a:pt x="143" y="108"/>
                            <a:pt x="143" y="104"/>
                          </a:cubicBezTo>
                          <a:cubicBezTo>
                            <a:pt x="143" y="80"/>
                            <a:pt x="143" y="80"/>
                            <a:pt x="143" y="80"/>
                          </a:cubicBezTo>
                          <a:cubicBezTo>
                            <a:pt x="143" y="79"/>
                            <a:pt x="143" y="79"/>
                            <a:pt x="143" y="79"/>
                          </a:cubicBezTo>
                          <a:cubicBezTo>
                            <a:pt x="143" y="75"/>
                            <a:pt x="141" y="71"/>
                            <a:pt x="138" y="67"/>
                          </a:cubicBezTo>
                          <a:cubicBezTo>
                            <a:pt x="139" y="66"/>
                            <a:pt x="140" y="65"/>
                            <a:pt x="140" y="64"/>
                          </a:cubicBezTo>
                          <a:cubicBezTo>
                            <a:pt x="142" y="61"/>
                            <a:pt x="143" y="59"/>
                            <a:pt x="143" y="56"/>
                          </a:cubicBezTo>
                          <a:cubicBezTo>
                            <a:pt x="143" y="35"/>
                            <a:pt x="143" y="35"/>
                            <a:pt x="143" y="35"/>
                          </a:cubicBezTo>
                          <a:cubicBezTo>
                            <a:pt x="143" y="33"/>
                            <a:pt x="143" y="31"/>
                            <a:pt x="143" y="31"/>
                          </a:cubicBezTo>
                          <a:cubicBezTo>
                            <a:pt x="143" y="19"/>
                            <a:pt x="128" y="9"/>
                            <a:pt x="105" y="4"/>
                          </a:cubicBezTo>
                          <a:close/>
                          <a:moveTo>
                            <a:pt x="10" y="28"/>
                          </a:moveTo>
                          <a:cubicBezTo>
                            <a:pt x="14" y="20"/>
                            <a:pt x="37" y="9"/>
                            <a:pt x="70" y="9"/>
                          </a:cubicBezTo>
                          <a:cubicBezTo>
                            <a:pt x="71" y="9"/>
                            <a:pt x="71" y="9"/>
                            <a:pt x="71" y="9"/>
                          </a:cubicBezTo>
                          <a:cubicBezTo>
                            <a:pt x="76" y="9"/>
                            <a:pt x="80" y="9"/>
                            <a:pt x="84" y="9"/>
                          </a:cubicBezTo>
                          <a:cubicBezTo>
                            <a:pt x="99" y="11"/>
                            <a:pt x="112" y="14"/>
                            <a:pt x="120" y="18"/>
                          </a:cubicBezTo>
                          <a:cubicBezTo>
                            <a:pt x="127" y="21"/>
                            <a:pt x="131" y="24"/>
                            <a:pt x="133" y="28"/>
                          </a:cubicBezTo>
                          <a:cubicBezTo>
                            <a:pt x="133" y="29"/>
                            <a:pt x="134" y="30"/>
                            <a:pt x="134" y="31"/>
                          </a:cubicBezTo>
                          <a:cubicBezTo>
                            <a:pt x="134" y="34"/>
                            <a:pt x="131" y="37"/>
                            <a:pt x="127" y="40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4" y="42"/>
                            <a:pt x="119" y="44"/>
                            <a:pt x="114" y="46"/>
                          </a:cubicBezTo>
                          <a:cubicBezTo>
                            <a:pt x="110" y="48"/>
                            <a:pt x="105" y="49"/>
                            <a:pt x="100" y="50"/>
                          </a:cubicBezTo>
                          <a:cubicBezTo>
                            <a:pt x="98" y="51"/>
                            <a:pt x="95" y="51"/>
                            <a:pt x="93" y="52"/>
                          </a:cubicBezTo>
                          <a:cubicBezTo>
                            <a:pt x="86" y="53"/>
                            <a:pt x="79" y="53"/>
                            <a:pt x="71" y="53"/>
                          </a:cubicBezTo>
                          <a:cubicBezTo>
                            <a:pt x="68" y="53"/>
                            <a:pt x="65" y="53"/>
                            <a:pt x="62" y="53"/>
                          </a:cubicBezTo>
                          <a:cubicBezTo>
                            <a:pt x="55" y="52"/>
                            <a:pt x="48" y="52"/>
                            <a:pt x="43" y="50"/>
                          </a:cubicBezTo>
                          <a:cubicBezTo>
                            <a:pt x="42" y="50"/>
                            <a:pt x="41" y="50"/>
                            <a:pt x="40" y="50"/>
                          </a:cubicBezTo>
                          <a:cubicBezTo>
                            <a:pt x="21" y="45"/>
                            <a:pt x="9" y="37"/>
                            <a:pt x="9" y="31"/>
                          </a:cubicBezTo>
                          <a:cubicBezTo>
                            <a:pt x="9" y="30"/>
                            <a:pt x="9" y="29"/>
                            <a:pt x="10" y="28"/>
                          </a:cubicBezTo>
                          <a:close/>
                          <a:moveTo>
                            <a:pt x="10" y="76"/>
                          </a:moveTo>
                          <a:cubicBezTo>
                            <a:pt x="10" y="75"/>
                            <a:pt x="11" y="74"/>
                            <a:pt x="12" y="73"/>
                          </a:cubicBezTo>
                          <a:cubicBezTo>
                            <a:pt x="25" y="82"/>
                            <a:pt x="46" y="87"/>
                            <a:pt x="71" y="87"/>
                          </a:cubicBezTo>
                          <a:cubicBezTo>
                            <a:pt x="85" y="87"/>
                            <a:pt x="97" y="86"/>
                            <a:pt x="108" y="83"/>
                          </a:cubicBezTo>
                          <a:cubicBezTo>
                            <a:pt x="113" y="81"/>
                            <a:pt x="118" y="80"/>
                            <a:pt x="122" y="78"/>
                          </a:cubicBezTo>
                          <a:cubicBezTo>
                            <a:pt x="125" y="77"/>
                            <a:pt x="128" y="75"/>
                            <a:pt x="131" y="73"/>
                          </a:cubicBezTo>
                          <a:cubicBezTo>
                            <a:pt x="132" y="74"/>
                            <a:pt x="132" y="75"/>
                            <a:pt x="133" y="75"/>
                          </a:cubicBezTo>
                          <a:cubicBezTo>
                            <a:pt x="133" y="77"/>
                            <a:pt x="134" y="78"/>
                            <a:pt x="134" y="79"/>
                          </a:cubicBezTo>
                          <a:cubicBezTo>
                            <a:pt x="134" y="80"/>
                            <a:pt x="133" y="82"/>
                            <a:pt x="132" y="83"/>
                          </a:cubicBezTo>
                          <a:cubicBezTo>
                            <a:pt x="132" y="84"/>
                            <a:pt x="131" y="84"/>
                            <a:pt x="131" y="84"/>
                          </a:cubicBezTo>
                          <a:cubicBezTo>
                            <a:pt x="131" y="84"/>
                            <a:pt x="131" y="85"/>
                            <a:pt x="130" y="85"/>
                          </a:cubicBezTo>
                          <a:cubicBezTo>
                            <a:pt x="130" y="85"/>
                            <a:pt x="130" y="85"/>
                            <a:pt x="130" y="85"/>
                          </a:cubicBezTo>
                          <a:cubicBezTo>
                            <a:pt x="130" y="85"/>
                            <a:pt x="130" y="86"/>
                            <a:pt x="129" y="86"/>
                          </a:cubicBezTo>
                          <a:cubicBezTo>
                            <a:pt x="128" y="87"/>
                            <a:pt x="126" y="89"/>
                            <a:pt x="124" y="90"/>
                          </a:cubicBezTo>
                          <a:cubicBezTo>
                            <a:pt x="123" y="90"/>
                            <a:pt x="123" y="90"/>
                            <a:pt x="122" y="91"/>
                          </a:cubicBezTo>
                          <a:cubicBezTo>
                            <a:pt x="122" y="91"/>
                            <a:pt x="122" y="91"/>
                            <a:pt x="122" y="91"/>
                          </a:cubicBezTo>
                          <a:cubicBezTo>
                            <a:pt x="122" y="91"/>
                            <a:pt x="121" y="91"/>
                            <a:pt x="120" y="92"/>
                          </a:cubicBezTo>
                          <a:cubicBezTo>
                            <a:pt x="120" y="92"/>
                            <a:pt x="120" y="92"/>
                            <a:pt x="119" y="92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15" y="94"/>
                            <a:pt x="111" y="96"/>
                            <a:pt x="106" y="97"/>
                          </a:cubicBezTo>
                          <a:cubicBezTo>
                            <a:pt x="105" y="97"/>
                            <a:pt x="104" y="97"/>
                            <a:pt x="104" y="97"/>
                          </a:cubicBezTo>
                          <a:cubicBezTo>
                            <a:pt x="103" y="98"/>
                            <a:pt x="101" y="98"/>
                            <a:pt x="100" y="98"/>
                          </a:cubicBezTo>
                          <a:cubicBezTo>
                            <a:pt x="100" y="98"/>
                            <a:pt x="100" y="98"/>
                            <a:pt x="100" y="98"/>
                          </a:cubicBezTo>
                          <a:cubicBezTo>
                            <a:pt x="98" y="99"/>
                            <a:pt x="95" y="99"/>
                            <a:pt x="93" y="99"/>
                          </a:cubicBezTo>
                          <a:cubicBezTo>
                            <a:pt x="92" y="100"/>
                            <a:pt x="91" y="100"/>
                            <a:pt x="90" y="100"/>
                          </a:cubicBezTo>
                          <a:cubicBezTo>
                            <a:pt x="89" y="100"/>
                            <a:pt x="88" y="100"/>
                            <a:pt x="87" y="100"/>
                          </a:cubicBezTo>
                          <a:cubicBezTo>
                            <a:pt x="86" y="100"/>
                            <a:pt x="86" y="100"/>
                            <a:pt x="85" y="100"/>
                          </a:cubicBezTo>
                          <a:cubicBezTo>
                            <a:pt x="84" y="100"/>
                            <a:pt x="83" y="101"/>
                            <a:pt x="82" y="101"/>
                          </a:cubicBezTo>
                          <a:cubicBezTo>
                            <a:pt x="81" y="101"/>
                            <a:pt x="80" y="101"/>
                            <a:pt x="79" y="101"/>
                          </a:cubicBezTo>
                          <a:cubicBezTo>
                            <a:pt x="78" y="101"/>
                            <a:pt x="77" y="101"/>
                            <a:pt x="75" y="101"/>
                          </a:cubicBezTo>
                          <a:cubicBezTo>
                            <a:pt x="74" y="101"/>
                            <a:pt x="73" y="101"/>
                            <a:pt x="71" y="101"/>
                          </a:cubicBezTo>
                          <a:cubicBezTo>
                            <a:pt x="70" y="101"/>
                            <a:pt x="69" y="101"/>
                            <a:pt x="67" y="101"/>
                          </a:cubicBezTo>
                          <a:cubicBezTo>
                            <a:pt x="66" y="101"/>
                            <a:pt x="65" y="101"/>
                            <a:pt x="64" y="101"/>
                          </a:cubicBezTo>
                          <a:cubicBezTo>
                            <a:pt x="63" y="101"/>
                            <a:pt x="62" y="101"/>
                            <a:pt x="61" y="101"/>
                          </a:cubicBezTo>
                          <a:cubicBezTo>
                            <a:pt x="60" y="101"/>
                            <a:pt x="59" y="100"/>
                            <a:pt x="58" y="100"/>
                          </a:cubicBezTo>
                          <a:cubicBezTo>
                            <a:pt x="57" y="100"/>
                            <a:pt x="56" y="100"/>
                            <a:pt x="56" y="100"/>
                          </a:cubicBezTo>
                          <a:cubicBezTo>
                            <a:pt x="55" y="100"/>
                            <a:pt x="54" y="100"/>
                            <a:pt x="53" y="100"/>
                          </a:cubicBezTo>
                          <a:cubicBezTo>
                            <a:pt x="52" y="100"/>
                            <a:pt x="51" y="100"/>
                            <a:pt x="50" y="99"/>
                          </a:cubicBezTo>
                          <a:cubicBezTo>
                            <a:pt x="47" y="99"/>
                            <a:pt x="45" y="99"/>
                            <a:pt x="43" y="98"/>
                          </a:cubicBezTo>
                          <a:cubicBezTo>
                            <a:pt x="43" y="98"/>
                            <a:pt x="43" y="98"/>
                            <a:pt x="43" y="98"/>
                          </a:cubicBezTo>
                          <a:cubicBezTo>
                            <a:pt x="41" y="98"/>
                            <a:pt x="40" y="98"/>
                            <a:pt x="39" y="97"/>
                          </a:cubicBezTo>
                          <a:cubicBezTo>
                            <a:pt x="38" y="97"/>
                            <a:pt x="38" y="97"/>
                            <a:pt x="37" y="97"/>
                          </a:cubicBezTo>
                          <a:cubicBezTo>
                            <a:pt x="33" y="96"/>
                            <a:pt x="29" y="94"/>
                            <a:pt x="25" y="93"/>
                          </a:cubicBezTo>
                          <a:cubicBezTo>
                            <a:pt x="24" y="93"/>
                            <a:pt x="24" y="92"/>
                            <a:pt x="23" y="92"/>
                          </a:cubicBezTo>
                          <a:cubicBezTo>
                            <a:pt x="22" y="92"/>
                            <a:pt x="22" y="91"/>
                            <a:pt x="21" y="91"/>
                          </a:cubicBezTo>
                          <a:cubicBezTo>
                            <a:pt x="21" y="91"/>
                            <a:pt x="21" y="91"/>
                            <a:pt x="20" y="91"/>
                          </a:cubicBezTo>
                          <a:cubicBezTo>
                            <a:pt x="19" y="90"/>
                            <a:pt x="19" y="90"/>
                            <a:pt x="18" y="89"/>
                          </a:cubicBezTo>
                          <a:cubicBezTo>
                            <a:pt x="17" y="89"/>
                            <a:pt x="16" y="88"/>
                            <a:pt x="16" y="88"/>
                          </a:cubicBezTo>
                          <a:cubicBezTo>
                            <a:pt x="14" y="87"/>
                            <a:pt x="12" y="85"/>
                            <a:pt x="11" y="84"/>
                          </a:cubicBezTo>
                          <a:cubicBezTo>
                            <a:pt x="11" y="83"/>
                            <a:pt x="11" y="83"/>
                            <a:pt x="10" y="83"/>
                          </a:cubicBezTo>
                          <a:cubicBezTo>
                            <a:pt x="9" y="81"/>
                            <a:pt x="9" y="80"/>
                            <a:pt x="9" y="79"/>
                          </a:cubicBezTo>
                          <a:cubicBezTo>
                            <a:pt x="9" y="78"/>
                            <a:pt x="9" y="77"/>
                            <a:pt x="10" y="76"/>
                          </a:cubicBezTo>
                          <a:close/>
                          <a:moveTo>
                            <a:pt x="71" y="149"/>
                          </a:moveTo>
                          <a:cubicBezTo>
                            <a:pt x="34" y="149"/>
                            <a:pt x="9" y="136"/>
                            <a:pt x="9" y="127"/>
                          </a:cubicBezTo>
                          <a:cubicBezTo>
                            <a:pt x="9" y="126"/>
                            <a:pt x="9" y="125"/>
                            <a:pt x="10" y="124"/>
                          </a:cubicBezTo>
                          <a:cubicBezTo>
                            <a:pt x="10" y="123"/>
                            <a:pt x="11" y="122"/>
                            <a:pt x="12" y="121"/>
                          </a:cubicBezTo>
                          <a:cubicBezTo>
                            <a:pt x="25" y="129"/>
                            <a:pt x="46" y="135"/>
                            <a:pt x="71" y="135"/>
                          </a:cubicBezTo>
                          <a:cubicBezTo>
                            <a:pt x="96" y="135"/>
                            <a:pt x="118" y="129"/>
                            <a:pt x="131" y="121"/>
                          </a:cubicBezTo>
                          <a:cubicBezTo>
                            <a:pt x="132" y="122"/>
                            <a:pt x="132" y="123"/>
                            <a:pt x="133" y="123"/>
                          </a:cubicBezTo>
                          <a:cubicBezTo>
                            <a:pt x="133" y="124"/>
                            <a:pt x="134" y="126"/>
                            <a:pt x="134" y="127"/>
                          </a:cubicBezTo>
                          <a:cubicBezTo>
                            <a:pt x="134" y="136"/>
                            <a:pt x="109" y="149"/>
                            <a:pt x="71" y="149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  <p:sp>
                  <p:nvSpPr>
                    <p:cNvPr id="249" name="직사각형 248">
                      <a:extLst>
                        <a:ext uri="{FF2B5EF4-FFF2-40B4-BE49-F238E27FC236}">
                          <a16:creationId xmlns:a16="http://schemas.microsoft.com/office/drawing/2014/main" id="{06F5862B-2F05-EA4D-FE25-53918E961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85" y="3498635"/>
                      <a:ext cx="832846" cy="28598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47" name="TextBox 246">
                    <a:extLst>
                      <a:ext uri="{FF2B5EF4-FFF2-40B4-BE49-F238E27FC236}">
                        <a16:creationId xmlns:a16="http://schemas.microsoft.com/office/drawing/2014/main" id="{70D844C5-E1AE-6180-54A7-BEF30D5AF596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664" y="4293134"/>
                    <a:ext cx="1104918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콜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고객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기사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정보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43" name="그룹 242">
                  <a:extLst>
                    <a:ext uri="{FF2B5EF4-FFF2-40B4-BE49-F238E27FC236}">
                      <a16:creationId xmlns:a16="http://schemas.microsoft.com/office/drawing/2014/main" id="{3A704898-0E1C-0A1D-BA3F-ED6FEF6734F5}"/>
                    </a:ext>
                  </a:extLst>
                </p:cNvPr>
                <p:cNvGrpSpPr/>
                <p:nvPr/>
              </p:nvGrpSpPr>
              <p:grpSpPr>
                <a:xfrm>
                  <a:off x="3083693" y="4625101"/>
                  <a:ext cx="1015512" cy="988938"/>
                  <a:chOff x="2060793" y="4004906"/>
                  <a:chExt cx="1015512" cy="988938"/>
                </a:xfrm>
              </p:grpSpPr>
              <p:sp>
                <p:nvSpPr>
                  <p:cNvPr id="244" name="모서리가 둥근 직사각형 273">
                    <a:extLst>
                      <a:ext uri="{FF2B5EF4-FFF2-40B4-BE49-F238E27FC236}">
                        <a16:creationId xmlns:a16="http://schemas.microsoft.com/office/drawing/2014/main" id="{E17AC79D-6663-13A9-491F-6BD6C6D8D496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82AA76E9-BDC9-F3CF-2444-E599B343924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06" y="4267132"/>
                    <a:ext cx="965352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단말기 연동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서비스</a:t>
                    </a:r>
                  </a:p>
                </p:txBody>
              </p:sp>
            </p:grpSp>
          </p:grpSp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C2860B93-983F-B11E-F88A-E639AB327300}"/>
                  </a:ext>
                </a:extLst>
              </p:cNvPr>
              <p:cNvGrpSpPr/>
              <p:nvPr/>
            </p:nvGrpSpPr>
            <p:grpSpPr>
              <a:xfrm>
                <a:off x="3389949" y="3586379"/>
                <a:ext cx="1477047" cy="738988"/>
                <a:chOff x="2936706" y="4494124"/>
                <a:chExt cx="2451298" cy="1249693"/>
              </a:xfrm>
            </p:grpSpPr>
            <p:sp>
              <p:nvSpPr>
                <p:cNvPr id="232" name="Rectangle 66">
                  <a:extLst>
                    <a:ext uri="{FF2B5EF4-FFF2-40B4-BE49-F238E27FC236}">
                      <a16:creationId xmlns:a16="http://schemas.microsoft.com/office/drawing/2014/main" id="{F3F77FB9-135A-C546-82F0-C58DB007E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706" y="4494124"/>
                  <a:ext cx="2451298" cy="1249693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33" name="그룹 232">
                  <a:extLst>
                    <a:ext uri="{FF2B5EF4-FFF2-40B4-BE49-F238E27FC236}">
                      <a16:creationId xmlns:a16="http://schemas.microsoft.com/office/drawing/2014/main" id="{6302CCDC-C750-2CC6-589C-6499E0146F1C}"/>
                    </a:ext>
                  </a:extLst>
                </p:cNvPr>
                <p:cNvGrpSpPr/>
                <p:nvPr/>
              </p:nvGrpSpPr>
              <p:grpSpPr>
                <a:xfrm>
                  <a:off x="4181562" y="4796185"/>
                  <a:ext cx="1104918" cy="671209"/>
                  <a:chOff x="3158662" y="4139772"/>
                  <a:chExt cx="1104918" cy="671209"/>
                </a:xfrm>
              </p:grpSpPr>
              <p:grpSp>
                <p:nvGrpSpPr>
                  <p:cNvPr id="237" name="그룹 236">
                    <a:extLst>
                      <a:ext uri="{FF2B5EF4-FFF2-40B4-BE49-F238E27FC236}">
                        <a16:creationId xmlns:a16="http://schemas.microsoft.com/office/drawing/2014/main" id="{475F52AE-B178-7530-BCF6-A9F140245E2A}"/>
                      </a:ext>
                    </a:extLst>
                  </p:cNvPr>
                  <p:cNvGrpSpPr/>
                  <p:nvPr/>
                </p:nvGrpSpPr>
                <p:grpSpPr>
                  <a:xfrm>
                    <a:off x="3239726" y="4139772"/>
                    <a:ext cx="942799" cy="671209"/>
                    <a:chOff x="4825330" y="3330137"/>
                    <a:chExt cx="832902" cy="537644"/>
                  </a:xfrm>
                </p:grpSpPr>
                <p:sp>
                  <p:nvSpPr>
                    <p:cNvPr id="239" name="Freeform 146">
                      <a:extLst>
                        <a:ext uri="{FF2B5EF4-FFF2-40B4-BE49-F238E27FC236}">
                          <a16:creationId xmlns:a16="http://schemas.microsoft.com/office/drawing/2014/main" id="{ED7B210E-E1CB-E204-0306-857B9822DC2D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25330" y="3330137"/>
                      <a:ext cx="832902" cy="537644"/>
                    </a:xfrm>
                    <a:custGeom>
                      <a:avLst/>
                      <a:gdLst>
                        <a:gd name="T0" fmla="*/ 102 w 143"/>
                        <a:gd name="T1" fmla="*/ 3 h 183"/>
                        <a:gd name="T2" fmla="*/ 76 w 143"/>
                        <a:gd name="T3" fmla="*/ 0 h 183"/>
                        <a:gd name="T4" fmla="*/ 10 w 143"/>
                        <a:gd name="T5" fmla="*/ 15 h 183"/>
                        <a:gd name="T6" fmla="*/ 5 w 143"/>
                        <a:gd name="T7" fmla="*/ 19 h 183"/>
                        <a:gd name="T8" fmla="*/ 0 w 143"/>
                        <a:gd name="T9" fmla="*/ 56 h 183"/>
                        <a:gd name="T10" fmla="*/ 0 w 143"/>
                        <a:gd name="T11" fmla="*/ 79 h 183"/>
                        <a:gd name="T12" fmla="*/ 5 w 143"/>
                        <a:gd name="T13" fmla="*/ 115 h 183"/>
                        <a:gd name="T14" fmla="*/ 0 w 143"/>
                        <a:gd name="T15" fmla="*/ 152 h 183"/>
                        <a:gd name="T16" fmla="*/ 71 w 143"/>
                        <a:gd name="T17" fmla="*/ 183 h 183"/>
                        <a:gd name="T18" fmla="*/ 143 w 143"/>
                        <a:gd name="T19" fmla="*/ 127 h 183"/>
                        <a:gd name="T20" fmla="*/ 143 w 143"/>
                        <a:gd name="T21" fmla="*/ 104 h 183"/>
                        <a:gd name="T22" fmla="*/ 143 w 143"/>
                        <a:gd name="T23" fmla="*/ 79 h 183"/>
                        <a:gd name="T24" fmla="*/ 140 w 143"/>
                        <a:gd name="T25" fmla="*/ 64 h 183"/>
                        <a:gd name="T26" fmla="*/ 143 w 143"/>
                        <a:gd name="T27" fmla="*/ 35 h 183"/>
                        <a:gd name="T28" fmla="*/ 105 w 143"/>
                        <a:gd name="T29" fmla="*/ 4 h 183"/>
                        <a:gd name="T30" fmla="*/ 70 w 143"/>
                        <a:gd name="T31" fmla="*/ 9 h 183"/>
                        <a:gd name="T32" fmla="*/ 84 w 143"/>
                        <a:gd name="T33" fmla="*/ 9 h 183"/>
                        <a:gd name="T34" fmla="*/ 133 w 143"/>
                        <a:gd name="T35" fmla="*/ 28 h 183"/>
                        <a:gd name="T36" fmla="*/ 127 w 143"/>
                        <a:gd name="T37" fmla="*/ 40 h 183"/>
                        <a:gd name="T38" fmla="*/ 114 w 143"/>
                        <a:gd name="T39" fmla="*/ 46 h 183"/>
                        <a:gd name="T40" fmla="*/ 93 w 143"/>
                        <a:gd name="T41" fmla="*/ 52 h 183"/>
                        <a:gd name="T42" fmla="*/ 62 w 143"/>
                        <a:gd name="T43" fmla="*/ 53 h 183"/>
                        <a:gd name="T44" fmla="*/ 40 w 143"/>
                        <a:gd name="T45" fmla="*/ 50 h 183"/>
                        <a:gd name="T46" fmla="*/ 10 w 143"/>
                        <a:gd name="T47" fmla="*/ 28 h 183"/>
                        <a:gd name="T48" fmla="*/ 12 w 143"/>
                        <a:gd name="T49" fmla="*/ 73 h 183"/>
                        <a:gd name="T50" fmla="*/ 108 w 143"/>
                        <a:gd name="T51" fmla="*/ 83 h 183"/>
                        <a:gd name="T52" fmla="*/ 131 w 143"/>
                        <a:gd name="T53" fmla="*/ 73 h 183"/>
                        <a:gd name="T54" fmla="*/ 134 w 143"/>
                        <a:gd name="T55" fmla="*/ 79 h 183"/>
                        <a:gd name="T56" fmla="*/ 131 w 143"/>
                        <a:gd name="T57" fmla="*/ 84 h 183"/>
                        <a:gd name="T58" fmla="*/ 130 w 143"/>
                        <a:gd name="T59" fmla="*/ 85 h 183"/>
                        <a:gd name="T60" fmla="*/ 124 w 143"/>
                        <a:gd name="T61" fmla="*/ 90 h 183"/>
                        <a:gd name="T62" fmla="*/ 122 w 143"/>
                        <a:gd name="T63" fmla="*/ 91 h 183"/>
                        <a:gd name="T64" fmla="*/ 119 w 143"/>
                        <a:gd name="T65" fmla="*/ 92 h 183"/>
                        <a:gd name="T66" fmla="*/ 106 w 143"/>
                        <a:gd name="T67" fmla="*/ 97 h 183"/>
                        <a:gd name="T68" fmla="*/ 100 w 143"/>
                        <a:gd name="T69" fmla="*/ 98 h 183"/>
                        <a:gd name="T70" fmla="*/ 93 w 143"/>
                        <a:gd name="T71" fmla="*/ 99 h 183"/>
                        <a:gd name="T72" fmla="*/ 87 w 143"/>
                        <a:gd name="T73" fmla="*/ 100 h 183"/>
                        <a:gd name="T74" fmla="*/ 82 w 143"/>
                        <a:gd name="T75" fmla="*/ 101 h 183"/>
                        <a:gd name="T76" fmla="*/ 75 w 143"/>
                        <a:gd name="T77" fmla="*/ 101 h 183"/>
                        <a:gd name="T78" fmla="*/ 67 w 143"/>
                        <a:gd name="T79" fmla="*/ 101 h 183"/>
                        <a:gd name="T80" fmla="*/ 61 w 143"/>
                        <a:gd name="T81" fmla="*/ 101 h 183"/>
                        <a:gd name="T82" fmla="*/ 56 w 143"/>
                        <a:gd name="T83" fmla="*/ 100 h 183"/>
                        <a:gd name="T84" fmla="*/ 50 w 143"/>
                        <a:gd name="T85" fmla="*/ 99 h 183"/>
                        <a:gd name="T86" fmla="*/ 43 w 143"/>
                        <a:gd name="T87" fmla="*/ 98 h 183"/>
                        <a:gd name="T88" fmla="*/ 37 w 143"/>
                        <a:gd name="T89" fmla="*/ 97 h 183"/>
                        <a:gd name="T90" fmla="*/ 23 w 143"/>
                        <a:gd name="T91" fmla="*/ 92 h 183"/>
                        <a:gd name="T92" fmla="*/ 20 w 143"/>
                        <a:gd name="T93" fmla="*/ 91 h 183"/>
                        <a:gd name="T94" fmla="*/ 16 w 143"/>
                        <a:gd name="T95" fmla="*/ 88 h 183"/>
                        <a:gd name="T96" fmla="*/ 10 w 143"/>
                        <a:gd name="T97" fmla="*/ 83 h 183"/>
                        <a:gd name="T98" fmla="*/ 10 w 143"/>
                        <a:gd name="T99" fmla="*/ 76 h 183"/>
                        <a:gd name="T100" fmla="*/ 9 w 143"/>
                        <a:gd name="T101" fmla="*/ 127 h 183"/>
                        <a:gd name="T102" fmla="*/ 12 w 143"/>
                        <a:gd name="T103" fmla="*/ 121 h 183"/>
                        <a:gd name="T104" fmla="*/ 131 w 143"/>
                        <a:gd name="T105" fmla="*/ 121 h 183"/>
                        <a:gd name="T106" fmla="*/ 134 w 143"/>
                        <a:gd name="T107" fmla="*/ 127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43" h="183">
                          <a:moveTo>
                            <a:pt x="105" y="4"/>
                          </a:moveTo>
                          <a:cubicBezTo>
                            <a:pt x="104" y="3"/>
                            <a:pt x="103" y="3"/>
                            <a:pt x="102" y="3"/>
                          </a:cubicBezTo>
                          <a:cubicBezTo>
                            <a:pt x="101" y="3"/>
                            <a:pt x="101" y="3"/>
                            <a:pt x="100" y="2"/>
                          </a:cubicBezTo>
                          <a:cubicBezTo>
                            <a:pt x="92" y="1"/>
                            <a:pt x="84" y="0"/>
                            <a:pt x="76" y="0"/>
                          </a:cubicBezTo>
                          <a:cubicBezTo>
                            <a:pt x="74" y="0"/>
                            <a:pt x="73" y="0"/>
                            <a:pt x="71" y="0"/>
                          </a:cubicBezTo>
                          <a:cubicBezTo>
                            <a:pt x="45" y="0"/>
                            <a:pt x="23" y="6"/>
                            <a:pt x="10" y="15"/>
                          </a:cubicBezTo>
                          <a:cubicBezTo>
                            <a:pt x="9" y="16"/>
                            <a:pt x="8" y="17"/>
                            <a:pt x="7" y="17"/>
                          </a:cubicBezTo>
                          <a:cubicBezTo>
                            <a:pt x="6" y="18"/>
                            <a:pt x="6" y="18"/>
                            <a:pt x="5" y="19"/>
                          </a:cubicBezTo>
                          <a:cubicBezTo>
                            <a:pt x="2" y="23"/>
                            <a:pt x="0" y="27"/>
                            <a:pt x="0" y="31"/>
                          </a:cubicBezTo>
                          <a:cubicBezTo>
                            <a:pt x="0" y="31"/>
                            <a:pt x="0" y="48"/>
                            <a:pt x="0" y="56"/>
                          </a:cubicBezTo>
                          <a:cubicBezTo>
                            <a:pt x="0" y="60"/>
                            <a:pt x="2" y="64"/>
                            <a:pt x="5" y="67"/>
                          </a:cubicBezTo>
                          <a:cubicBezTo>
                            <a:pt x="2" y="71"/>
                            <a:pt x="0" y="75"/>
                            <a:pt x="0" y="79"/>
                          </a:cubicBezTo>
                          <a:cubicBezTo>
                            <a:pt x="0" y="79"/>
                            <a:pt x="0" y="96"/>
                            <a:pt x="0" y="104"/>
                          </a:cubicBezTo>
                          <a:cubicBezTo>
                            <a:pt x="0" y="108"/>
                            <a:pt x="2" y="112"/>
                            <a:pt x="5" y="115"/>
                          </a:cubicBezTo>
                          <a:cubicBezTo>
                            <a:pt x="2" y="119"/>
                            <a:pt x="0" y="123"/>
                            <a:pt x="0" y="127"/>
                          </a:cubicBezTo>
                          <a:cubicBezTo>
                            <a:pt x="0" y="127"/>
                            <a:pt x="0" y="143"/>
                            <a:pt x="0" y="152"/>
                          </a:cubicBezTo>
                          <a:cubicBezTo>
                            <a:pt x="0" y="158"/>
                            <a:pt x="4" y="164"/>
                            <a:pt x="11" y="168"/>
                          </a:cubicBezTo>
                          <a:cubicBezTo>
                            <a:pt x="24" y="177"/>
                            <a:pt x="46" y="183"/>
                            <a:pt x="71" y="183"/>
                          </a:cubicBezTo>
                          <a:cubicBezTo>
                            <a:pt x="111" y="183"/>
                            <a:pt x="143" y="169"/>
                            <a:pt x="143" y="152"/>
                          </a:cubicBezTo>
                          <a:cubicBezTo>
                            <a:pt x="143" y="145"/>
                            <a:pt x="143" y="127"/>
                            <a:pt x="143" y="127"/>
                          </a:cubicBezTo>
                          <a:cubicBezTo>
                            <a:pt x="143" y="123"/>
                            <a:pt x="141" y="119"/>
                            <a:pt x="138" y="115"/>
                          </a:cubicBezTo>
                          <a:cubicBezTo>
                            <a:pt x="141" y="112"/>
                            <a:pt x="143" y="108"/>
                            <a:pt x="143" y="104"/>
                          </a:cubicBezTo>
                          <a:cubicBezTo>
                            <a:pt x="143" y="80"/>
                            <a:pt x="143" y="80"/>
                            <a:pt x="143" y="80"/>
                          </a:cubicBezTo>
                          <a:cubicBezTo>
                            <a:pt x="143" y="79"/>
                            <a:pt x="143" y="79"/>
                            <a:pt x="143" y="79"/>
                          </a:cubicBezTo>
                          <a:cubicBezTo>
                            <a:pt x="143" y="75"/>
                            <a:pt x="141" y="71"/>
                            <a:pt x="138" y="67"/>
                          </a:cubicBezTo>
                          <a:cubicBezTo>
                            <a:pt x="139" y="66"/>
                            <a:pt x="140" y="65"/>
                            <a:pt x="140" y="64"/>
                          </a:cubicBezTo>
                          <a:cubicBezTo>
                            <a:pt x="142" y="61"/>
                            <a:pt x="143" y="59"/>
                            <a:pt x="143" y="56"/>
                          </a:cubicBezTo>
                          <a:cubicBezTo>
                            <a:pt x="143" y="35"/>
                            <a:pt x="143" y="35"/>
                            <a:pt x="143" y="35"/>
                          </a:cubicBezTo>
                          <a:cubicBezTo>
                            <a:pt x="143" y="33"/>
                            <a:pt x="143" y="31"/>
                            <a:pt x="143" y="31"/>
                          </a:cubicBezTo>
                          <a:cubicBezTo>
                            <a:pt x="143" y="19"/>
                            <a:pt x="128" y="9"/>
                            <a:pt x="105" y="4"/>
                          </a:cubicBezTo>
                          <a:close/>
                          <a:moveTo>
                            <a:pt x="10" y="28"/>
                          </a:moveTo>
                          <a:cubicBezTo>
                            <a:pt x="14" y="20"/>
                            <a:pt x="37" y="9"/>
                            <a:pt x="70" y="9"/>
                          </a:cubicBezTo>
                          <a:cubicBezTo>
                            <a:pt x="71" y="9"/>
                            <a:pt x="71" y="9"/>
                            <a:pt x="71" y="9"/>
                          </a:cubicBezTo>
                          <a:cubicBezTo>
                            <a:pt x="76" y="9"/>
                            <a:pt x="80" y="9"/>
                            <a:pt x="84" y="9"/>
                          </a:cubicBezTo>
                          <a:cubicBezTo>
                            <a:pt x="99" y="11"/>
                            <a:pt x="112" y="14"/>
                            <a:pt x="120" y="18"/>
                          </a:cubicBezTo>
                          <a:cubicBezTo>
                            <a:pt x="127" y="21"/>
                            <a:pt x="131" y="24"/>
                            <a:pt x="133" y="28"/>
                          </a:cubicBezTo>
                          <a:cubicBezTo>
                            <a:pt x="133" y="29"/>
                            <a:pt x="134" y="30"/>
                            <a:pt x="134" y="31"/>
                          </a:cubicBezTo>
                          <a:cubicBezTo>
                            <a:pt x="134" y="34"/>
                            <a:pt x="131" y="37"/>
                            <a:pt x="127" y="40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4" y="42"/>
                            <a:pt x="119" y="44"/>
                            <a:pt x="114" y="46"/>
                          </a:cubicBezTo>
                          <a:cubicBezTo>
                            <a:pt x="110" y="48"/>
                            <a:pt x="105" y="49"/>
                            <a:pt x="100" y="50"/>
                          </a:cubicBezTo>
                          <a:cubicBezTo>
                            <a:pt x="98" y="51"/>
                            <a:pt x="95" y="51"/>
                            <a:pt x="93" y="52"/>
                          </a:cubicBezTo>
                          <a:cubicBezTo>
                            <a:pt x="86" y="53"/>
                            <a:pt x="79" y="53"/>
                            <a:pt x="71" y="53"/>
                          </a:cubicBezTo>
                          <a:cubicBezTo>
                            <a:pt x="68" y="53"/>
                            <a:pt x="65" y="53"/>
                            <a:pt x="62" y="53"/>
                          </a:cubicBezTo>
                          <a:cubicBezTo>
                            <a:pt x="55" y="52"/>
                            <a:pt x="48" y="52"/>
                            <a:pt x="43" y="50"/>
                          </a:cubicBezTo>
                          <a:cubicBezTo>
                            <a:pt x="42" y="50"/>
                            <a:pt x="41" y="50"/>
                            <a:pt x="40" y="50"/>
                          </a:cubicBezTo>
                          <a:cubicBezTo>
                            <a:pt x="21" y="45"/>
                            <a:pt x="9" y="37"/>
                            <a:pt x="9" y="31"/>
                          </a:cubicBezTo>
                          <a:cubicBezTo>
                            <a:pt x="9" y="30"/>
                            <a:pt x="9" y="29"/>
                            <a:pt x="10" y="28"/>
                          </a:cubicBezTo>
                          <a:close/>
                          <a:moveTo>
                            <a:pt x="10" y="76"/>
                          </a:moveTo>
                          <a:cubicBezTo>
                            <a:pt x="10" y="75"/>
                            <a:pt x="11" y="74"/>
                            <a:pt x="12" y="73"/>
                          </a:cubicBezTo>
                          <a:cubicBezTo>
                            <a:pt x="25" y="82"/>
                            <a:pt x="46" y="87"/>
                            <a:pt x="71" y="87"/>
                          </a:cubicBezTo>
                          <a:cubicBezTo>
                            <a:pt x="85" y="87"/>
                            <a:pt x="97" y="86"/>
                            <a:pt x="108" y="83"/>
                          </a:cubicBezTo>
                          <a:cubicBezTo>
                            <a:pt x="113" y="81"/>
                            <a:pt x="118" y="80"/>
                            <a:pt x="122" y="78"/>
                          </a:cubicBezTo>
                          <a:cubicBezTo>
                            <a:pt x="125" y="77"/>
                            <a:pt x="128" y="75"/>
                            <a:pt x="131" y="73"/>
                          </a:cubicBezTo>
                          <a:cubicBezTo>
                            <a:pt x="132" y="74"/>
                            <a:pt x="132" y="75"/>
                            <a:pt x="133" y="75"/>
                          </a:cubicBezTo>
                          <a:cubicBezTo>
                            <a:pt x="133" y="77"/>
                            <a:pt x="134" y="78"/>
                            <a:pt x="134" y="79"/>
                          </a:cubicBezTo>
                          <a:cubicBezTo>
                            <a:pt x="134" y="80"/>
                            <a:pt x="133" y="82"/>
                            <a:pt x="132" y="83"/>
                          </a:cubicBezTo>
                          <a:cubicBezTo>
                            <a:pt x="132" y="84"/>
                            <a:pt x="131" y="84"/>
                            <a:pt x="131" y="84"/>
                          </a:cubicBezTo>
                          <a:cubicBezTo>
                            <a:pt x="131" y="84"/>
                            <a:pt x="131" y="85"/>
                            <a:pt x="130" y="85"/>
                          </a:cubicBezTo>
                          <a:cubicBezTo>
                            <a:pt x="130" y="85"/>
                            <a:pt x="130" y="85"/>
                            <a:pt x="130" y="85"/>
                          </a:cubicBezTo>
                          <a:cubicBezTo>
                            <a:pt x="130" y="85"/>
                            <a:pt x="130" y="86"/>
                            <a:pt x="129" y="86"/>
                          </a:cubicBezTo>
                          <a:cubicBezTo>
                            <a:pt x="128" y="87"/>
                            <a:pt x="126" y="89"/>
                            <a:pt x="124" y="90"/>
                          </a:cubicBezTo>
                          <a:cubicBezTo>
                            <a:pt x="123" y="90"/>
                            <a:pt x="123" y="90"/>
                            <a:pt x="122" y="91"/>
                          </a:cubicBezTo>
                          <a:cubicBezTo>
                            <a:pt x="122" y="91"/>
                            <a:pt x="122" y="91"/>
                            <a:pt x="122" y="91"/>
                          </a:cubicBezTo>
                          <a:cubicBezTo>
                            <a:pt x="122" y="91"/>
                            <a:pt x="121" y="91"/>
                            <a:pt x="120" y="92"/>
                          </a:cubicBezTo>
                          <a:cubicBezTo>
                            <a:pt x="120" y="92"/>
                            <a:pt x="120" y="92"/>
                            <a:pt x="119" y="92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15" y="94"/>
                            <a:pt x="111" y="96"/>
                            <a:pt x="106" y="97"/>
                          </a:cubicBezTo>
                          <a:cubicBezTo>
                            <a:pt x="105" y="97"/>
                            <a:pt x="104" y="97"/>
                            <a:pt x="104" y="97"/>
                          </a:cubicBezTo>
                          <a:cubicBezTo>
                            <a:pt x="103" y="98"/>
                            <a:pt x="101" y="98"/>
                            <a:pt x="100" y="98"/>
                          </a:cubicBezTo>
                          <a:cubicBezTo>
                            <a:pt x="100" y="98"/>
                            <a:pt x="100" y="98"/>
                            <a:pt x="100" y="98"/>
                          </a:cubicBezTo>
                          <a:cubicBezTo>
                            <a:pt x="98" y="99"/>
                            <a:pt x="95" y="99"/>
                            <a:pt x="93" y="99"/>
                          </a:cubicBezTo>
                          <a:cubicBezTo>
                            <a:pt x="92" y="100"/>
                            <a:pt x="91" y="100"/>
                            <a:pt x="90" y="100"/>
                          </a:cubicBezTo>
                          <a:cubicBezTo>
                            <a:pt x="89" y="100"/>
                            <a:pt x="88" y="100"/>
                            <a:pt x="87" y="100"/>
                          </a:cubicBezTo>
                          <a:cubicBezTo>
                            <a:pt x="86" y="100"/>
                            <a:pt x="86" y="100"/>
                            <a:pt x="85" y="100"/>
                          </a:cubicBezTo>
                          <a:cubicBezTo>
                            <a:pt x="84" y="100"/>
                            <a:pt x="83" y="101"/>
                            <a:pt x="82" y="101"/>
                          </a:cubicBezTo>
                          <a:cubicBezTo>
                            <a:pt x="81" y="101"/>
                            <a:pt x="80" y="101"/>
                            <a:pt x="79" y="101"/>
                          </a:cubicBezTo>
                          <a:cubicBezTo>
                            <a:pt x="78" y="101"/>
                            <a:pt x="77" y="101"/>
                            <a:pt x="75" y="101"/>
                          </a:cubicBezTo>
                          <a:cubicBezTo>
                            <a:pt x="74" y="101"/>
                            <a:pt x="73" y="101"/>
                            <a:pt x="71" y="101"/>
                          </a:cubicBezTo>
                          <a:cubicBezTo>
                            <a:pt x="70" y="101"/>
                            <a:pt x="69" y="101"/>
                            <a:pt x="67" y="101"/>
                          </a:cubicBezTo>
                          <a:cubicBezTo>
                            <a:pt x="66" y="101"/>
                            <a:pt x="65" y="101"/>
                            <a:pt x="64" y="101"/>
                          </a:cubicBezTo>
                          <a:cubicBezTo>
                            <a:pt x="63" y="101"/>
                            <a:pt x="62" y="101"/>
                            <a:pt x="61" y="101"/>
                          </a:cubicBezTo>
                          <a:cubicBezTo>
                            <a:pt x="60" y="101"/>
                            <a:pt x="59" y="100"/>
                            <a:pt x="58" y="100"/>
                          </a:cubicBezTo>
                          <a:cubicBezTo>
                            <a:pt x="57" y="100"/>
                            <a:pt x="56" y="100"/>
                            <a:pt x="56" y="100"/>
                          </a:cubicBezTo>
                          <a:cubicBezTo>
                            <a:pt x="55" y="100"/>
                            <a:pt x="54" y="100"/>
                            <a:pt x="53" y="100"/>
                          </a:cubicBezTo>
                          <a:cubicBezTo>
                            <a:pt x="52" y="100"/>
                            <a:pt x="51" y="100"/>
                            <a:pt x="50" y="99"/>
                          </a:cubicBezTo>
                          <a:cubicBezTo>
                            <a:pt x="47" y="99"/>
                            <a:pt x="45" y="99"/>
                            <a:pt x="43" y="98"/>
                          </a:cubicBezTo>
                          <a:cubicBezTo>
                            <a:pt x="43" y="98"/>
                            <a:pt x="43" y="98"/>
                            <a:pt x="43" y="98"/>
                          </a:cubicBezTo>
                          <a:cubicBezTo>
                            <a:pt x="41" y="98"/>
                            <a:pt x="40" y="98"/>
                            <a:pt x="39" y="97"/>
                          </a:cubicBezTo>
                          <a:cubicBezTo>
                            <a:pt x="38" y="97"/>
                            <a:pt x="38" y="97"/>
                            <a:pt x="37" y="97"/>
                          </a:cubicBezTo>
                          <a:cubicBezTo>
                            <a:pt x="33" y="96"/>
                            <a:pt x="29" y="94"/>
                            <a:pt x="25" y="93"/>
                          </a:cubicBezTo>
                          <a:cubicBezTo>
                            <a:pt x="24" y="93"/>
                            <a:pt x="24" y="92"/>
                            <a:pt x="23" y="92"/>
                          </a:cubicBezTo>
                          <a:cubicBezTo>
                            <a:pt x="22" y="92"/>
                            <a:pt x="22" y="91"/>
                            <a:pt x="21" y="91"/>
                          </a:cubicBezTo>
                          <a:cubicBezTo>
                            <a:pt x="21" y="91"/>
                            <a:pt x="21" y="91"/>
                            <a:pt x="20" y="91"/>
                          </a:cubicBezTo>
                          <a:cubicBezTo>
                            <a:pt x="19" y="90"/>
                            <a:pt x="19" y="90"/>
                            <a:pt x="18" y="89"/>
                          </a:cubicBezTo>
                          <a:cubicBezTo>
                            <a:pt x="17" y="89"/>
                            <a:pt x="16" y="88"/>
                            <a:pt x="16" y="88"/>
                          </a:cubicBezTo>
                          <a:cubicBezTo>
                            <a:pt x="14" y="87"/>
                            <a:pt x="12" y="85"/>
                            <a:pt x="11" y="84"/>
                          </a:cubicBezTo>
                          <a:cubicBezTo>
                            <a:pt x="11" y="83"/>
                            <a:pt x="11" y="83"/>
                            <a:pt x="10" y="83"/>
                          </a:cubicBezTo>
                          <a:cubicBezTo>
                            <a:pt x="9" y="81"/>
                            <a:pt x="9" y="80"/>
                            <a:pt x="9" y="79"/>
                          </a:cubicBezTo>
                          <a:cubicBezTo>
                            <a:pt x="9" y="78"/>
                            <a:pt x="9" y="77"/>
                            <a:pt x="10" y="76"/>
                          </a:cubicBezTo>
                          <a:close/>
                          <a:moveTo>
                            <a:pt x="71" y="149"/>
                          </a:moveTo>
                          <a:cubicBezTo>
                            <a:pt x="34" y="149"/>
                            <a:pt x="9" y="136"/>
                            <a:pt x="9" y="127"/>
                          </a:cubicBezTo>
                          <a:cubicBezTo>
                            <a:pt x="9" y="126"/>
                            <a:pt x="9" y="125"/>
                            <a:pt x="10" y="124"/>
                          </a:cubicBezTo>
                          <a:cubicBezTo>
                            <a:pt x="10" y="123"/>
                            <a:pt x="11" y="122"/>
                            <a:pt x="12" y="121"/>
                          </a:cubicBezTo>
                          <a:cubicBezTo>
                            <a:pt x="25" y="129"/>
                            <a:pt x="46" y="135"/>
                            <a:pt x="71" y="135"/>
                          </a:cubicBezTo>
                          <a:cubicBezTo>
                            <a:pt x="96" y="135"/>
                            <a:pt x="118" y="129"/>
                            <a:pt x="131" y="121"/>
                          </a:cubicBezTo>
                          <a:cubicBezTo>
                            <a:pt x="132" y="122"/>
                            <a:pt x="132" y="123"/>
                            <a:pt x="133" y="123"/>
                          </a:cubicBezTo>
                          <a:cubicBezTo>
                            <a:pt x="133" y="124"/>
                            <a:pt x="134" y="126"/>
                            <a:pt x="134" y="127"/>
                          </a:cubicBezTo>
                          <a:cubicBezTo>
                            <a:pt x="134" y="136"/>
                            <a:pt x="109" y="149"/>
                            <a:pt x="71" y="149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  <p:sp>
                  <p:nvSpPr>
                    <p:cNvPr id="240" name="직사각형 239">
                      <a:extLst>
                        <a:ext uri="{FF2B5EF4-FFF2-40B4-BE49-F238E27FC236}">
                          <a16:creationId xmlns:a16="http://schemas.microsoft.com/office/drawing/2014/main" id="{27076244-BF44-1523-3CD4-15D519057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85" y="3498635"/>
                      <a:ext cx="832846" cy="28598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2D49E819-D529-CDC4-B22F-A7A2AB7ABF15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662" y="4293134"/>
                    <a:ext cx="1104918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콜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고객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기사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차량 정보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34" name="그룹 233">
                  <a:extLst>
                    <a:ext uri="{FF2B5EF4-FFF2-40B4-BE49-F238E27FC236}">
                      <a16:creationId xmlns:a16="http://schemas.microsoft.com/office/drawing/2014/main" id="{CC8E52AF-ED8B-93C2-CA67-9403D285AFE1}"/>
                    </a:ext>
                  </a:extLst>
                </p:cNvPr>
                <p:cNvGrpSpPr/>
                <p:nvPr/>
              </p:nvGrpSpPr>
              <p:grpSpPr>
                <a:xfrm>
                  <a:off x="3083693" y="4625101"/>
                  <a:ext cx="1015512" cy="988938"/>
                  <a:chOff x="2060793" y="4004906"/>
                  <a:chExt cx="1015512" cy="988938"/>
                </a:xfrm>
              </p:grpSpPr>
              <p:sp>
                <p:nvSpPr>
                  <p:cNvPr id="235" name="모서리가 둥근 직사각형 273">
                    <a:extLst>
                      <a:ext uri="{FF2B5EF4-FFF2-40B4-BE49-F238E27FC236}">
                        <a16:creationId xmlns:a16="http://schemas.microsoft.com/office/drawing/2014/main" id="{AC3E63D3-F24A-16F7-8E7D-B5D3C55AA75B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783A7E2E-7FD8-75AD-CBE7-F4CC122D5E88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08" y="4383253"/>
                    <a:ext cx="965352" cy="23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배차 서비스</a:t>
                    </a:r>
                  </a:p>
                </p:txBody>
              </p:sp>
            </p:grpSp>
          </p:grpSp>
          <p:grpSp>
            <p:nvGrpSpPr>
              <p:cNvPr id="151" name="그룹 150">
                <a:extLst>
                  <a:ext uri="{FF2B5EF4-FFF2-40B4-BE49-F238E27FC236}">
                    <a16:creationId xmlns:a16="http://schemas.microsoft.com/office/drawing/2014/main" id="{D518A137-BF84-C455-E133-9085BA9611A7}"/>
                  </a:ext>
                </a:extLst>
              </p:cNvPr>
              <p:cNvGrpSpPr/>
              <p:nvPr/>
            </p:nvGrpSpPr>
            <p:grpSpPr>
              <a:xfrm>
                <a:off x="4935169" y="3586378"/>
                <a:ext cx="1477047" cy="738988"/>
                <a:chOff x="2936706" y="4494124"/>
                <a:chExt cx="2451298" cy="1249693"/>
              </a:xfrm>
            </p:grpSpPr>
            <p:sp>
              <p:nvSpPr>
                <p:cNvPr id="223" name="Rectangle 66">
                  <a:extLst>
                    <a:ext uri="{FF2B5EF4-FFF2-40B4-BE49-F238E27FC236}">
                      <a16:creationId xmlns:a16="http://schemas.microsoft.com/office/drawing/2014/main" id="{3DEA0F47-2ED2-9C2A-747F-9F02E9F1C2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6706" y="4494124"/>
                  <a:ext cx="2451298" cy="1249693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C513183C-57DE-979E-93C8-B27547F2DD2B}"/>
                    </a:ext>
                  </a:extLst>
                </p:cNvPr>
                <p:cNvGrpSpPr/>
                <p:nvPr/>
              </p:nvGrpSpPr>
              <p:grpSpPr>
                <a:xfrm>
                  <a:off x="4181562" y="4796185"/>
                  <a:ext cx="1104918" cy="671209"/>
                  <a:chOff x="3158662" y="4139772"/>
                  <a:chExt cx="1104918" cy="671209"/>
                </a:xfrm>
              </p:grpSpPr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18244849-5837-C4E9-C7F1-38FA0FEF8B94}"/>
                      </a:ext>
                    </a:extLst>
                  </p:cNvPr>
                  <p:cNvGrpSpPr/>
                  <p:nvPr/>
                </p:nvGrpSpPr>
                <p:grpSpPr>
                  <a:xfrm>
                    <a:off x="3239726" y="4139772"/>
                    <a:ext cx="942799" cy="671209"/>
                    <a:chOff x="4825330" y="3330137"/>
                    <a:chExt cx="832902" cy="537644"/>
                  </a:xfrm>
                </p:grpSpPr>
                <p:sp>
                  <p:nvSpPr>
                    <p:cNvPr id="230" name="Freeform 146">
                      <a:extLst>
                        <a:ext uri="{FF2B5EF4-FFF2-40B4-BE49-F238E27FC236}">
                          <a16:creationId xmlns:a16="http://schemas.microsoft.com/office/drawing/2014/main" id="{BDF968E2-FE15-57C1-D400-C3D1923E1E8B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4825330" y="3330137"/>
                      <a:ext cx="832902" cy="537644"/>
                    </a:xfrm>
                    <a:custGeom>
                      <a:avLst/>
                      <a:gdLst>
                        <a:gd name="T0" fmla="*/ 102 w 143"/>
                        <a:gd name="T1" fmla="*/ 3 h 183"/>
                        <a:gd name="T2" fmla="*/ 76 w 143"/>
                        <a:gd name="T3" fmla="*/ 0 h 183"/>
                        <a:gd name="T4" fmla="*/ 10 w 143"/>
                        <a:gd name="T5" fmla="*/ 15 h 183"/>
                        <a:gd name="T6" fmla="*/ 5 w 143"/>
                        <a:gd name="T7" fmla="*/ 19 h 183"/>
                        <a:gd name="T8" fmla="*/ 0 w 143"/>
                        <a:gd name="T9" fmla="*/ 56 h 183"/>
                        <a:gd name="T10" fmla="*/ 0 w 143"/>
                        <a:gd name="T11" fmla="*/ 79 h 183"/>
                        <a:gd name="T12" fmla="*/ 5 w 143"/>
                        <a:gd name="T13" fmla="*/ 115 h 183"/>
                        <a:gd name="T14" fmla="*/ 0 w 143"/>
                        <a:gd name="T15" fmla="*/ 152 h 183"/>
                        <a:gd name="T16" fmla="*/ 71 w 143"/>
                        <a:gd name="T17" fmla="*/ 183 h 183"/>
                        <a:gd name="T18" fmla="*/ 143 w 143"/>
                        <a:gd name="T19" fmla="*/ 127 h 183"/>
                        <a:gd name="T20" fmla="*/ 143 w 143"/>
                        <a:gd name="T21" fmla="*/ 104 h 183"/>
                        <a:gd name="T22" fmla="*/ 143 w 143"/>
                        <a:gd name="T23" fmla="*/ 79 h 183"/>
                        <a:gd name="T24" fmla="*/ 140 w 143"/>
                        <a:gd name="T25" fmla="*/ 64 h 183"/>
                        <a:gd name="T26" fmla="*/ 143 w 143"/>
                        <a:gd name="T27" fmla="*/ 35 h 183"/>
                        <a:gd name="T28" fmla="*/ 105 w 143"/>
                        <a:gd name="T29" fmla="*/ 4 h 183"/>
                        <a:gd name="T30" fmla="*/ 70 w 143"/>
                        <a:gd name="T31" fmla="*/ 9 h 183"/>
                        <a:gd name="T32" fmla="*/ 84 w 143"/>
                        <a:gd name="T33" fmla="*/ 9 h 183"/>
                        <a:gd name="T34" fmla="*/ 133 w 143"/>
                        <a:gd name="T35" fmla="*/ 28 h 183"/>
                        <a:gd name="T36" fmla="*/ 127 w 143"/>
                        <a:gd name="T37" fmla="*/ 40 h 183"/>
                        <a:gd name="T38" fmla="*/ 114 w 143"/>
                        <a:gd name="T39" fmla="*/ 46 h 183"/>
                        <a:gd name="T40" fmla="*/ 93 w 143"/>
                        <a:gd name="T41" fmla="*/ 52 h 183"/>
                        <a:gd name="T42" fmla="*/ 62 w 143"/>
                        <a:gd name="T43" fmla="*/ 53 h 183"/>
                        <a:gd name="T44" fmla="*/ 40 w 143"/>
                        <a:gd name="T45" fmla="*/ 50 h 183"/>
                        <a:gd name="T46" fmla="*/ 10 w 143"/>
                        <a:gd name="T47" fmla="*/ 28 h 183"/>
                        <a:gd name="T48" fmla="*/ 12 w 143"/>
                        <a:gd name="T49" fmla="*/ 73 h 183"/>
                        <a:gd name="T50" fmla="*/ 108 w 143"/>
                        <a:gd name="T51" fmla="*/ 83 h 183"/>
                        <a:gd name="T52" fmla="*/ 131 w 143"/>
                        <a:gd name="T53" fmla="*/ 73 h 183"/>
                        <a:gd name="T54" fmla="*/ 134 w 143"/>
                        <a:gd name="T55" fmla="*/ 79 h 183"/>
                        <a:gd name="T56" fmla="*/ 131 w 143"/>
                        <a:gd name="T57" fmla="*/ 84 h 183"/>
                        <a:gd name="T58" fmla="*/ 130 w 143"/>
                        <a:gd name="T59" fmla="*/ 85 h 183"/>
                        <a:gd name="T60" fmla="*/ 124 w 143"/>
                        <a:gd name="T61" fmla="*/ 90 h 183"/>
                        <a:gd name="T62" fmla="*/ 122 w 143"/>
                        <a:gd name="T63" fmla="*/ 91 h 183"/>
                        <a:gd name="T64" fmla="*/ 119 w 143"/>
                        <a:gd name="T65" fmla="*/ 92 h 183"/>
                        <a:gd name="T66" fmla="*/ 106 w 143"/>
                        <a:gd name="T67" fmla="*/ 97 h 183"/>
                        <a:gd name="T68" fmla="*/ 100 w 143"/>
                        <a:gd name="T69" fmla="*/ 98 h 183"/>
                        <a:gd name="T70" fmla="*/ 93 w 143"/>
                        <a:gd name="T71" fmla="*/ 99 h 183"/>
                        <a:gd name="T72" fmla="*/ 87 w 143"/>
                        <a:gd name="T73" fmla="*/ 100 h 183"/>
                        <a:gd name="T74" fmla="*/ 82 w 143"/>
                        <a:gd name="T75" fmla="*/ 101 h 183"/>
                        <a:gd name="T76" fmla="*/ 75 w 143"/>
                        <a:gd name="T77" fmla="*/ 101 h 183"/>
                        <a:gd name="T78" fmla="*/ 67 w 143"/>
                        <a:gd name="T79" fmla="*/ 101 h 183"/>
                        <a:gd name="T80" fmla="*/ 61 w 143"/>
                        <a:gd name="T81" fmla="*/ 101 h 183"/>
                        <a:gd name="T82" fmla="*/ 56 w 143"/>
                        <a:gd name="T83" fmla="*/ 100 h 183"/>
                        <a:gd name="T84" fmla="*/ 50 w 143"/>
                        <a:gd name="T85" fmla="*/ 99 h 183"/>
                        <a:gd name="T86" fmla="*/ 43 w 143"/>
                        <a:gd name="T87" fmla="*/ 98 h 183"/>
                        <a:gd name="T88" fmla="*/ 37 w 143"/>
                        <a:gd name="T89" fmla="*/ 97 h 183"/>
                        <a:gd name="T90" fmla="*/ 23 w 143"/>
                        <a:gd name="T91" fmla="*/ 92 h 183"/>
                        <a:gd name="T92" fmla="*/ 20 w 143"/>
                        <a:gd name="T93" fmla="*/ 91 h 183"/>
                        <a:gd name="T94" fmla="*/ 16 w 143"/>
                        <a:gd name="T95" fmla="*/ 88 h 183"/>
                        <a:gd name="T96" fmla="*/ 10 w 143"/>
                        <a:gd name="T97" fmla="*/ 83 h 183"/>
                        <a:gd name="T98" fmla="*/ 10 w 143"/>
                        <a:gd name="T99" fmla="*/ 76 h 183"/>
                        <a:gd name="T100" fmla="*/ 9 w 143"/>
                        <a:gd name="T101" fmla="*/ 127 h 183"/>
                        <a:gd name="T102" fmla="*/ 12 w 143"/>
                        <a:gd name="T103" fmla="*/ 121 h 183"/>
                        <a:gd name="T104" fmla="*/ 131 w 143"/>
                        <a:gd name="T105" fmla="*/ 121 h 183"/>
                        <a:gd name="T106" fmla="*/ 134 w 143"/>
                        <a:gd name="T107" fmla="*/ 127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143" h="183">
                          <a:moveTo>
                            <a:pt x="105" y="4"/>
                          </a:moveTo>
                          <a:cubicBezTo>
                            <a:pt x="104" y="3"/>
                            <a:pt x="103" y="3"/>
                            <a:pt x="102" y="3"/>
                          </a:cubicBezTo>
                          <a:cubicBezTo>
                            <a:pt x="101" y="3"/>
                            <a:pt x="101" y="3"/>
                            <a:pt x="100" y="2"/>
                          </a:cubicBezTo>
                          <a:cubicBezTo>
                            <a:pt x="92" y="1"/>
                            <a:pt x="84" y="0"/>
                            <a:pt x="76" y="0"/>
                          </a:cubicBezTo>
                          <a:cubicBezTo>
                            <a:pt x="74" y="0"/>
                            <a:pt x="73" y="0"/>
                            <a:pt x="71" y="0"/>
                          </a:cubicBezTo>
                          <a:cubicBezTo>
                            <a:pt x="45" y="0"/>
                            <a:pt x="23" y="6"/>
                            <a:pt x="10" y="15"/>
                          </a:cubicBezTo>
                          <a:cubicBezTo>
                            <a:pt x="9" y="16"/>
                            <a:pt x="8" y="17"/>
                            <a:pt x="7" y="17"/>
                          </a:cubicBezTo>
                          <a:cubicBezTo>
                            <a:pt x="6" y="18"/>
                            <a:pt x="6" y="18"/>
                            <a:pt x="5" y="19"/>
                          </a:cubicBezTo>
                          <a:cubicBezTo>
                            <a:pt x="2" y="23"/>
                            <a:pt x="0" y="27"/>
                            <a:pt x="0" y="31"/>
                          </a:cubicBezTo>
                          <a:cubicBezTo>
                            <a:pt x="0" y="31"/>
                            <a:pt x="0" y="48"/>
                            <a:pt x="0" y="56"/>
                          </a:cubicBezTo>
                          <a:cubicBezTo>
                            <a:pt x="0" y="60"/>
                            <a:pt x="2" y="64"/>
                            <a:pt x="5" y="67"/>
                          </a:cubicBezTo>
                          <a:cubicBezTo>
                            <a:pt x="2" y="71"/>
                            <a:pt x="0" y="75"/>
                            <a:pt x="0" y="79"/>
                          </a:cubicBezTo>
                          <a:cubicBezTo>
                            <a:pt x="0" y="79"/>
                            <a:pt x="0" y="96"/>
                            <a:pt x="0" y="104"/>
                          </a:cubicBezTo>
                          <a:cubicBezTo>
                            <a:pt x="0" y="108"/>
                            <a:pt x="2" y="112"/>
                            <a:pt x="5" y="115"/>
                          </a:cubicBezTo>
                          <a:cubicBezTo>
                            <a:pt x="2" y="119"/>
                            <a:pt x="0" y="123"/>
                            <a:pt x="0" y="127"/>
                          </a:cubicBezTo>
                          <a:cubicBezTo>
                            <a:pt x="0" y="127"/>
                            <a:pt x="0" y="143"/>
                            <a:pt x="0" y="152"/>
                          </a:cubicBezTo>
                          <a:cubicBezTo>
                            <a:pt x="0" y="158"/>
                            <a:pt x="4" y="164"/>
                            <a:pt x="11" y="168"/>
                          </a:cubicBezTo>
                          <a:cubicBezTo>
                            <a:pt x="24" y="177"/>
                            <a:pt x="46" y="183"/>
                            <a:pt x="71" y="183"/>
                          </a:cubicBezTo>
                          <a:cubicBezTo>
                            <a:pt x="111" y="183"/>
                            <a:pt x="143" y="169"/>
                            <a:pt x="143" y="152"/>
                          </a:cubicBezTo>
                          <a:cubicBezTo>
                            <a:pt x="143" y="145"/>
                            <a:pt x="143" y="127"/>
                            <a:pt x="143" y="127"/>
                          </a:cubicBezTo>
                          <a:cubicBezTo>
                            <a:pt x="143" y="123"/>
                            <a:pt x="141" y="119"/>
                            <a:pt x="138" y="115"/>
                          </a:cubicBezTo>
                          <a:cubicBezTo>
                            <a:pt x="141" y="112"/>
                            <a:pt x="143" y="108"/>
                            <a:pt x="143" y="104"/>
                          </a:cubicBezTo>
                          <a:cubicBezTo>
                            <a:pt x="143" y="80"/>
                            <a:pt x="143" y="80"/>
                            <a:pt x="143" y="80"/>
                          </a:cubicBezTo>
                          <a:cubicBezTo>
                            <a:pt x="143" y="79"/>
                            <a:pt x="143" y="79"/>
                            <a:pt x="143" y="79"/>
                          </a:cubicBezTo>
                          <a:cubicBezTo>
                            <a:pt x="143" y="75"/>
                            <a:pt x="141" y="71"/>
                            <a:pt x="138" y="67"/>
                          </a:cubicBezTo>
                          <a:cubicBezTo>
                            <a:pt x="139" y="66"/>
                            <a:pt x="140" y="65"/>
                            <a:pt x="140" y="64"/>
                          </a:cubicBezTo>
                          <a:cubicBezTo>
                            <a:pt x="142" y="61"/>
                            <a:pt x="143" y="59"/>
                            <a:pt x="143" y="56"/>
                          </a:cubicBezTo>
                          <a:cubicBezTo>
                            <a:pt x="143" y="35"/>
                            <a:pt x="143" y="35"/>
                            <a:pt x="143" y="35"/>
                          </a:cubicBezTo>
                          <a:cubicBezTo>
                            <a:pt x="143" y="33"/>
                            <a:pt x="143" y="31"/>
                            <a:pt x="143" y="31"/>
                          </a:cubicBezTo>
                          <a:cubicBezTo>
                            <a:pt x="143" y="19"/>
                            <a:pt x="128" y="9"/>
                            <a:pt x="105" y="4"/>
                          </a:cubicBezTo>
                          <a:close/>
                          <a:moveTo>
                            <a:pt x="10" y="28"/>
                          </a:moveTo>
                          <a:cubicBezTo>
                            <a:pt x="14" y="20"/>
                            <a:pt x="37" y="9"/>
                            <a:pt x="70" y="9"/>
                          </a:cubicBezTo>
                          <a:cubicBezTo>
                            <a:pt x="71" y="9"/>
                            <a:pt x="71" y="9"/>
                            <a:pt x="71" y="9"/>
                          </a:cubicBezTo>
                          <a:cubicBezTo>
                            <a:pt x="76" y="9"/>
                            <a:pt x="80" y="9"/>
                            <a:pt x="84" y="9"/>
                          </a:cubicBezTo>
                          <a:cubicBezTo>
                            <a:pt x="99" y="11"/>
                            <a:pt x="112" y="14"/>
                            <a:pt x="120" y="18"/>
                          </a:cubicBezTo>
                          <a:cubicBezTo>
                            <a:pt x="127" y="21"/>
                            <a:pt x="131" y="24"/>
                            <a:pt x="133" y="28"/>
                          </a:cubicBezTo>
                          <a:cubicBezTo>
                            <a:pt x="133" y="29"/>
                            <a:pt x="134" y="30"/>
                            <a:pt x="134" y="31"/>
                          </a:cubicBezTo>
                          <a:cubicBezTo>
                            <a:pt x="134" y="34"/>
                            <a:pt x="131" y="37"/>
                            <a:pt x="127" y="40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4" y="42"/>
                            <a:pt x="119" y="44"/>
                            <a:pt x="114" y="46"/>
                          </a:cubicBezTo>
                          <a:cubicBezTo>
                            <a:pt x="110" y="48"/>
                            <a:pt x="105" y="49"/>
                            <a:pt x="100" y="50"/>
                          </a:cubicBezTo>
                          <a:cubicBezTo>
                            <a:pt x="98" y="51"/>
                            <a:pt x="95" y="51"/>
                            <a:pt x="93" y="52"/>
                          </a:cubicBezTo>
                          <a:cubicBezTo>
                            <a:pt x="86" y="53"/>
                            <a:pt x="79" y="53"/>
                            <a:pt x="71" y="53"/>
                          </a:cubicBezTo>
                          <a:cubicBezTo>
                            <a:pt x="68" y="53"/>
                            <a:pt x="65" y="53"/>
                            <a:pt x="62" y="53"/>
                          </a:cubicBezTo>
                          <a:cubicBezTo>
                            <a:pt x="55" y="52"/>
                            <a:pt x="48" y="52"/>
                            <a:pt x="43" y="50"/>
                          </a:cubicBezTo>
                          <a:cubicBezTo>
                            <a:pt x="42" y="50"/>
                            <a:pt x="41" y="50"/>
                            <a:pt x="40" y="50"/>
                          </a:cubicBezTo>
                          <a:cubicBezTo>
                            <a:pt x="21" y="45"/>
                            <a:pt x="9" y="37"/>
                            <a:pt x="9" y="31"/>
                          </a:cubicBezTo>
                          <a:cubicBezTo>
                            <a:pt x="9" y="30"/>
                            <a:pt x="9" y="29"/>
                            <a:pt x="10" y="28"/>
                          </a:cubicBezTo>
                          <a:close/>
                          <a:moveTo>
                            <a:pt x="10" y="76"/>
                          </a:moveTo>
                          <a:cubicBezTo>
                            <a:pt x="10" y="75"/>
                            <a:pt x="11" y="74"/>
                            <a:pt x="12" y="73"/>
                          </a:cubicBezTo>
                          <a:cubicBezTo>
                            <a:pt x="25" y="82"/>
                            <a:pt x="46" y="87"/>
                            <a:pt x="71" y="87"/>
                          </a:cubicBezTo>
                          <a:cubicBezTo>
                            <a:pt x="85" y="87"/>
                            <a:pt x="97" y="86"/>
                            <a:pt x="108" y="83"/>
                          </a:cubicBezTo>
                          <a:cubicBezTo>
                            <a:pt x="113" y="81"/>
                            <a:pt x="118" y="80"/>
                            <a:pt x="122" y="78"/>
                          </a:cubicBezTo>
                          <a:cubicBezTo>
                            <a:pt x="125" y="77"/>
                            <a:pt x="128" y="75"/>
                            <a:pt x="131" y="73"/>
                          </a:cubicBezTo>
                          <a:cubicBezTo>
                            <a:pt x="132" y="74"/>
                            <a:pt x="132" y="75"/>
                            <a:pt x="133" y="75"/>
                          </a:cubicBezTo>
                          <a:cubicBezTo>
                            <a:pt x="133" y="77"/>
                            <a:pt x="134" y="78"/>
                            <a:pt x="134" y="79"/>
                          </a:cubicBezTo>
                          <a:cubicBezTo>
                            <a:pt x="134" y="80"/>
                            <a:pt x="133" y="82"/>
                            <a:pt x="132" y="83"/>
                          </a:cubicBezTo>
                          <a:cubicBezTo>
                            <a:pt x="132" y="84"/>
                            <a:pt x="131" y="84"/>
                            <a:pt x="131" y="84"/>
                          </a:cubicBezTo>
                          <a:cubicBezTo>
                            <a:pt x="131" y="84"/>
                            <a:pt x="131" y="85"/>
                            <a:pt x="130" y="85"/>
                          </a:cubicBezTo>
                          <a:cubicBezTo>
                            <a:pt x="130" y="85"/>
                            <a:pt x="130" y="85"/>
                            <a:pt x="130" y="85"/>
                          </a:cubicBezTo>
                          <a:cubicBezTo>
                            <a:pt x="130" y="85"/>
                            <a:pt x="130" y="86"/>
                            <a:pt x="129" y="86"/>
                          </a:cubicBezTo>
                          <a:cubicBezTo>
                            <a:pt x="128" y="87"/>
                            <a:pt x="126" y="89"/>
                            <a:pt x="124" y="90"/>
                          </a:cubicBezTo>
                          <a:cubicBezTo>
                            <a:pt x="123" y="90"/>
                            <a:pt x="123" y="90"/>
                            <a:pt x="122" y="91"/>
                          </a:cubicBezTo>
                          <a:cubicBezTo>
                            <a:pt x="122" y="91"/>
                            <a:pt x="122" y="91"/>
                            <a:pt x="122" y="91"/>
                          </a:cubicBezTo>
                          <a:cubicBezTo>
                            <a:pt x="122" y="91"/>
                            <a:pt x="121" y="91"/>
                            <a:pt x="120" y="92"/>
                          </a:cubicBezTo>
                          <a:cubicBezTo>
                            <a:pt x="120" y="92"/>
                            <a:pt x="120" y="92"/>
                            <a:pt x="119" y="92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15" y="94"/>
                            <a:pt x="111" y="96"/>
                            <a:pt x="106" y="97"/>
                          </a:cubicBezTo>
                          <a:cubicBezTo>
                            <a:pt x="105" y="97"/>
                            <a:pt x="104" y="97"/>
                            <a:pt x="104" y="97"/>
                          </a:cubicBezTo>
                          <a:cubicBezTo>
                            <a:pt x="103" y="98"/>
                            <a:pt x="101" y="98"/>
                            <a:pt x="100" y="98"/>
                          </a:cubicBezTo>
                          <a:cubicBezTo>
                            <a:pt x="100" y="98"/>
                            <a:pt x="100" y="98"/>
                            <a:pt x="100" y="98"/>
                          </a:cubicBezTo>
                          <a:cubicBezTo>
                            <a:pt x="98" y="99"/>
                            <a:pt x="95" y="99"/>
                            <a:pt x="93" y="99"/>
                          </a:cubicBezTo>
                          <a:cubicBezTo>
                            <a:pt x="92" y="100"/>
                            <a:pt x="91" y="100"/>
                            <a:pt x="90" y="100"/>
                          </a:cubicBezTo>
                          <a:cubicBezTo>
                            <a:pt x="89" y="100"/>
                            <a:pt x="88" y="100"/>
                            <a:pt x="87" y="100"/>
                          </a:cubicBezTo>
                          <a:cubicBezTo>
                            <a:pt x="86" y="100"/>
                            <a:pt x="86" y="100"/>
                            <a:pt x="85" y="100"/>
                          </a:cubicBezTo>
                          <a:cubicBezTo>
                            <a:pt x="84" y="100"/>
                            <a:pt x="83" y="101"/>
                            <a:pt x="82" y="101"/>
                          </a:cubicBezTo>
                          <a:cubicBezTo>
                            <a:pt x="81" y="101"/>
                            <a:pt x="80" y="101"/>
                            <a:pt x="79" y="101"/>
                          </a:cubicBezTo>
                          <a:cubicBezTo>
                            <a:pt x="78" y="101"/>
                            <a:pt x="77" y="101"/>
                            <a:pt x="75" y="101"/>
                          </a:cubicBezTo>
                          <a:cubicBezTo>
                            <a:pt x="74" y="101"/>
                            <a:pt x="73" y="101"/>
                            <a:pt x="71" y="101"/>
                          </a:cubicBezTo>
                          <a:cubicBezTo>
                            <a:pt x="70" y="101"/>
                            <a:pt x="69" y="101"/>
                            <a:pt x="67" y="101"/>
                          </a:cubicBezTo>
                          <a:cubicBezTo>
                            <a:pt x="66" y="101"/>
                            <a:pt x="65" y="101"/>
                            <a:pt x="64" y="101"/>
                          </a:cubicBezTo>
                          <a:cubicBezTo>
                            <a:pt x="63" y="101"/>
                            <a:pt x="62" y="101"/>
                            <a:pt x="61" y="101"/>
                          </a:cubicBezTo>
                          <a:cubicBezTo>
                            <a:pt x="60" y="101"/>
                            <a:pt x="59" y="100"/>
                            <a:pt x="58" y="100"/>
                          </a:cubicBezTo>
                          <a:cubicBezTo>
                            <a:pt x="57" y="100"/>
                            <a:pt x="56" y="100"/>
                            <a:pt x="56" y="100"/>
                          </a:cubicBezTo>
                          <a:cubicBezTo>
                            <a:pt x="55" y="100"/>
                            <a:pt x="54" y="100"/>
                            <a:pt x="53" y="100"/>
                          </a:cubicBezTo>
                          <a:cubicBezTo>
                            <a:pt x="52" y="100"/>
                            <a:pt x="51" y="100"/>
                            <a:pt x="50" y="99"/>
                          </a:cubicBezTo>
                          <a:cubicBezTo>
                            <a:pt x="47" y="99"/>
                            <a:pt x="45" y="99"/>
                            <a:pt x="43" y="98"/>
                          </a:cubicBezTo>
                          <a:cubicBezTo>
                            <a:pt x="43" y="98"/>
                            <a:pt x="43" y="98"/>
                            <a:pt x="43" y="98"/>
                          </a:cubicBezTo>
                          <a:cubicBezTo>
                            <a:pt x="41" y="98"/>
                            <a:pt x="40" y="98"/>
                            <a:pt x="39" y="97"/>
                          </a:cubicBezTo>
                          <a:cubicBezTo>
                            <a:pt x="38" y="97"/>
                            <a:pt x="38" y="97"/>
                            <a:pt x="37" y="97"/>
                          </a:cubicBezTo>
                          <a:cubicBezTo>
                            <a:pt x="33" y="96"/>
                            <a:pt x="29" y="94"/>
                            <a:pt x="25" y="93"/>
                          </a:cubicBezTo>
                          <a:cubicBezTo>
                            <a:pt x="24" y="93"/>
                            <a:pt x="24" y="92"/>
                            <a:pt x="23" y="92"/>
                          </a:cubicBezTo>
                          <a:cubicBezTo>
                            <a:pt x="22" y="92"/>
                            <a:pt x="22" y="91"/>
                            <a:pt x="21" y="91"/>
                          </a:cubicBezTo>
                          <a:cubicBezTo>
                            <a:pt x="21" y="91"/>
                            <a:pt x="21" y="91"/>
                            <a:pt x="20" y="91"/>
                          </a:cubicBezTo>
                          <a:cubicBezTo>
                            <a:pt x="19" y="90"/>
                            <a:pt x="19" y="90"/>
                            <a:pt x="18" y="89"/>
                          </a:cubicBezTo>
                          <a:cubicBezTo>
                            <a:pt x="17" y="89"/>
                            <a:pt x="16" y="88"/>
                            <a:pt x="16" y="88"/>
                          </a:cubicBezTo>
                          <a:cubicBezTo>
                            <a:pt x="14" y="87"/>
                            <a:pt x="12" y="85"/>
                            <a:pt x="11" y="84"/>
                          </a:cubicBezTo>
                          <a:cubicBezTo>
                            <a:pt x="11" y="83"/>
                            <a:pt x="11" y="83"/>
                            <a:pt x="10" y="83"/>
                          </a:cubicBezTo>
                          <a:cubicBezTo>
                            <a:pt x="9" y="81"/>
                            <a:pt x="9" y="80"/>
                            <a:pt x="9" y="79"/>
                          </a:cubicBezTo>
                          <a:cubicBezTo>
                            <a:pt x="9" y="78"/>
                            <a:pt x="9" y="77"/>
                            <a:pt x="10" y="76"/>
                          </a:cubicBezTo>
                          <a:close/>
                          <a:moveTo>
                            <a:pt x="71" y="149"/>
                          </a:moveTo>
                          <a:cubicBezTo>
                            <a:pt x="34" y="149"/>
                            <a:pt x="9" y="136"/>
                            <a:pt x="9" y="127"/>
                          </a:cubicBezTo>
                          <a:cubicBezTo>
                            <a:pt x="9" y="126"/>
                            <a:pt x="9" y="125"/>
                            <a:pt x="10" y="124"/>
                          </a:cubicBezTo>
                          <a:cubicBezTo>
                            <a:pt x="10" y="123"/>
                            <a:pt x="11" y="122"/>
                            <a:pt x="12" y="121"/>
                          </a:cubicBezTo>
                          <a:cubicBezTo>
                            <a:pt x="25" y="129"/>
                            <a:pt x="46" y="135"/>
                            <a:pt x="71" y="135"/>
                          </a:cubicBezTo>
                          <a:cubicBezTo>
                            <a:pt x="96" y="135"/>
                            <a:pt x="118" y="129"/>
                            <a:pt x="131" y="121"/>
                          </a:cubicBezTo>
                          <a:cubicBezTo>
                            <a:pt x="132" y="122"/>
                            <a:pt x="132" y="123"/>
                            <a:pt x="133" y="123"/>
                          </a:cubicBezTo>
                          <a:cubicBezTo>
                            <a:pt x="133" y="124"/>
                            <a:pt x="134" y="126"/>
                            <a:pt x="134" y="127"/>
                          </a:cubicBezTo>
                          <a:cubicBezTo>
                            <a:pt x="134" y="136"/>
                            <a:pt x="109" y="149"/>
                            <a:pt x="71" y="149"/>
                          </a:cubicBezTo>
                          <a:close/>
                        </a:path>
                      </a:pathLst>
                    </a:cu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  <p:sp>
                  <p:nvSpPr>
                    <p:cNvPr id="231" name="직사각형 230">
                      <a:extLst>
                        <a:ext uri="{FF2B5EF4-FFF2-40B4-BE49-F238E27FC236}">
                          <a16:creationId xmlns:a16="http://schemas.microsoft.com/office/drawing/2014/main" id="{D34CE500-2269-83C1-3781-5CCB53C13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25385" y="3498635"/>
                      <a:ext cx="832846" cy="285988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>
                      <a:noFill/>
                    </a:ln>
                  </p:spPr>
                  <p:txBody>
                    <a:bodyPr vert="horz" wrap="square" lIns="82935" tIns="41468" rIns="82935" bIns="41468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ko-KR" altLang="en-US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endParaRPr>
                    </a:p>
                  </p:txBody>
                </p:sp>
              </p:grpSp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A5B10610-027A-0BA8-989B-64A5EA1AC639}"/>
                      </a:ext>
                    </a:extLst>
                  </p:cNvPr>
                  <p:cNvSpPr txBox="1"/>
                  <p:nvPr/>
                </p:nvSpPr>
                <p:spPr>
                  <a:xfrm>
                    <a:off x="3158662" y="4293134"/>
                    <a:ext cx="1104918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콜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고객</a:t>
                    </a: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기사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/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차량 정보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  <p:grpSp>
              <p:nvGrpSpPr>
                <p:cNvPr id="225" name="그룹 224">
                  <a:extLst>
                    <a:ext uri="{FF2B5EF4-FFF2-40B4-BE49-F238E27FC236}">
                      <a16:creationId xmlns:a16="http://schemas.microsoft.com/office/drawing/2014/main" id="{EA7E69BA-8791-27F2-FD1C-202D8DD73474}"/>
                    </a:ext>
                  </a:extLst>
                </p:cNvPr>
                <p:cNvGrpSpPr/>
                <p:nvPr/>
              </p:nvGrpSpPr>
              <p:grpSpPr>
                <a:xfrm>
                  <a:off x="3075957" y="4625101"/>
                  <a:ext cx="1031260" cy="988938"/>
                  <a:chOff x="2053057" y="4004906"/>
                  <a:chExt cx="1031260" cy="988938"/>
                </a:xfrm>
              </p:grpSpPr>
              <p:sp>
                <p:nvSpPr>
                  <p:cNvPr id="226" name="모서리가 둥근 직사각형 273">
                    <a:extLst>
                      <a:ext uri="{FF2B5EF4-FFF2-40B4-BE49-F238E27FC236}">
                        <a16:creationId xmlns:a16="http://schemas.microsoft.com/office/drawing/2014/main" id="{C3F8077A-8E63-4987-0E2B-E0C9456FCC69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27" name="TextBox 226">
                    <a:extLst>
                      <a:ext uri="{FF2B5EF4-FFF2-40B4-BE49-F238E27FC236}">
                        <a16:creationId xmlns:a16="http://schemas.microsoft.com/office/drawing/2014/main" id="{85D29940-FCEC-6EF0-072F-7E95744D71FD}"/>
                      </a:ext>
                    </a:extLst>
                  </p:cNvPr>
                  <p:cNvSpPr txBox="1"/>
                  <p:nvPr/>
                </p:nvSpPr>
                <p:spPr>
                  <a:xfrm>
                    <a:off x="2053057" y="4383253"/>
                    <a:ext cx="1031260" cy="23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en-US" altLang="ko-KR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SMS </a:t>
                    </a: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서비스</a:t>
                    </a:r>
                  </a:p>
                </p:txBody>
              </p:sp>
            </p:grp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4216AE4C-C302-C476-FE8C-1229DD74C7C5}"/>
                  </a:ext>
                </a:extLst>
              </p:cNvPr>
              <p:cNvGrpSpPr/>
              <p:nvPr/>
            </p:nvGrpSpPr>
            <p:grpSpPr>
              <a:xfrm>
                <a:off x="5479243" y="4531400"/>
                <a:ext cx="774166" cy="738988"/>
                <a:chOff x="3037719" y="4472854"/>
                <a:chExt cx="862662" cy="835799"/>
              </a:xfrm>
            </p:grpSpPr>
            <p:sp>
              <p:nvSpPr>
                <p:cNvPr id="219" name="Rectangle 66">
                  <a:extLst>
                    <a:ext uri="{FF2B5EF4-FFF2-40B4-BE49-F238E27FC236}">
                      <a16:creationId xmlns:a16="http://schemas.microsoft.com/office/drawing/2014/main" id="{6CB60D84-0D65-7A0D-5CC7-245B5F5757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20" name="그룹 219">
                  <a:extLst>
                    <a:ext uri="{FF2B5EF4-FFF2-40B4-BE49-F238E27FC236}">
                      <a16:creationId xmlns:a16="http://schemas.microsoft.com/office/drawing/2014/main" id="{B6690F6F-4B18-0172-E4D4-318D1BF7D3D4}"/>
                    </a:ext>
                  </a:extLst>
                </p:cNvPr>
                <p:cNvGrpSpPr/>
                <p:nvPr/>
              </p:nvGrpSpPr>
              <p:grpSpPr>
                <a:xfrm>
                  <a:off x="3092172" y="4560452"/>
                  <a:ext cx="770517" cy="661405"/>
                  <a:chOff x="1994906" y="4004906"/>
                  <a:chExt cx="1147567" cy="988938"/>
                </a:xfrm>
              </p:grpSpPr>
              <p:sp>
                <p:nvSpPr>
                  <p:cNvPr id="221" name="모서리가 둥근 직사각형 273">
                    <a:extLst>
                      <a:ext uri="{FF2B5EF4-FFF2-40B4-BE49-F238E27FC236}">
                        <a16:creationId xmlns:a16="http://schemas.microsoft.com/office/drawing/2014/main" id="{F11BBBA6-260D-203B-C4AC-D526751B4DDC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22" name="TextBox 221">
                    <a:extLst>
                      <a:ext uri="{FF2B5EF4-FFF2-40B4-BE49-F238E27FC236}">
                        <a16:creationId xmlns:a16="http://schemas.microsoft.com/office/drawing/2014/main" id="{B8846700-25E0-3536-A37E-59EB93A6BD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94906" y="4383253"/>
                    <a:ext cx="1147567" cy="2322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메시징 서비스</a:t>
                    </a:r>
                  </a:p>
                </p:txBody>
              </p:sp>
            </p:grpSp>
          </p:grpSp>
          <p:cxnSp>
            <p:nvCxnSpPr>
              <p:cNvPr id="153" name="AutoShape 63">
                <a:extLst>
                  <a:ext uri="{FF2B5EF4-FFF2-40B4-BE49-F238E27FC236}">
                    <a16:creationId xmlns:a16="http://schemas.microsoft.com/office/drawing/2014/main" id="{626E9B64-6DBD-F13C-8D9D-E15E0671AA6B}"/>
                  </a:ext>
                </a:extLst>
              </p:cNvPr>
              <p:cNvCxnSpPr>
                <a:cxnSpLocks noChangeShapeType="1"/>
                <a:stCxn id="219" idx="2"/>
                <a:endCxn id="218" idx="0"/>
              </p:cNvCxnSpPr>
              <p:nvPr/>
            </p:nvCxnSpPr>
            <p:spPr bwMode="auto">
              <a:xfrm>
                <a:off x="5866327" y="5270387"/>
                <a:ext cx="13" cy="531970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F8F6A9A8-8CE8-D60E-3E4E-31919EA6891C}"/>
                  </a:ext>
                </a:extLst>
              </p:cNvPr>
              <p:cNvGrpSpPr/>
              <p:nvPr/>
            </p:nvGrpSpPr>
            <p:grpSpPr>
              <a:xfrm>
                <a:off x="5623717" y="5802357"/>
                <a:ext cx="471832" cy="584929"/>
                <a:chOff x="8508257" y="3733636"/>
                <a:chExt cx="525767" cy="661557"/>
              </a:xfrm>
            </p:grpSpPr>
            <p:pic>
              <p:nvPicPr>
                <p:cNvPr id="217" name="Picture 16" descr="C:\Users\sun\Desktop\server.png">
                  <a:extLst>
                    <a:ext uri="{FF2B5EF4-FFF2-40B4-BE49-F238E27FC236}">
                      <a16:creationId xmlns:a16="http://schemas.microsoft.com/office/drawing/2014/main" id="{15F64147-DFBC-CB36-52EA-A37C346641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8541251" y="3902419"/>
                  <a:ext cx="459780" cy="5257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5C85F757-B37B-172A-2094-439D44323ED0}"/>
                    </a:ext>
                  </a:extLst>
                </p:cNvPr>
                <p:cNvSpPr txBox="1"/>
                <p:nvPr/>
              </p:nvSpPr>
              <p:spPr>
                <a:xfrm>
                  <a:off x="8582079" y="3733636"/>
                  <a:ext cx="393068" cy="1553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Queue</a:t>
                  </a:r>
                  <a:endPara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cxnSp>
            <p:nvCxnSpPr>
              <p:cNvPr id="155" name="AutoShape 63">
                <a:extLst>
                  <a:ext uri="{FF2B5EF4-FFF2-40B4-BE49-F238E27FC236}">
                    <a16:creationId xmlns:a16="http://schemas.microsoft.com/office/drawing/2014/main" id="{5AC80332-E904-8EEC-15AB-FAE5A978D1D0}"/>
                  </a:ext>
                </a:extLst>
              </p:cNvPr>
              <p:cNvCxnSpPr>
                <a:cxnSpLocks noChangeShapeType="1"/>
                <a:stCxn id="217" idx="3"/>
                <a:endCxn id="216" idx="0"/>
              </p:cNvCxnSpPr>
              <p:nvPr/>
            </p:nvCxnSpPr>
            <p:spPr bwMode="auto">
              <a:xfrm>
                <a:off x="5859635" y="6387286"/>
                <a:ext cx="18021" cy="1948536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C7D90B55-40C6-5D48-8847-50C46EB7F33E}"/>
                  </a:ext>
                </a:extLst>
              </p:cNvPr>
              <p:cNvGrpSpPr/>
              <p:nvPr/>
            </p:nvGrpSpPr>
            <p:grpSpPr>
              <a:xfrm>
                <a:off x="5561119" y="8335823"/>
                <a:ext cx="633071" cy="617769"/>
                <a:chOff x="5362979" y="5847150"/>
                <a:chExt cx="705437" cy="698701"/>
              </a:xfrm>
            </p:grpSpPr>
            <p:pic>
              <p:nvPicPr>
                <p:cNvPr id="215" name="Picture 9" descr="C:\Users\sun\Desktop\Untitled-1.png">
                  <a:extLst>
                    <a:ext uri="{FF2B5EF4-FFF2-40B4-BE49-F238E27FC236}">
                      <a16:creationId xmlns:a16="http://schemas.microsoft.com/office/drawing/2014/main" id="{99884D78-A4A0-8B17-C4AC-1EE74331E6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22410" y="6191574"/>
                  <a:ext cx="194629" cy="3542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F177BD5-72DD-4483-6609-7421C79E215F}"/>
                    </a:ext>
                  </a:extLst>
                </p:cNvPr>
                <p:cNvSpPr txBox="1"/>
                <p:nvPr/>
              </p:nvSpPr>
              <p:spPr>
                <a:xfrm>
                  <a:off x="5362979" y="5847150"/>
                  <a:ext cx="705437" cy="31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업무 차량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Application</a:t>
                  </a:r>
                  <a:endPara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</p:grpSp>
          <p:grpSp>
            <p:nvGrpSpPr>
              <p:cNvPr id="157" name="그룹 156">
                <a:extLst>
                  <a:ext uri="{FF2B5EF4-FFF2-40B4-BE49-F238E27FC236}">
                    <a16:creationId xmlns:a16="http://schemas.microsoft.com/office/drawing/2014/main" id="{C75882FE-525F-363B-FE1F-7548CE868D9F}"/>
                  </a:ext>
                </a:extLst>
              </p:cNvPr>
              <p:cNvGrpSpPr/>
              <p:nvPr/>
            </p:nvGrpSpPr>
            <p:grpSpPr>
              <a:xfrm>
                <a:off x="3485023" y="4524274"/>
                <a:ext cx="774167" cy="738988"/>
                <a:chOff x="3037719" y="4472854"/>
                <a:chExt cx="862662" cy="835799"/>
              </a:xfrm>
            </p:grpSpPr>
            <p:sp>
              <p:nvSpPr>
                <p:cNvPr id="211" name="Rectangle 66">
                  <a:extLst>
                    <a:ext uri="{FF2B5EF4-FFF2-40B4-BE49-F238E27FC236}">
                      <a16:creationId xmlns:a16="http://schemas.microsoft.com/office/drawing/2014/main" id="{D2D0F1AD-F778-5622-3B21-69CD715B53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5D463E50-3C7A-E150-10C0-B45AAE8DDBE5}"/>
                    </a:ext>
                  </a:extLst>
                </p:cNvPr>
                <p:cNvGrpSpPr/>
                <p:nvPr/>
              </p:nvGrpSpPr>
              <p:grpSpPr>
                <a:xfrm>
                  <a:off x="3136411" y="4560452"/>
                  <a:ext cx="681852" cy="661405"/>
                  <a:chOff x="2060793" y="4004906"/>
                  <a:chExt cx="1015512" cy="988938"/>
                </a:xfrm>
              </p:grpSpPr>
              <p:sp>
                <p:nvSpPr>
                  <p:cNvPr id="213" name="모서리가 둥근 직사각형 273">
                    <a:extLst>
                      <a:ext uri="{FF2B5EF4-FFF2-40B4-BE49-F238E27FC236}">
                        <a16:creationId xmlns:a16="http://schemas.microsoft.com/office/drawing/2014/main" id="{8FE9D42C-D6A7-F255-BEE9-F99B4469E7D7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668376B3-6DD5-FB08-85D6-41D98056C55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17" y="4267130"/>
                    <a:ext cx="965349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지도 서비스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연계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430ED855-0F30-0374-9E73-EFB71D95F52B}"/>
                  </a:ext>
                </a:extLst>
              </p:cNvPr>
              <p:cNvGrpSpPr/>
              <p:nvPr/>
            </p:nvGrpSpPr>
            <p:grpSpPr>
              <a:xfrm>
                <a:off x="2553702" y="4528199"/>
                <a:ext cx="774167" cy="738988"/>
                <a:chOff x="3037719" y="4472854"/>
                <a:chExt cx="862662" cy="835799"/>
              </a:xfrm>
            </p:grpSpPr>
            <p:sp>
              <p:nvSpPr>
                <p:cNvPr id="207" name="Rectangle 66">
                  <a:extLst>
                    <a:ext uri="{FF2B5EF4-FFF2-40B4-BE49-F238E27FC236}">
                      <a16:creationId xmlns:a16="http://schemas.microsoft.com/office/drawing/2014/main" id="{23B4A1FF-D1F7-9DFE-F768-374004BADB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00863C09-D64C-5F7F-2CC0-D780DDA34064}"/>
                    </a:ext>
                  </a:extLst>
                </p:cNvPr>
                <p:cNvGrpSpPr/>
                <p:nvPr/>
              </p:nvGrpSpPr>
              <p:grpSpPr>
                <a:xfrm>
                  <a:off x="3136410" y="4560452"/>
                  <a:ext cx="681851" cy="661405"/>
                  <a:chOff x="2060793" y="4004906"/>
                  <a:chExt cx="1015512" cy="988938"/>
                </a:xfrm>
              </p:grpSpPr>
              <p:sp>
                <p:nvSpPr>
                  <p:cNvPr id="209" name="모서리가 둥근 직사각형 273">
                    <a:extLst>
                      <a:ext uri="{FF2B5EF4-FFF2-40B4-BE49-F238E27FC236}">
                        <a16:creationId xmlns:a16="http://schemas.microsoft.com/office/drawing/2014/main" id="{CA26C298-C949-EFEF-E5CE-2D590BA5765C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10" name="TextBox 209">
                    <a:extLst>
                      <a:ext uri="{FF2B5EF4-FFF2-40B4-BE49-F238E27FC236}">
                        <a16:creationId xmlns:a16="http://schemas.microsoft.com/office/drawing/2014/main" id="{B4F56B1A-652A-F8F3-7010-CCFAADD7A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17" y="4267132"/>
                    <a:ext cx="965351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주소 검색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서비스 연계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BE551F6A-571A-2471-5BAF-08477DBE2DAE}"/>
                  </a:ext>
                </a:extLst>
              </p:cNvPr>
              <p:cNvGrpSpPr/>
              <p:nvPr/>
            </p:nvGrpSpPr>
            <p:grpSpPr>
              <a:xfrm>
                <a:off x="4493274" y="4528199"/>
                <a:ext cx="774167" cy="738988"/>
                <a:chOff x="3037719" y="4472854"/>
                <a:chExt cx="862662" cy="835799"/>
              </a:xfrm>
            </p:grpSpPr>
            <p:sp>
              <p:nvSpPr>
                <p:cNvPr id="203" name="Rectangle 66">
                  <a:extLst>
                    <a:ext uri="{FF2B5EF4-FFF2-40B4-BE49-F238E27FC236}">
                      <a16:creationId xmlns:a16="http://schemas.microsoft.com/office/drawing/2014/main" id="{224053DE-9A9B-C9FF-8ED7-6D58C5CFD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7719" y="4472854"/>
                  <a:ext cx="862662" cy="835799"/>
                </a:xfrm>
                <a:prstGeom prst="round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grpSp>
              <p:nvGrpSpPr>
                <p:cNvPr id="204" name="그룹 203">
                  <a:extLst>
                    <a:ext uri="{FF2B5EF4-FFF2-40B4-BE49-F238E27FC236}">
                      <a16:creationId xmlns:a16="http://schemas.microsoft.com/office/drawing/2014/main" id="{DA8AE0BD-382D-1BCB-E717-20503B8BDDD4}"/>
                    </a:ext>
                  </a:extLst>
                </p:cNvPr>
                <p:cNvGrpSpPr/>
                <p:nvPr/>
              </p:nvGrpSpPr>
              <p:grpSpPr>
                <a:xfrm>
                  <a:off x="3136411" y="4560452"/>
                  <a:ext cx="681851" cy="661405"/>
                  <a:chOff x="2060793" y="4004906"/>
                  <a:chExt cx="1015512" cy="988938"/>
                </a:xfrm>
              </p:grpSpPr>
              <p:sp>
                <p:nvSpPr>
                  <p:cNvPr id="205" name="모서리가 둥근 직사각형 273">
                    <a:extLst>
                      <a:ext uri="{FF2B5EF4-FFF2-40B4-BE49-F238E27FC236}">
                        <a16:creationId xmlns:a16="http://schemas.microsoft.com/office/drawing/2014/main" id="{23167581-A4B2-AF9F-DCA6-92CECA060594}"/>
                      </a:ext>
                    </a:extLst>
                  </p:cNvPr>
                  <p:cNvSpPr/>
                  <p:nvPr/>
                </p:nvSpPr>
                <p:spPr>
                  <a:xfrm>
                    <a:off x="2060793" y="4004906"/>
                    <a:ext cx="1015512" cy="988938"/>
                  </a:xfrm>
                  <a:prstGeom prst="ellipse">
                    <a:avLst/>
                  </a:prstGeom>
                  <a:solidFill>
                    <a:srgbClr val="6FC2F5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scene3d>
                      <a:camera prst="orthographicFront"/>
                      <a:lightRig rig="threePt" dir="t"/>
                    </a:scene3d>
                    <a:sp3d>
                      <a:bevelT w="1270"/>
                    </a:sp3d>
                  </a:bodyPr>
                  <a:lstStyle/>
                  <a:p>
                    <a:pPr algn="ctr" defTabSz="829361"/>
                    <a:endParaRPr lang="ko-KR" altLang="en-US" sz="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6F6C891C-F5E5-5EC3-6ACC-9BF6507F7D12}"/>
                      </a:ext>
                    </a:extLst>
                  </p:cNvPr>
                  <p:cNvSpPr txBox="1"/>
                  <p:nvPr/>
                </p:nvSpPr>
                <p:spPr>
                  <a:xfrm>
                    <a:off x="2086018" y="4267130"/>
                    <a:ext cx="965351" cy="4644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문자 서비스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  <a:p>
                    <a:pPr algn="ctr" defTabSz="829361" fontAlgn="base" latinLnBrk="0">
                      <a:defRPr/>
                    </a:pPr>
                    <a:r>
                      <a:rPr lang="ko-KR" altLang="en-US" sz="600" kern="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210 옴니고딕 040" panose="02020603020101020101" pitchFamily="18" charset="-127"/>
                        <a:ea typeface="210 옴니고딕 040" panose="02020603020101020101" pitchFamily="18" charset="-127"/>
                      </a:rPr>
                      <a:t>연계</a:t>
                    </a:r>
                    <a:endPara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endParaRPr>
                  </a:p>
                </p:txBody>
              </p:sp>
            </p:grpSp>
          </p:grpSp>
          <p:cxnSp>
            <p:nvCxnSpPr>
              <p:cNvPr id="160" name="AutoShape 63">
                <a:extLst>
                  <a:ext uri="{FF2B5EF4-FFF2-40B4-BE49-F238E27FC236}">
                    <a16:creationId xmlns:a16="http://schemas.microsoft.com/office/drawing/2014/main" id="{B94FF64B-205F-BF90-D8B8-CC114B4FA383}"/>
                  </a:ext>
                </a:extLst>
              </p:cNvPr>
              <p:cNvCxnSpPr>
                <a:cxnSpLocks noChangeShapeType="1"/>
                <a:stCxn id="223" idx="2"/>
                <a:endCxn id="203" idx="0"/>
              </p:cNvCxnSpPr>
              <p:nvPr/>
            </p:nvCxnSpPr>
            <p:spPr bwMode="auto">
              <a:xfrm flipH="1">
                <a:off x="4880358" y="4325366"/>
                <a:ext cx="793335" cy="202833"/>
              </a:xfrm>
              <a:prstGeom prst="straightConnector1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6BBB6A29-2EF2-E9A8-DB5D-2E72E62D13BC}"/>
                  </a:ext>
                </a:extLst>
              </p:cNvPr>
              <p:cNvGrpSpPr/>
              <p:nvPr/>
            </p:nvGrpSpPr>
            <p:grpSpPr>
              <a:xfrm>
                <a:off x="1226521" y="6255520"/>
                <a:ext cx="3795003" cy="1776792"/>
                <a:chOff x="1559699" y="5855148"/>
                <a:chExt cx="2424201" cy="2009560"/>
              </a:xfrm>
            </p:grpSpPr>
            <p:sp>
              <p:nvSpPr>
                <p:cNvPr id="201" name="Rectangle 66">
                  <a:extLst>
                    <a:ext uri="{FF2B5EF4-FFF2-40B4-BE49-F238E27FC236}">
                      <a16:creationId xmlns:a16="http://schemas.microsoft.com/office/drawing/2014/main" id="{8907B997-0DD8-0B0B-8C6C-CEA1985ACD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9699" y="5855148"/>
                  <a:ext cx="2424201" cy="2009560"/>
                </a:xfrm>
                <a:prstGeom prst="rect">
                  <a:avLst/>
                </a:prstGeom>
                <a:noFill/>
                <a:ln w="19050" cap="sq">
                  <a:solidFill>
                    <a:schemeClr val="accent1"/>
                  </a:solidFill>
                  <a:prstDash val="sysDot"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5C67046-9068-8412-2D43-CCA129B958C2}"/>
                    </a:ext>
                  </a:extLst>
                </p:cNvPr>
                <p:cNvSpPr txBox="1"/>
                <p:nvPr/>
              </p:nvSpPr>
              <p:spPr>
                <a:xfrm>
                  <a:off x="1605225" y="5875330"/>
                  <a:ext cx="511842" cy="1553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관제사</a:t>
                  </a: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 </a:t>
                  </a: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프로그램</a:t>
                  </a:r>
                </a:p>
              </p:txBody>
            </p:sp>
          </p:grp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25E58B24-5962-950B-D5B4-B10DEEF9F711}"/>
                  </a:ext>
                </a:extLst>
              </p:cNvPr>
              <p:cNvGrpSpPr/>
              <p:nvPr/>
            </p:nvGrpSpPr>
            <p:grpSpPr>
              <a:xfrm>
                <a:off x="1344540" y="6508922"/>
                <a:ext cx="611904" cy="584794"/>
                <a:chOff x="1491943" y="6257132"/>
                <a:chExt cx="681851" cy="661405"/>
              </a:xfrm>
            </p:grpSpPr>
            <p:sp>
              <p:nvSpPr>
                <p:cNvPr id="199" name="모서리가 둥근 직사각형 273">
                  <a:extLst>
                    <a:ext uri="{FF2B5EF4-FFF2-40B4-BE49-F238E27FC236}">
                      <a16:creationId xmlns:a16="http://schemas.microsoft.com/office/drawing/2014/main" id="{848F13B4-A5F5-4709-B0E4-DDD7DDC40C81}"/>
                    </a:ext>
                  </a:extLst>
                </p:cNvPr>
                <p:cNvSpPr/>
                <p:nvPr/>
              </p:nvSpPr>
              <p:spPr>
                <a:xfrm>
                  <a:off x="1491943" y="625713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56B83E54-BB68-5810-EC4A-58E770EC6C3A}"/>
                    </a:ext>
                  </a:extLst>
                </p:cNvPr>
                <p:cNvSpPr txBox="1"/>
                <p:nvPr/>
              </p:nvSpPr>
              <p:spPr>
                <a:xfrm>
                  <a:off x="1631217" y="6432510"/>
                  <a:ext cx="403481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콜 접수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3" name="그룹 162">
                <a:extLst>
                  <a:ext uri="{FF2B5EF4-FFF2-40B4-BE49-F238E27FC236}">
                    <a16:creationId xmlns:a16="http://schemas.microsoft.com/office/drawing/2014/main" id="{632CA2CC-BA3C-E15C-1798-DF763B257FDC}"/>
                  </a:ext>
                </a:extLst>
              </p:cNvPr>
              <p:cNvGrpSpPr/>
              <p:nvPr/>
            </p:nvGrpSpPr>
            <p:grpSpPr>
              <a:xfrm>
                <a:off x="2060738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97" name="모서리가 둥근 직사각형 273">
                  <a:extLst>
                    <a:ext uri="{FF2B5EF4-FFF2-40B4-BE49-F238E27FC236}">
                      <a16:creationId xmlns:a16="http://schemas.microsoft.com/office/drawing/2014/main" id="{3113E7A9-73EF-17D5-FD77-9380C1F9EF9A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035C0FB6-AA65-80C9-7F6F-A685CC92B38A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배차 서비스</a:t>
                  </a:r>
                </a:p>
              </p:txBody>
            </p:sp>
          </p:grp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7BE18B91-B976-541D-A805-286B41517321}"/>
                  </a:ext>
                </a:extLst>
              </p:cNvPr>
              <p:cNvGrpSpPr/>
              <p:nvPr/>
            </p:nvGrpSpPr>
            <p:grpSpPr>
              <a:xfrm>
                <a:off x="2776935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95" name="모서리가 둥근 직사각형 273">
                  <a:extLst>
                    <a:ext uri="{FF2B5EF4-FFF2-40B4-BE49-F238E27FC236}">
                      <a16:creationId xmlns:a16="http://schemas.microsoft.com/office/drawing/2014/main" id="{04A69047-BBAE-4326-6784-FA8DDD87696B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1A3DF276-9448-4316-AFA2-E97CE112C139}"/>
                    </a:ext>
                  </a:extLst>
                </p:cNvPr>
                <p:cNvSpPr txBox="1"/>
                <p:nvPr/>
              </p:nvSpPr>
              <p:spPr>
                <a:xfrm>
                  <a:off x="7705707" y="6856570"/>
                  <a:ext cx="525826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녹음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5" name="그룹 164">
                <a:extLst>
                  <a:ext uri="{FF2B5EF4-FFF2-40B4-BE49-F238E27FC236}">
                    <a16:creationId xmlns:a16="http://schemas.microsoft.com/office/drawing/2014/main" id="{3B21C1BD-581C-997D-7C17-9D804FB40C12}"/>
                  </a:ext>
                </a:extLst>
              </p:cNvPr>
              <p:cNvGrpSpPr/>
              <p:nvPr/>
            </p:nvGrpSpPr>
            <p:grpSpPr>
              <a:xfrm>
                <a:off x="1345847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93" name="모서리가 둥근 직사각형 273">
                  <a:extLst>
                    <a:ext uri="{FF2B5EF4-FFF2-40B4-BE49-F238E27FC236}">
                      <a16:creationId xmlns:a16="http://schemas.microsoft.com/office/drawing/2014/main" id="{3DA1D990-7047-F918-F4D9-A9D328CCA49F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BBDBB2-9AAC-9CAC-3731-6E0CCF9F0354}"/>
                    </a:ext>
                  </a:extLst>
                </p:cNvPr>
                <p:cNvSpPr txBox="1"/>
                <p:nvPr/>
              </p:nvSpPr>
              <p:spPr>
                <a:xfrm>
                  <a:off x="7705707" y="6856570"/>
                  <a:ext cx="525826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배차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EB788D62-79AA-1A9C-0445-9329993CB0C9}"/>
                  </a:ext>
                </a:extLst>
              </p:cNvPr>
              <p:cNvGrpSpPr/>
              <p:nvPr/>
            </p:nvGrpSpPr>
            <p:grpSpPr>
              <a:xfrm>
                <a:off x="2059869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91" name="모서리가 둥근 직사각형 273">
                  <a:extLst>
                    <a:ext uri="{FF2B5EF4-FFF2-40B4-BE49-F238E27FC236}">
                      <a16:creationId xmlns:a16="http://schemas.microsoft.com/office/drawing/2014/main" id="{0155DB1B-B9D7-9F58-0542-3170E2D29872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204D6E7E-E94C-87D2-3FC8-44DC1688E319}"/>
                    </a:ext>
                  </a:extLst>
                </p:cNvPr>
                <p:cNvSpPr txBox="1"/>
                <p:nvPr/>
              </p:nvSpPr>
              <p:spPr>
                <a:xfrm>
                  <a:off x="7705707" y="6856570"/>
                  <a:ext cx="525826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기사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88B13F84-387F-5D70-AF41-EE23E2330D2F}"/>
                  </a:ext>
                </a:extLst>
              </p:cNvPr>
              <p:cNvGrpSpPr/>
              <p:nvPr/>
            </p:nvGrpSpPr>
            <p:grpSpPr>
              <a:xfrm>
                <a:off x="2773891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89" name="모서리가 둥근 직사각형 273">
                  <a:extLst>
                    <a:ext uri="{FF2B5EF4-FFF2-40B4-BE49-F238E27FC236}">
                      <a16:creationId xmlns:a16="http://schemas.microsoft.com/office/drawing/2014/main" id="{9EE6FF3A-4735-91A2-CC5D-8ED39452D6E8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CF0C749F-54A6-2EDE-9BF5-D03802F21309}"/>
                    </a:ext>
                  </a:extLst>
                </p:cNvPr>
                <p:cNvSpPr txBox="1"/>
                <p:nvPr/>
              </p:nvSpPr>
              <p:spPr>
                <a:xfrm>
                  <a:off x="7644535" y="6856570"/>
                  <a:ext cx="648173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관제사 관리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68" name="그룹 167">
                <a:extLst>
                  <a:ext uri="{FF2B5EF4-FFF2-40B4-BE49-F238E27FC236}">
                    <a16:creationId xmlns:a16="http://schemas.microsoft.com/office/drawing/2014/main" id="{DA3255D4-32F2-2734-B7B0-F77C3EDBE4C2}"/>
                  </a:ext>
                </a:extLst>
              </p:cNvPr>
              <p:cNvGrpSpPr/>
              <p:nvPr/>
            </p:nvGrpSpPr>
            <p:grpSpPr>
              <a:xfrm>
                <a:off x="3493133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87" name="모서리가 둥근 직사각형 273">
                  <a:extLst>
                    <a:ext uri="{FF2B5EF4-FFF2-40B4-BE49-F238E27FC236}">
                      <a16:creationId xmlns:a16="http://schemas.microsoft.com/office/drawing/2014/main" id="{BFDD4630-A03D-B3BF-F407-610DB134C01B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D6B07CA9-02A3-9A8C-FA84-0D05D50456F6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주소 서비스</a:t>
                  </a:r>
                </a:p>
              </p:txBody>
            </p:sp>
          </p:grp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E9C4530E-5F7E-E466-7180-8B48B728B204}"/>
                  </a:ext>
                </a:extLst>
              </p:cNvPr>
              <p:cNvGrpSpPr/>
              <p:nvPr/>
            </p:nvGrpSpPr>
            <p:grpSpPr>
              <a:xfrm>
                <a:off x="3487914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85" name="모서리가 둥근 직사각형 273">
                  <a:extLst>
                    <a:ext uri="{FF2B5EF4-FFF2-40B4-BE49-F238E27FC236}">
                      <a16:creationId xmlns:a16="http://schemas.microsoft.com/office/drawing/2014/main" id="{7EA61514-A09B-15C0-A83D-69A0EFAFEE43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EAB637A3-F4EB-D6A4-7DE7-7E9BA56B7005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지도 서비스</a:t>
                  </a:r>
                </a:p>
              </p:txBody>
            </p:sp>
          </p:grpSp>
          <p:grpSp>
            <p:nvGrpSpPr>
              <p:cNvPr id="170" name="그룹 169">
                <a:extLst>
                  <a:ext uri="{FF2B5EF4-FFF2-40B4-BE49-F238E27FC236}">
                    <a16:creationId xmlns:a16="http://schemas.microsoft.com/office/drawing/2014/main" id="{324372E9-FE26-1C89-962B-4965BB560AB8}"/>
                  </a:ext>
                </a:extLst>
              </p:cNvPr>
              <p:cNvGrpSpPr/>
              <p:nvPr/>
            </p:nvGrpSpPr>
            <p:grpSpPr>
              <a:xfrm>
                <a:off x="4201934" y="7211708"/>
                <a:ext cx="611904" cy="584794"/>
                <a:chOff x="7627603" y="6681192"/>
                <a:chExt cx="681851" cy="661405"/>
              </a:xfrm>
            </p:grpSpPr>
            <p:sp>
              <p:nvSpPr>
                <p:cNvPr id="183" name="모서리가 둥근 직사각형 273">
                  <a:extLst>
                    <a:ext uri="{FF2B5EF4-FFF2-40B4-BE49-F238E27FC236}">
                      <a16:creationId xmlns:a16="http://schemas.microsoft.com/office/drawing/2014/main" id="{4E4E7B16-4228-6253-4758-8FD799A2A3F7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9E5B5B7B-AF06-12A4-058F-ABB46B17DF49}"/>
                    </a:ext>
                  </a:extLst>
                </p:cNvPr>
                <p:cNvSpPr txBox="1"/>
                <p:nvPr/>
              </p:nvSpPr>
              <p:spPr>
                <a:xfrm>
                  <a:off x="7721326" y="6856570"/>
                  <a:ext cx="494589" cy="3106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en-US" altLang="ko-KR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CTI </a:t>
                  </a: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연계</a:t>
                  </a:r>
                  <a:endPara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서비스</a:t>
                  </a:r>
                </a:p>
              </p:txBody>
            </p:sp>
          </p:grpSp>
          <p:grpSp>
            <p:nvGrpSpPr>
              <p:cNvPr id="171" name="그룹 170">
                <a:extLst>
                  <a:ext uri="{FF2B5EF4-FFF2-40B4-BE49-F238E27FC236}">
                    <a16:creationId xmlns:a16="http://schemas.microsoft.com/office/drawing/2014/main" id="{BDA5E3DB-BE69-9E7D-B5A3-13699853377A}"/>
                  </a:ext>
                </a:extLst>
              </p:cNvPr>
              <p:cNvGrpSpPr/>
              <p:nvPr/>
            </p:nvGrpSpPr>
            <p:grpSpPr>
              <a:xfrm>
                <a:off x="4209330" y="6508922"/>
                <a:ext cx="611904" cy="584794"/>
                <a:chOff x="7627603" y="6681192"/>
                <a:chExt cx="681851" cy="661405"/>
              </a:xfrm>
            </p:grpSpPr>
            <p:sp>
              <p:nvSpPr>
                <p:cNvPr id="181" name="모서리가 둥근 직사각형 273">
                  <a:extLst>
                    <a:ext uri="{FF2B5EF4-FFF2-40B4-BE49-F238E27FC236}">
                      <a16:creationId xmlns:a16="http://schemas.microsoft.com/office/drawing/2014/main" id="{6E7B07C6-9820-4FE0-5CEF-556C6565C1D3}"/>
                    </a:ext>
                  </a:extLst>
                </p:cNvPr>
                <p:cNvSpPr/>
                <p:nvPr/>
              </p:nvSpPr>
              <p:spPr>
                <a:xfrm>
                  <a:off x="7627603" y="6681192"/>
                  <a:ext cx="681851" cy="661405"/>
                </a:xfrm>
                <a:prstGeom prst="ellipse">
                  <a:avLst/>
                </a:prstGeom>
                <a:solidFill>
                  <a:srgbClr val="6FC2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scene3d>
                    <a:camera prst="orthographicFront"/>
                    <a:lightRig rig="threePt" dir="t"/>
                  </a:scene3d>
                  <a:sp3d>
                    <a:bevelT w="1270"/>
                  </a:sp3d>
                </a:bodyPr>
                <a:lstStyle/>
                <a:p>
                  <a:pPr algn="ctr" defTabSz="829361"/>
                  <a:endParaRPr lang="ko-KR" altLang="en-US" sz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endParaRPr>
                </a:p>
              </p:txBody>
            </p:sp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4FF9FF1-3863-D376-D1BA-E4C20D5C66E3}"/>
                    </a:ext>
                  </a:extLst>
                </p:cNvPr>
                <p:cNvSpPr txBox="1"/>
                <p:nvPr/>
              </p:nvSpPr>
              <p:spPr>
                <a:xfrm>
                  <a:off x="7644534" y="6934232"/>
                  <a:ext cx="648173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문자 서비스</a:t>
                  </a:r>
                </a:p>
              </p:txBody>
            </p:sp>
          </p:grpSp>
          <p:cxnSp>
            <p:nvCxnSpPr>
              <p:cNvPr id="172" name="AutoShape 63">
                <a:extLst>
                  <a:ext uri="{FF2B5EF4-FFF2-40B4-BE49-F238E27FC236}">
                    <a16:creationId xmlns:a16="http://schemas.microsoft.com/office/drawing/2014/main" id="{6AE0006E-FA18-4F8D-455E-1C26DBBED9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287446" y="5419453"/>
                <a:ext cx="0" cy="846366"/>
              </a:xfrm>
              <a:prstGeom prst="straightConnector1">
                <a:avLst/>
              </a:prstGeom>
              <a:ln w="19050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91D8FC22-7359-0289-5F8B-7B054C523A44}"/>
                  </a:ext>
                </a:extLst>
              </p:cNvPr>
              <p:cNvSpPr txBox="1"/>
              <p:nvPr/>
            </p:nvSpPr>
            <p:spPr>
              <a:xfrm>
                <a:off x="2327355" y="5684531"/>
                <a:ext cx="383322" cy="27466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데이터 </a:t>
                </a:r>
                <a:endParaRPr lang="en-US" altLang="ko-KR" sz="600" kern="0" dirty="0">
                  <a:ln>
                    <a:solidFill>
                      <a:schemeClr val="bg1">
                        <a:alpha val="4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연계</a:t>
                </a:r>
              </a:p>
            </p:txBody>
          </p:sp>
          <p:grpSp>
            <p:nvGrpSpPr>
              <p:cNvPr id="174" name="그룹 173">
                <a:extLst>
                  <a:ext uri="{FF2B5EF4-FFF2-40B4-BE49-F238E27FC236}">
                    <a16:creationId xmlns:a16="http://schemas.microsoft.com/office/drawing/2014/main" id="{47ECB8C0-02E8-1D9A-38BB-44876ABBD39F}"/>
                  </a:ext>
                </a:extLst>
              </p:cNvPr>
              <p:cNvGrpSpPr/>
              <p:nvPr/>
            </p:nvGrpSpPr>
            <p:grpSpPr>
              <a:xfrm>
                <a:off x="4864135" y="8398577"/>
                <a:ext cx="457613" cy="587657"/>
                <a:chOff x="297057" y="7150654"/>
                <a:chExt cx="509924" cy="664645"/>
              </a:xfrm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E6487B4F-18F3-9607-FE9A-9D7279F3E19B}"/>
                    </a:ext>
                  </a:extLst>
                </p:cNvPr>
                <p:cNvSpPr txBox="1"/>
                <p:nvPr/>
              </p:nvSpPr>
              <p:spPr>
                <a:xfrm>
                  <a:off x="451029" y="7150654"/>
                  <a:ext cx="244691" cy="1553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defTabSz="829361" fontAlgn="base" latinLnBrk="0">
                    <a:defRPr/>
                  </a:pPr>
                  <a:r>
                    <a:rPr lang="ko-KR" altLang="en-US" sz="600" kern="0" dirty="0">
                      <a:ln>
                        <a:solidFill>
                          <a:schemeClr val="bg1">
                            <a:alpha val="4000"/>
                          </a:schemeClr>
                        </a:solidFill>
                      </a:ln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210 옴니고딕 040" panose="02020603020101020101" pitchFamily="18" charset="-127"/>
                      <a:ea typeface="210 옴니고딕 040" panose="02020603020101020101" pitchFamily="18" charset="-127"/>
                    </a:rPr>
                    <a:t>기사</a:t>
                  </a:r>
                </a:p>
              </p:txBody>
            </p:sp>
            <p:pic>
              <p:nvPicPr>
                <p:cNvPr id="180" name="그림 179" descr="클립아트, 만화 영화, 그래픽, 일러스트레이션이(가) 표시된 사진&#10;&#10;자동 생성된 설명">
                  <a:extLst>
                    <a:ext uri="{FF2B5EF4-FFF2-40B4-BE49-F238E27FC236}">
                      <a16:creationId xmlns:a16="http://schemas.microsoft.com/office/drawing/2014/main" id="{CE5B3839-F01E-9220-409E-6B44F18389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7057" y="7305375"/>
                  <a:ext cx="509924" cy="509924"/>
                </a:xfrm>
                <a:prstGeom prst="rect">
                  <a:avLst/>
                </a:prstGeom>
              </p:spPr>
            </p:pic>
          </p:grpSp>
          <p:sp>
            <p:nvSpPr>
              <p:cNvPr id="175" name="Rectangle 66">
                <a:extLst>
                  <a:ext uri="{FF2B5EF4-FFF2-40B4-BE49-F238E27FC236}">
                    <a16:creationId xmlns:a16="http://schemas.microsoft.com/office/drawing/2014/main" id="{3FC20B84-BA1D-6951-E75C-6379B8AEC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4225" y="8216847"/>
                <a:ext cx="1670988" cy="997589"/>
              </a:xfrm>
              <a:prstGeom prst="rect">
                <a:avLst/>
              </a:prstGeom>
              <a:noFill/>
              <a:ln w="19050" cap="sq">
                <a:solidFill>
                  <a:schemeClr val="accent1"/>
                </a:solidFill>
                <a:prstDash val="sys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210 옴니고딕 040" panose="02020603020101020101" pitchFamily="18" charset="-127"/>
                  <a:ea typeface="210 옴니고딕 040" panose="02020603020101020101" pitchFamily="18" charset="-127"/>
                </a:endParaRP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1C250E70-2C0A-81D9-64FA-03E4A09FBE6B}"/>
                  </a:ext>
                </a:extLst>
              </p:cNvPr>
              <p:cNvSpPr txBox="1"/>
              <p:nvPr/>
            </p:nvSpPr>
            <p:spPr>
              <a:xfrm>
                <a:off x="5896564" y="7025462"/>
                <a:ext cx="292009" cy="27466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en-US" altLang="ko-KR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SMS </a:t>
                </a:r>
              </a:p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전송</a:t>
                </a:r>
              </a:p>
            </p:txBody>
          </p:sp>
          <p:cxnSp>
            <p:nvCxnSpPr>
              <p:cNvPr id="177" name="연결선: 꺾임 176">
                <a:extLst>
                  <a:ext uri="{FF2B5EF4-FFF2-40B4-BE49-F238E27FC236}">
                    <a16:creationId xmlns:a16="http://schemas.microsoft.com/office/drawing/2014/main" id="{087E4999-4D38-7989-8F6C-138134DC9155}"/>
                  </a:ext>
                </a:extLst>
              </p:cNvPr>
              <p:cNvCxnSpPr>
                <a:stCxn id="180" idx="1"/>
                <a:endCxn id="252" idx="2"/>
              </p:cNvCxnSpPr>
              <p:nvPr/>
            </p:nvCxnSpPr>
            <p:spPr>
              <a:xfrm rot="10800000">
                <a:off x="841482" y="4760269"/>
                <a:ext cx="4022654" cy="400055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4600CAF-F800-67CE-4F83-219973C8EF17}"/>
                  </a:ext>
                </a:extLst>
              </p:cNvPr>
              <p:cNvSpPr txBox="1"/>
              <p:nvPr/>
            </p:nvSpPr>
            <p:spPr>
              <a:xfrm>
                <a:off x="868079" y="8588556"/>
                <a:ext cx="515356" cy="13733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 defTabSz="829361" fontAlgn="base" latinLnBrk="0">
                  <a:defRPr/>
                </a:pPr>
                <a:r>
                  <a:rPr lang="ko-KR" altLang="en-US" sz="600" kern="0" dirty="0">
                    <a:ln>
                      <a:solidFill>
                        <a:schemeClr val="bg1">
                          <a:alpha val="400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옴니고딕 040" panose="02020603020101020101" pitchFamily="18" charset="-127"/>
                    <a:ea typeface="210 옴니고딕 040" panose="02020603020101020101" pitchFamily="18" charset="-127"/>
                  </a:rPr>
                  <a:t>차량 배차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052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5" y="433972"/>
            <a:ext cx="75561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Skill on Work – </a:t>
            </a:r>
            <a:r>
              <a:rPr lang="ko-KR" altLang="en-US" sz="28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복지콜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재구축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BF78EA9-AFDF-D497-83AB-6EAC1F42C111}"/>
              </a:ext>
            </a:extLst>
          </p:cNvPr>
          <p:cNvSpPr/>
          <p:nvPr/>
        </p:nvSpPr>
        <p:spPr>
          <a:xfrm>
            <a:off x="8085369" y="4032958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의사 소통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7DDBE87-B415-1CD4-491A-DC8F86CE2E90}"/>
              </a:ext>
            </a:extLst>
          </p:cNvPr>
          <p:cNvSpPr/>
          <p:nvPr/>
        </p:nvSpPr>
        <p:spPr>
          <a:xfrm>
            <a:off x="8085369" y="2145104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리더십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9619188-61E4-92CC-0323-5072DD2634C1}"/>
              </a:ext>
            </a:extLst>
          </p:cNvPr>
          <p:cNvSpPr/>
          <p:nvPr/>
        </p:nvSpPr>
        <p:spPr>
          <a:xfrm>
            <a:off x="8089844" y="3089031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갈등 관리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36217DF-CF2B-9107-BACE-2812C9529F7A}"/>
              </a:ext>
            </a:extLst>
          </p:cNvPr>
          <p:cNvSpPr/>
          <p:nvPr/>
        </p:nvSpPr>
        <p:spPr>
          <a:xfrm>
            <a:off x="8085368" y="4976884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멘토링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9B8096-A389-A4F0-D0F0-2D4105B001BE}"/>
              </a:ext>
            </a:extLst>
          </p:cNvPr>
          <p:cNvSpPr/>
          <p:nvPr/>
        </p:nvSpPr>
        <p:spPr>
          <a:xfrm>
            <a:off x="2671634" y="1661449"/>
            <a:ext cx="2723425" cy="4272626"/>
          </a:xfrm>
          <a:prstGeom prst="rect">
            <a:avLst/>
          </a:prstGeom>
          <a:solidFill>
            <a:srgbClr val="F4F7F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7D346E-64A5-A8E1-6C0B-6B531E8329FC}"/>
              </a:ext>
            </a:extLst>
          </p:cNvPr>
          <p:cNvSpPr txBox="1"/>
          <p:nvPr/>
        </p:nvSpPr>
        <p:spPr>
          <a:xfrm>
            <a:off x="2867001" y="1860251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담당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:    Project Leader</a:t>
            </a:r>
          </a:p>
          <a:p>
            <a:r>
              <a:rPr lang="ko-KR" altLang="en-US" sz="1400" dirty="0">
                <a:solidFill>
                  <a:schemeClr val="accent1">
                    <a:lumMod val="75000"/>
                  </a:schemeClr>
                </a:solidFill>
              </a:rPr>
              <a:t>목표 </a:t>
            </a:r>
            <a:r>
              <a:rPr lang="en-US" altLang="ko-KR" sz="14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효율적인 개발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+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</a:rPr>
              <a:t>협업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BEE96D7-D7A6-CA6C-447D-3C03B8E6DA3D}"/>
              </a:ext>
            </a:extLst>
          </p:cNvPr>
          <p:cNvSpPr/>
          <p:nvPr/>
        </p:nvSpPr>
        <p:spPr>
          <a:xfrm>
            <a:off x="2923636" y="2582273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아키텍처 설계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A931410-8E5A-CE65-7DEA-AE1331F69C1C}"/>
              </a:ext>
            </a:extLst>
          </p:cNvPr>
          <p:cNvSpPr/>
          <p:nvPr/>
        </p:nvSpPr>
        <p:spPr>
          <a:xfrm>
            <a:off x="2923636" y="3217802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accent1">
                    <a:lumMod val="50000"/>
                  </a:schemeClr>
                </a:solidFill>
              </a:rPr>
              <a:t>기술 스택 설정</a:t>
            </a:r>
            <a:endParaRPr lang="ko-KR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348FF7E-BED2-4716-3C70-C25A719FEBCD}"/>
              </a:ext>
            </a:extLst>
          </p:cNvPr>
          <p:cNvSpPr/>
          <p:nvPr/>
        </p:nvSpPr>
        <p:spPr>
          <a:xfrm>
            <a:off x="2923637" y="3853331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개발 규약 설정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1F1AB5B-DB88-3BB9-4A5F-F62C2A5BEE5C}"/>
              </a:ext>
            </a:extLst>
          </p:cNvPr>
          <p:cNvSpPr/>
          <p:nvPr/>
        </p:nvSpPr>
        <p:spPr>
          <a:xfrm>
            <a:off x="2923637" y="5124390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업무 분장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AFAFF42-B043-1629-0C51-9C50342DF3C7}"/>
              </a:ext>
            </a:extLst>
          </p:cNvPr>
          <p:cNvSpPr/>
          <p:nvPr/>
        </p:nvSpPr>
        <p:spPr>
          <a:xfrm>
            <a:off x="2923637" y="4488860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개발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테스트</a:t>
            </a:r>
            <a:r>
              <a:rPr lang="en-US" altLang="ko-KR" sz="1200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1">
                    <a:lumMod val="50000"/>
                  </a:schemeClr>
                </a:solidFill>
              </a:rPr>
              <a:t>운영 환경 설계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157A2A31-E449-CDEC-0E39-61DEB697F89C}"/>
              </a:ext>
            </a:extLst>
          </p:cNvPr>
          <p:cNvGrpSpPr/>
          <p:nvPr/>
        </p:nvGrpSpPr>
        <p:grpSpPr>
          <a:xfrm>
            <a:off x="5143055" y="2480438"/>
            <a:ext cx="2946789" cy="2831780"/>
            <a:chOff x="5143055" y="2480438"/>
            <a:chExt cx="2946789" cy="2831780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AB01A89B-7F63-345F-3D9F-CCA3379F48E9}"/>
                </a:ext>
              </a:extLst>
            </p:cNvPr>
            <p:cNvCxnSpPr>
              <a:cxnSpLocks/>
              <a:stCxn id="22" idx="3"/>
              <a:endCxn id="25" idx="1"/>
            </p:cNvCxnSpPr>
            <p:nvPr/>
          </p:nvCxnSpPr>
          <p:spPr>
            <a:xfrm flipV="1">
              <a:off x="5143055" y="2480438"/>
              <a:ext cx="2942314" cy="26950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19E3DB2-02AA-22C3-D242-A68EE821CE49}"/>
                </a:ext>
              </a:extLst>
            </p:cNvPr>
            <p:cNvCxnSpPr>
              <a:cxnSpLocks/>
              <a:stCxn id="24" idx="3"/>
              <a:endCxn id="26" idx="1"/>
            </p:cNvCxnSpPr>
            <p:nvPr/>
          </p:nvCxnSpPr>
          <p:spPr>
            <a:xfrm>
              <a:off x="5143055" y="3385469"/>
              <a:ext cx="2946789" cy="38896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EC3620A6-FDDE-6D60-7A7C-CD2B7E34E4D1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143055" y="2480438"/>
              <a:ext cx="2942314" cy="905031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317B2291-3804-3407-9140-0B1597C4B5FB}"/>
                </a:ext>
              </a:extLst>
            </p:cNvPr>
            <p:cNvCxnSpPr>
              <a:cxnSpLocks/>
              <a:stCxn id="24" idx="3"/>
              <a:endCxn id="10" idx="1"/>
            </p:cNvCxnSpPr>
            <p:nvPr/>
          </p:nvCxnSpPr>
          <p:spPr>
            <a:xfrm>
              <a:off x="5143055" y="3385469"/>
              <a:ext cx="2942314" cy="982823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5600318-FF8E-508F-E3DF-B2E0E1C769E6}"/>
                </a:ext>
              </a:extLst>
            </p:cNvPr>
            <p:cNvCxnSpPr>
              <a:cxnSpLocks/>
              <a:stCxn id="35" idx="3"/>
              <a:endCxn id="10" idx="1"/>
            </p:cNvCxnSpPr>
            <p:nvPr/>
          </p:nvCxnSpPr>
          <p:spPr>
            <a:xfrm>
              <a:off x="5143055" y="4020998"/>
              <a:ext cx="2942314" cy="347294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2F2BCE0-BF39-22E4-BAE7-BD6BC9BCF68B}"/>
                </a:ext>
              </a:extLst>
            </p:cNvPr>
            <p:cNvCxnSpPr>
              <a:cxnSpLocks/>
              <a:stCxn id="35" idx="3"/>
              <a:endCxn id="26" idx="1"/>
            </p:cNvCxnSpPr>
            <p:nvPr/>
          </p:nvCxnSpPr>
          <p:spPr>
            <a:xfrm flipV="1">
              <a:off x="5143055" y="3424365"/>
              <a:ext cx="2946789" cy="596633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F6A7660F-2DB0-3CB2-2200-6BFA6D63AE9A}"/>
                </a:ext>
              </a:extLst>
            </p:cNvPr>
            <p:cNvCxnSpPr>
              <a:cxnSpLocks/>
              <a:stCxn id="35" idx="3"/>
              <a:endCxn id="27" idx="1"/>
            </p:cNvCxnSpPr>
            <p:nvPr/>
          </p:nvCxnSpPr>
          <p:spPr>
            <a:xfrm>
              <a:off x="5143055" y="4020998"/>
              <a:ext cx="2942313" cy="1291220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3ED60828-9452-FBA2-FA63-CFCDEA487AB0}"/>
                </a:ext>
              </a:extLst>
            </p:cNvPr>
            <p:cNvCxnSpPr>
              <a:cxnSpLocks/>
              <a:stCxn id="24" idx="3"/>
              <a:endCxn id="27" idx="1"/>
            </p:cNvCxnSpPr>
            <p:nvPr/>
          </p:nvCxnSpPr>
          <p:spPr>
            <a:xfrm>
              <a:off x="5143055" y="3385469"/>
              <a:ext cx="2942313" cy="1926749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E1BF82D2-9729-E268-9213-B3DE2293A4DA}"/>
                </a:ext>
              </a:extLst>
            </p:cNvPr>
            <p:cNvCxnSpPr>
              <a:cxnSpLocks/>
              <a:stCxn id="40" idx="3"/>
              <a:endCxn id="25" idx="1"/>
            </p:cNvCxnSpPr>
            <p:nvPr/>
          </p:nvCxnSpPr>
          <p:spPr>
            <a:xfrm flipV="1">
              <a:off x="5143055" y="2480438"/>
              <a:ext cx="2942314" cy="2176089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ABF52A92-928C-3ACC-4EB2-B8AD8D62B84A}"/>
                </a:ext>
              </a:extLst>
            </p:cNvPr>
            <p:cNvCxnSpPr>
              <a:cxnSpLocks/>
              <a:stCxn id="38" idx="3"/>
              <a:endCxn id="26" idx="1"/>
            </p:cNvCxnSpPr>
            <p:nvPr/>
          </p:nvCxnSpPr>
          <p:spPr>
            <a:xfrm flipV="1">
              <a:off x="5143055" y="3424365"/>
              <a:ext cx="2946789" cy="186769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BE7D89EE-FA66-CE4E-5CA2-76A0EC0B9EB3}"/>
                </a:ext>
              </a:extLst>
            </p:cNvPr>
            <p:cNvCxnSpPr>
              <a:cxnSpLocks/>
              <a:stCxn id="38" idx="3"/>
              <a:endCxn id="27" idx="1"/>
            </p:cNvCxnSpPr>
            <p:nvPr/>
          </p:nvCxnSpPr>
          <p:spPr>
            <a:xfrm>
              <a:off x="5143055" y="5292057"/>
              <a:ext cx="2942313" cy="2016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2CAD3242-69C5-FD3E-8096-ED4DE1DA7233}"/>
              </a:ext>
            </a:extLst>
          </p:cNvPr>
          <p:cNvSpPr txBox="1"/>
          <p:nvPr/>
        </p:nvSpPr>
        <p:spPr>
          <a:xfrm>
            <a:off x="1724025" y="1111222"/>
            <a:ext cx="153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Human Skills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10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433972"/>
            <a:ext cx="5393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Skill on Work – </a:t>
            </a:r>
            <a:r>
              <a:rPr lang="ko-KR" altLang="en-US" sz="280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복지콜</a:t>
            </a:r>
            <a:r>
              <a:rPr lang="ko-KR" altLang="en-US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재구축</a:t>
            </a:r>
            <a:endParaRPr lang="en-US" altLang="ko-KR" sz="2800" b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03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D7FCB66-1649-FCB1-621C-FF021220A140}"/>
              </a:ext>
            </a:extLst>
          </p:cNvPr>
          <p:cNvGrpSpPr/>
          <p:nvPr/>
        </p:nvGrpSpPr>
        <p:grpSpPr>
          <a:xfrm>
            <a:off x="7262684" y="1728124"/>
            <a:ext cx="2723425" cy="4272626"/>
            <a:chOff x="7862759" y="1537624"/>
            <a:chExt cx="2723425" cy="427262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6430CBC-ECDB-9A11-AE6A-4A37AF029343}"/>
                </a:ext>
              </a:extLst>
            </p:cNvPr>
            <p:cNvSpPr/>
            <p:nvPr/>
          </p:nvSpPr>
          <p:spPr>
            <a:xfrm>
              <a:off x="7862759" y="1537624"/>
              <a:ext cx="2723425" cy="4272626"/>
            </a:xfrm>
            <a:prstGeom prst="rect">
              <a:avLst/>
            </a:prstGeom>
            <a:solidFill>
              <a:srgbClr val="F4F7FA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0BB5DC-78E2-6C2D-9C75-31AB06EC73FA}"/>
                </a:ext>
              </a:extLst>
            </p:cNvPr>
            <p:cNvSpPr txBox="1"/>
            <p:nvPr/>
          </p:nvSpPr>
          <p:spPr>
            <a:xfrm>
              <a:off x="8058126" y="1736426"/>
              <a:ext cx="2332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담당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:    Project Leader</a:t>
              </a:r>
            </a:p>
            <a:p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</a:rPr>
                <a:t>목표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</a:rPr>
                <a:t>: 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효율적인 개발</a:t>
              </a:r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  <a:r>
                <a:rPr lang="ko-KR" alt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협업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97049D2-7756-BFE5-FB09-701A3204DF9C}"/>
                </a:ext>
              </a:extLst>
            </p:cNvPr>
            <p:cNvSpPr/>
            <p:nvPr/>
          </p:nvSpPr>
          <p:spPr>
            <a:xfrm>
              <a:off x="8114761" y="2458448"/>
              <a:ext cx="2219419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이슈 사항 탐구 및 해결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444FE37-79D1-DFF6-AA28-DA79A88362E6}"/>
                </a:ext>
              </a:extLst>
            </p:cNvPr>
            <p:cNvSpPr/>
            <p:nvPr/>
          </p:nvSpPr>
          <p:spPr>
            <a:xfrm>
              <a:off x="8114761" y="3093977"/>
              <a:ext cx="2219419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프로그램 설계</a:t>
              </a:r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+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개발</a:t>
              </a: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5329983B-0816-59B9-EA57-7C67B1C333E3}"/>
                </a:ext>
              </a:extLst>
            </p:cNvPr>
            <p:cNvSpPr/>
            <p:nvPr/>
          </p:nvSpPr>
          <p:spPr>
            <a:xfrm>
              <a:off x="8114762" y="3729506"/>
              <a:ext cx="2219418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서버 세팅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03A3B58-E784-D3A9-46C4-394BD120EB98}"/>
                </a:ext>
              </a:extLst>
            </p:cNvPr>
            <p:cNvSpPr/>
            <p:nvPr/>
          </p:nvSpPr>
          <p:spPr>
            <a:xfrm>
              <a:off x="8114762" y="5000565"/>
              <a:ext cx="2219418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Redmine 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문서 관리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BC46A39A-EC44-A636-EAAD-40ACC159641F}"/>
                </a:ext>
              </a:extLst>
            </p:cNvPr>
            <p:cNvSpPr/>
            <p:nvPr/>
          </p:nvSpPr>
          <p:spPr>
            <a:xfrm>
              <a:off x="8114762" y="4365035"/>
              <a:ext cx="2219418" cy="335334"/>
            </a:xfrm>
            <a:prstGeom prst="roundRect">
              <a:avLst/>
            </a:prstGeom>
            <a:solidFill>
              <a:srgbClr val="EAEFF7"/>
            </a:solidFill>
            <a:ln>
              <a:solidFill>
                <a:srgbClr val="D8F1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</a:rPr>
                <a:t>Gitlab </a:t>
              </a:r>
              <a:r>
                <a:rPr lang="ko-KR" altLang="en-US" sz="1200" dirty="0">
                  <a:solidFill>
                    <a:schemeClr val="accent1">
                      <a:lumMod val="75000"/>
                    </a:schemeClr>
                  </a:solidFill>
                </a:rPr>
                <a:t>소스 코드 관리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80CA0B4-CFB1-7F12-FAB1-EB95FDF8D739}"/>
              </a:ext>
            </a:extLst>
          </p:cNvPr>
          <p:cNvGrpSpPr/>
          <p:nvPr/>
        </p:nvGrpSpPr>
        <p:grpSpPr>
          <a:xfrm>
            <a:off x="2807943" y="2211779"/>
            <a:ext cx="1430522" cy="3502448"/>
            <a:chOff x="7586146" y="2022052"/>
            <a:chExt cx="1430522" cy="3502448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ADFADCD3-8229-76BF-683A-357E0CD72102}"/>
                </a:ext>
              </a:extLst>
            </p:cNvPr>
            <p:cNvSpPr/>
            <p:nvPr/>
          </p:nvSpPr>
          <p:spPr>
            <a:xfrm>
              <a:off x="7586147" y="2022052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계획 및 조직화</a:t>
              </a:r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98160C2A-5838-0A2B-E5ED-9CDDB609BA8F}"/>
                </a:ext>
              </a:extLst>
            </p:cNvPr>
            <p:cNvSpPr/>
            <p:nvPr/>
          </p:nvSpPr>
          <p:spPr>
            <a:xfrm>
              <a:off x="7586147" y="3909906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문제 해결 능력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5BCE3F7A-EF72-C545-1300-D55C97C1ABBE}"/>
                </a:ext>
              </a:extLst>
            </p:cNvPr>
            <p:cNvSpPr/>
            <p:nvPr/>
          </p:nvSpPr>
          <p:spPr>
            <a:xfrm>
              <a:off x="7586146" y="4853832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프로젝트 관리</a:t>
              </a: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2C813791-08FB-0BF8-245A-B9D7C6E13390}"/>
                </a:ext>
              </a:extLst>
            </p:cNvPr>
            <p:cNvSpPr/>
            <p:nvPr/>
          </p:nvSpPr>
          <p:spPr>
            <a:xfrm>
              <a:off x="7586147" y="2965979"/>
              <a:ext cx="1430521" cy="67066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/>
                <a:t>전문 지식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9718D5AD-F96E-4BBB-E8E6-9BC8B17829ED}"/>
              </a:ext>
            </a:extLst>
          </p:cNvPr>
          <p:cNvGrpSpPr/>
          <p:nvPr/>
        </p:nvGrpSpPr>
        <p:grpSpPr>
          <a:xfrm>
            <a:off x="4238464" y="2547113"/>
            <a:ext cx="3276223" cy="2831780"/>
            <a:chOff x="4238464" y="2547113"/>
            <a:chExt cx="3276223" cy="2831780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ABD6CF2C-71D1-AC79-F62E-3E5A9216AC77}"/>
                </a:ext>
              </a:extLst>
            </p:cNvPr>
            <p:cNvCxnSpPr>
              <a:cxnSpLocks/>
              <a:stCxn id="83" idx="3"/>
              <a:endCxn id="23" idx="1"/>
            </p:cNvCxnSpPr>
            <p:nvPr/>
          </p:nvCxnSpPr>
          <p:spPr>
            <a:xfrm flipV="1">
              <a:off x="4238464" y="5358732"/>
              <a:ext cx="3276223" cy="2016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1BD26FF-1EEC-90AF-7D81-51FBF5DD253A}"/>
                </a:ext>
              </a:extLst>
            </p:cNvPr>
            <p:cNvCxnSpPr>
              <a:cxnSpLocks/>
              <a:stCxn id="81" idx="3"/>
              <a:endCxn id="23" idx="1"/>
            </p:cNvCxnSpPr>
            <p:nvPr/>
          </p:nvCxnSpPr>
          <p:spPr>
            <a:xfrm>
              <a:off x="4238465" y="2547113"/>
              <a:ext cx="3276222" cy="2811619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ECB8800-2FCA-3D53-70C7-DBF236B91DA1}"/>
                </a:ext>
              </a:extLst>
            </p:cNvPr>
            <p:cNvCxnSpPr>
              <a:cxnSpLocks/>
              <a:stCxn id="81" idx="3"/>
              <a:endCxn id="13" idx="1"/>
            </p:cNvCxnSpPr>
            <p:nvPr/>
          </p:nvCxnSpPr>
          <p:spPr>
            <a:xfrm>
              <a:off x="4238465" y="2547113"/>
              <a:ext cx="3276221" cy="269502"/>
            </a:xfrm>
            <a:prstGeom prst="straightConnector1">
              <a:avLst/>
            </a:prstGeom>
            <a:ln w="38100"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46C07E4-6F76-1D79-ABBF-FE14DD496734}"/>
                </a:ext>
              </a:extLst>
            </p:cNvPr>
            <p:cNvCxnSpPr>
              <a:cxnSpLocks/>
              <a:stCxn id="84" idx="3"/>
              <a:endCxn id="22" idx="1"/>
            </p:cNvCxnSpPr>
            <p:nvPr/>
          </p:nvCxnSpPr>
          <p:spPr>
            <a:xfrm>
              <a:off x="4238465" y="3491040"/>
              <a:ext cx="3276222" cy="596633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7FB47351-3B4F-D7A7-A70B-49CFA40727A1}"/>
                </a:ext>
              </a:extLst>
            </p:cNvPr>
            <p:cNvCxnSpPr>
              <a:cxnSpLocks/>
              <a:stCxn id="84" idx="3"/>
              <a:endCxn id="21" idx="1"/>
            </p:cNvCxnSpPr>
            <p:nvPr/>
          </p:nvCxnSpPr>
          <p:spPr>
            <a:xfrm flipV="1">
              <a:off x="4238465" y="3452144"/>
              <a:ext cx="3276221" cy="38896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554E0E9-7DD9-96AF-AC5A-B7914B1DBAA9}"/>
                </a:ext>
              </a:extLst>
            </p:cNvPr>
            <p:cNvCxnSpPr>
              <a:cxnSpLocks/>
              <a:stCxn id="84" idx="3"/>
              <a:endCxn id="24" idx="1"/>
            </p:cNvCxnSpPr>
            <p:nvPr/>
          </p:nvCxnSpPr>
          <p:spPr>
            <a:xfrm>
              <a:off x="4238465" y="3491040"/>
              <a:ext cx="3276222" cy="123216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5925BFAC-38BD-F933-2619-ED28F94E390A}"/>
                </a:ext>
              </a:extLst>
            </p:cNvPr>
            <p:cNvCxnSpPr>
              <a:cxnSpLocks/>
              <a:stCxn id="83" idx="3"/>
              <a:endCxn id="24" idx="1"/>
            </p:cNvCxnSpPr>
            <p:nvPr/>
          </p:nvCxnSpPr>
          <p:spPr>
            <a:xfrm flipV="1">
              <a:off x="4238464" y="4723202"/>
              <a:ext cx="3276223" cy="655691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5E22A5A-F33E-80CE-D823-856099E0730A}"/>
                </a:ext>
              </a:extLst>
            </p:cNvPr>
            <p:cNvCxnSpPr>
              <a:cxnSpLocks/>
              <a:stCxn id="82" idx="3"/>
              <a:endCxn id="13" idx="1"/>
            </p:cNvCxnSpPr>
            <p:nvPr/>
          </p:nvCxnSpPr>
          <p:spPr>
            <a:xfrm flipV="1">
              <a:off x="4238465" y="2816615"/>
              <a:ext cx="3276221" cy="1618352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7F89DCD3-8A4E-EF23-0B4C-1025986259FE}"/>
                </a:ext>
              </a:extLst>
            </p:cNvPr>
            <p:cNvCxnSpPr>
              <a:cxnSpLocks/>
              <a:stCxn id="84" idx="3"/>
              <a:endCxn id="23" idx="1"/>
            </p:cNvCxnSpPr>
            <p:nvPr/>
          </p:nvCxnSpPr>
          <p:spPr>
            <a:xfrm>
              <a:off x="4238465" y="3491040"/>
              <a:ext cx="3276222" cy="1867692"/>
            </a:xfrm>
            <a:prstGeom prst="straightConnector1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8EA6BE92-AA1D-6A51-E1C4-52FAA40FDD7B}"/>
                </a:ext>
              </a:extLst>
            </p:cNvPr>
            <p:cNvCxnSpPr>
              <a:cxnSpLocks/>
              <a:stCxn id="82" idx="3"/>
              <a:endCxn id="21" idx="1"/>
            </p:cNvCxnSpPr>
            <p:nvPr/>
          </p:nvCxnSpPr>
          <p:spPr>
            <a:xfrm flipV="1">
              <a:off x="4238465" y="3452144"/>
              <a:ext cx="3276221" cy="982823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8D817489-0C7E-CA79-263F-BB807547CD6F}"/>
                </a:ext>
              </a:extLst>
            </p:cNvPr>
            <p:cNvCxnSpPr>
              <a:cxnSpLocks/>
              <a:stCxn id="82" idx="3"/>
              <a:endCxn id="22" idx="1"/>
            </p:cNvCxnSpPr>
            <p:nvPr/>
          </p:nvCxnSpPr>
          <p:spPr>
            <a:xfrm flipV="1">
              <a:off x="4238465" y="4087673"/>
              <a:ext cx="3276222" cy="347294"/>
            </a:xfrm>
            <a:prstGeom prst="straightConnector1">
              <a:avLst/>
            </a:prstGeom>
            <a:ln w="38100">
              <a:solidFill>
                <a:schemeClr val="bg2">
                  <a:lumMod val="9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BE1C9AE1-C992-847A-E4EC-77B36FC1CE44}"/>
              </a:ext>
            </a:extLst>
          </p:cNvPr>
          <p:cNvSpPr txBox="1"/>
          <p:nvPr/>
        </p:nvSpPr>
        <p:spPr>
          <a:xfrm>
            <a:off x="1724025" y="1111222"/>
            <a:ext cx="120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Task Skills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711696" y="433972"/>
            <a:ext cx="4378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Extra, With Study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04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5DB7B47-1F39-1086-27BF-8F4679348650}"/>
              </a:ext>
            </a:extLst>
          </p:cNvPr>
          <p:cNvSpPr/>
          <p:nvPr/>
        </p:nvSpPr>
        <p:spPr>
          <a:xfrm>
            <a:off x="3318542" y="4026459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Network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6D61EE-AF5A-75B6-E049-8667C98CED3A}"/>
              </a:ext>
            </a:extLst>
          </p:cNvPr>
          <p:cNvSpPr/>
          <p:nvPr/>
        </p:nvSpPr>
        <p:spPr>
          <a:xfrm>
            <a:off x="3318542" y="2138605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Linux (OS)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59C798F-9412-6AC5-967E-880F583E4DB3}"/>
              </a:ext>
            </a:extLst>
          </p:cNvPr>
          <p:cNvSpPr/>
          <p:nvPr/>
        </p:nvSpPr>
        <p:spPr>
          <a:xfrm>
            <a:off x="3323017" y="3082532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DB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D32F6D7E-E9DC-6AC3-DFC6-BBDB62D2DC35}"/>
              </a:ext>
            </a:extLst>
          </p:cNvPr>
          <p:cNvSpPr/>
          <p:nvPr/>
        </p:nvSpPr>
        <p:spPr>
          <a:xfrm>
            <a:off x="3318541" y="4970385"/>
            <a:ext cx="1430521" cy="670668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Infra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488A007-B9F1-184D-DE5F-DA61B4C50300}"/>
              </a:ext>
            </a:extLst>
          </p:cNvPr>
          <p:cNvSpPr/>
          <p:nvPr/>
        </p:nvSpPr>
        <p:spPr>
          <a:xfrm>
            <a:off x="7009260" y="1661449"/>
            <a:ext cx="2723425" cy="4272626"/>
          </a:xfrm>
          <a:prstGeom prst="rect">
            <a:avLst/>
          </a:prstGeom>
          <a:solidFill>
            <a:srgbClr val="F4F7FA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13F4C36-E4DC-9054-73FA-C4B95070E2B0}"/>
              </a:ext>
            </a:extLst>
          </p:cNvPr>
          <p:cNvSpPr txBox="1"/>
          <p:nvPr/>
        </p:nvSpPr>
        <p:spPr>
          <a:xfrm>
            <a:off x="7866538" y="1830828"/>
            <a:ext cx="1008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accent1">
                    <a:lumMod val="75000"/>
                  </a:schemeClr>
                </a:solidFill>
              </a:rPr>
              <a:t>Triniti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</a:rPr>
              <a:t> dib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57F2D1BE-3702-8D3D-714E-2D2D52607F3D}"/>
              </a:ext>
            </a:extLst>
          </p:cNvPr>
          <p:cNvSpPr/>
          <p:nvPr/>
        </p:nvSpPr>
        <p:spPr>
          <a:xfrm>
            <a:off x="7261262" y="2343299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AI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기반 최적 설계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ABB88EE8-D749-CE04-EED9-E8EB07262361}"/>
              </a:ext>
            </a:extLst>
          </p:cNvPr>
          <p:cNvSpPr/>
          <p:nvPr/>
        </p:nvSpPr>
        <p:spPr>
          <a:xfrm>
            <a:off x="7261262" y="3038572"/>
            <a:ext cx="2219419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스마트 제조혁신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서한산업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5DA1E50-3FDE-3666-FFA3-7D562121DB90}"/>
              </a:ext>
            </a:extLst>
          </p:cNvPr>
          <p:cNvSpPr/>
          <p:nvPr/>
        </p:nvSpPr>
        <p:spPr>
          <a:xfrm>
            <a:off x="7261263" y="3733845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스마트 제조혁신 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다이텍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AA441F47-CCE6-957C-2188-306CF103DBE6}"/>
              </a:ext>
            </a:extLst>
          </p:cNvPr>
          <p:cNvSpPr/>
          <p:nvPr/>
        </p:nvSpPr>
        <p:spPr>
          <a:xfrm>
            <a:off x="7261263" y="5124390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전기연구원 </a:t>
            </a:r>
            <a:r>
              <a:rPr lang="en-US" altLang="ko-KR" sz="1200" dirty="0" err="1">
                <a:solidFill>
                  <a:schemeClr val="accent1">
                    <a:lumMod val="75000"/>
                  </a:schemeClr>
                </a:solidFill>
              </a:rPr>
              <a:t>idP</a:t>
            </a:r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플랫폼 구축</a:t>
            </a: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11C2571D-35BB-338A-EB0C-2EDF59FC0EAB}"/>
              </a:ext>
            </a:extLst>
          </p:cNvPr>
          <p:cNvSpPr/>
          <p:nvPr/>
        </p:nvSpPr>
        <p:spPr>
          <a:xfrm>
            <a:off x="7261263" y="4429118"/>
            <a:ext cx="2219418" cy="335334"/>
          </a:xfrm>
          <a:prstGeom prst="roundRect">
            <a:avLst/>
          </a:prstGeom>
          <a:solidFill>
            <a:srgbClr val="EAEFF7"/>
          </a:solidFill>
          <a:ln>
            <a:solidFill>
              <a:srgbClr val="D8F1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서울시 </a:t>
            </a:r>
            <a:r>
              <a:rPr lang="ko-KR" altLang="en-US" sz="1200" dirty="0" err="1">
                <a:solidFill>
                  <a:schemeClr val="accent1">
                    <a:lumMod val="75000"/>
                  </a:schemeClr>
                </a:solidFill>
              </a:rPr>
              <a:t>복지콜</a:t>
            </a:r>
            <a:r>
              <a:rPr lang="ko-KR" altLang="en-US" sz="1200" dirty="0">
                <a:solidFill>
                  <a:schemeClr val="accent1">
                    <a:lumMod val="75000"/>
                  </a:schemeClr>
                </a:solidFill>
              </a:rPr>
              <a:t> 재구축</a:t>
            </a: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BD4D7F30-BD9B-2E01-EB79-F8E78A734B80}"/>
              </a:ext>
            </a:extLst>
          </p:cNvPr>
          <p:cNvSpPr/>
          <p:nvPr/>
        </p:nvSpPr>
        <p:spPr>
          <a:xfrm>
            <a:off x="5380692" y="2189957"/>
            <a:ext cx="1232029" cy="3423109"/>
          </a:xfrm>
          <a:prstGeom prst="rightArrow">
            <a:avLst>
              <a:gd name="adj1" fmla="val 41652"/>
              <a:gd name="adj2" fmla="val 6391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2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7E58EA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4669372" y="2875025"/>
            <a:ext cx="2829454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kern="0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996670963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15157</TotalTime>
  <Words>939</Words>
  <Application>Microsoft Office PowerPoint</Application>
  <PresentationFormat>와이드스크린</PresentationFormat>
  <Paragraphs>210</Paragraphs>
  <Slides>9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210 옴니고딕 040</vt:lpstr>
      <vt:lpstr>Spoqa Han Sans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sbkong</dc:creator>
  <cp:lastModifiedBy>공수빈</cp:lastModifiedBy>
  <cp:revision>74</cp:revision>
  <dcterms:created xsi:type="dcterms:W3CDTF">2020-05-14T03:14:44Z</dcterms:created>
  <dcterms:modified xsi:type="dcterms:W3CDTF">2024-08-06T02:35:21Z</dcterms:modified>
</cp:coreProperties>
</file>