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04" r:id="rId2"/>
    <p:sldId id="317" r:id="rId3"/>
    <p:sldId id="321" r:id="rId4"/>
    <p:sldId id="319" r:id="rId5"/>
    <p:sldId id="305" r:id="rId6"/>
    <p:sldId id="307" r:id="rId7"/>
    <p:sldId id="306" r:id="rId8"/>
    <p:sldId id="308" r:id="rId9"/>
    <p:sldId id="310" r:id="rId10"/>
    <p:sldId id="312" r:id="rId11"/>
    <p:sldId id="309" r:id="rId12"/>
    <p:sldId id="316" r:id="rId13"/>
    <p:sldId id="313" r:id="rId14"/>
    <p:sldId id="31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FA"/>
    <a:srgbClr val="6C2E82"/>
    <a:srgbClr val="097FE1"/>
    <a:srgbClr val="893AA4"/>
    <a:srgbClr val="0AA3F1"/>
    <a:srgbClr val="162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A0DF7-F0B3-4484-B517-BDC69AB5DA5A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A23FB-7DAA-49E7-90B8-4FF08D638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85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A2CA-0B60-4237-A0E0-39D146F95959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3869-9207-4B88-BAA6-0DC6F671EE7D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0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EA04-F356-4C76-992E-D0DF3C24AA78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36EF-6E89-4F1E-852E-B98C31908937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A7D6-D85B-4A01-BDB7-91946AA3CDE9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7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1040-A272-4C81-81F0-5C0DC477CEA4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0F04-D46B-4DD1-AAEE-1FEF0C8CF490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31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C403-2C00-4401-9AD1-8ABE189C10CE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B00ECCB8-0A28-4A33-9764-C74F667CA233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448800" y="6477219"/>
            <a:ext cx="2743200" cy="365125"/>
          </a:xfrm>
        </p:spPr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FEB3-D2A4-4D02-8758-7F3E7C3370F8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091F-5205-4249-8B40-EC910834BCB9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99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E779-ECCE-4FA0-BC16-003F0C1CFF15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BF8CA-A641-40C1-8224-31E18F5F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0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ware.opentrons.com/#/create" TargetMode="External"/><Relationship Id="rId2" Type="http://schemas.openxmlformats.org/officeDocument/2006/relationships/hyperlink" Target="https://labware.opentron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pentrons.com/s/article/Creating-Custom-Labware-Definition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2DBD2-2D37-0F56-F3E7-13C406B93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92CFAC2-2567-A9FD-483D-BBC25374B963}"/>
              </a:ext>
            </a:extLst>
          </p:cNvPr>
          <p:cNvSpPr/>
          <p:nvPr/>
        </p:nvSpPr>
        <p:spPr>
          <a:xfrm>
            <a:off x="0" y="1"/>
            <a:ext cx="12192000" cy="4897820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5DD08-44F8-BC59-E530-C5D7FF34ECE2}"/>
              </a:ext>
            </a:extLst>
          </p:cNvPr>
          <p:cNvSpPr txBox="1"/>
          <p:nvPr/>
        </p:nvSpPr>
        <p:spPr>
          <a:xfrm>
            <a:off x="59961" y="2921168"/>
            <a:ext cx="12132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OT-2 Operation Manual </a:t>
            </a:r>
            <a:endParaRPr lang="ko-KR" altLang="en-US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76057A2E-896C-6982-8C1B-FA3637FD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0369-827F-4B70-9DDA-1DC6E256FBC8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CE9EDAF-7392-BBF5-AE6D-4B4043D7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8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6922-6881-643C-F0FE-6776E4FA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26A8F9-EC8F-A06B-1764-64B3CAE1853C}"/>
              </a:ext>
            </a:extLst>
          </p:cNvPr>
          <p:cNvSpPr/>
          <p:nvPr/>
        </p:nvSpPr>
        <p:spPr>
          <a:xfrm>
            <a:off x="684680" y="1430767"/>
            <a:ext cx="10822639" cy="4701091"/>
          </a:xfrm>
          <a:prstGeom prst="roundRect">
            <a:avLst>
              <a:gd name="adj" fmla="val 115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4DAC5E-7DB2-5028-3CFA-C0E421D6370E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DAB29-57EF-607F-E933-216D84635CC5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3.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실행 전 세팅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8198C-FE79-C0B9-1FB5-7787CF7E20DE}"/>
              </a:ext>
            </a:extLst>
          </p:cNvPr>
          <p:cNvSpPr txBox="1"/>
          <p:nvPr/>
        </p:nvSpPr>
        <p:spPr>
          <a:xfrm>
            <a:off x="1723015" y="1612225"/>
            <a:ext cx="8745968" cy="43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📌 </a:t>
            </a:r>
            <a:r>
              <a:rPr lang="en-US" altLang="ko-KR" sz="2000" b="1" dirty="0"/>
              <a:t>Labware Offsets (</a:t>
            </a:r>
            <a:r>
              <a:rPr lang="en-US" altLang="ko-KR" sz="2000" b="1" dirty="0">
                <a:solidFill>
                  <a:srgbClr val="006CFA"/>
                </a:solidFill>
              </a:rPr>
              <a:t>Labware Position Check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가이드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ko-KR" altLang="en-US" sz="1000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항상 권장</a:t>
            </a:r>
            <a:endParaRPr lang="ko-KR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프로토콜 실행 전 </a:t>
            </a:r>
            <a:r>
              <a:rPr lang="en-US" altLang="ko-KR" sz="1600" dirty="0"/>
              <a:t>Labware Position Check </a:t>
            </a:r>
            <a:r>
              <a:rPr lang="ko-KR" altLang="en-US" sz="1600" dirty="0"/>
              <a:t>수행 권장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Well</a:t>
            </a:r>
            <a:r>
              <a:rPr lang="ko-KR" altLang="en-US" sz="1600" dirty="0"/>
              <a:t> 위치 오차를 보정해 </a:t>
            </a:r>
            <a:r>
              <a:rPr lang="ko-KR" altLang="en-US" sz="1600" dirty="0" err="1"/>
              <a:t>피펫팅</a:t>
            </a:r>
            <a:r>
              <a:rPr lang="ko-KR" altLang="en-US" sz="1600" dirty="0"/>
              <a:t> 실패 및 충돌 예방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저장된 </a:t>
            </a:r>
            <a:r>
              <a:rPr lang="en-US" altLang="ko-KR" b="1" dirty="0"/>
              <a:t>Offset </a:t>
            </a:r>
            <a:r>
              <a:rPr lang="ko-KR" altLang="en-US" b="1" dirty="0"/>
              <a:t>데이터 활용</a:t>
            </a:r>
            <a:endParaRPr lang="ko-KR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</a:t>
            </a:r>
            <a:r>
              <a:rPr lang="en-US" altLang="ko-KR" sz="1600" dirty="0"/>
              <a:t>Labware/Deck </a:t>
            </a:r>
            <a:r>
              <a:rPr lang="ko-KR" altLang="en-US" sz="1600" dirty="0"/>
              <a:t>배치에서 실행 시</a:t>
            </a:r>
            <a:r>
              <a:rPr lang="en-US" altLang="ko-KR" sz="1600" dirty="0"/>
              <a:t>, </a:t>
            </a:r>
            <a:r>
              <a:rPr lang="ko-KR" altLang="en-US" sz="1600" dirty="0"/>
              <a:t>저장된 </a:t>
            </a:r>
            <a:r>
              <a:rPr lang="en-US" altLang="ko-KR" sz="1600" dirty="0"/>
              <a:t>Offset </a:t>
            </a:r>
            <a:r>
              <a:rPr lang="ko-KR" altLang="en-US" sz="1600" dirty="0"/>
              <a:t>데이터 자동 적용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</a:t>
            </a:r>
            <a:r>
              <a:rPr lang="en-US" altLang="ko-KR" sz="1600" dirty="0"/>
              <a:t>, Labware </a:t>
            </a:r>
            <a:r>
              <a:rPr lang="ko-KR" altLang="en-US" sz="1600" dirty="0"/>
              <a:t>교체</a:t>
            </a:r>
            <a:r>
              <a:rPr lang="en-US" altLang="ko-KR" sz="1600" dirty="0"/>
              <a:t>·Deck </a:t>
            </a:r>
            <a:r>
              <a:rPr lang="ko-KR" altLang="en-US" sz="1600" dirty="0"/>
              <a:t>이동</a:t>
            </a:r>
            <a:r>
              <a:rPr lang="en-US" altLang="ko-KR" sz="1600" dirty="0"/>
              <a:t>·</a:t>
            </a:r>
            <a:r>
              <a:rPr lang="ko-KR" altLang="en-US" sz="1600" dirty="0"/>
              <a:t>충격 발생 시 → </a:t>
            </a:r>
            <a:r>
              <a:rPr lang="ko-KR" altLang="en-US" sz="1600" b="1" dirty="0"/>
              <a:t>반드시 </a:t>
            </a:r>
            <a:r>
              <a:rPr lang="en-US" altLang="ko-KR" sz="1600" b="1" dirty="0"/>
              <a:t>Position Check </a:t>
            </a:r>
            <a:r>
              <a:rPr lang="ko-KR" altLang="en-US" sz="1600" b="1" dirty="0"/>
              <a:t>다시 수행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3. Tip</a:t>
            </a:r>
            <a:endParaRPr lang="ko-KR" alt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같은 조건에서 연속 실행 시에는 </a:t>
            </a:r>
            <a:r>
              <a:rPr lang="en-US" altLang="ko-KR" sz="1600" dirty="0"/>
              <a:t>Offset </a:t>
            </a:r>
            <a:r>
              <a:rPr lang="ko-KR" altLang="en-US" sz="1600" dirty="0"/>
              <a:t>데이터 그대로 사용 가능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b="1" dirty="0"/>
              <a:t>하루 첫 실행 시에는 </a:t>
            </a:r>
            <a:r>
              <a:rPr lang="en-US" altLang="ko-KR" sz="1600" b="1" dirty="0"/>
              <a:t>Position Check </a:t>
            </a:r>
            <a:r>
              <a:rPr lang="ko-KR" altLang="en-US" sz="1600" b="1" dirty="0"/>
              <a:t>수행 권장</a:t>
            </a:r>
            <a:endParaRPr lang="ko-KR" altLang="en-US" sz="1600" dirty="0"/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63DA7C8B-68E6-E909-1CC3-E065D154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7AFD-4F29-4F19-9476-A90B8FB9318C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FF42859-5C4E-6813-EC5A-DA575AB1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8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5F816-7892-37FF-E343-32B2C265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6C61B9-BBE1-A132-05D4-6D468979CD45}"/>
              </a:ext>
            </a:extLst>
          </p:cNvPr>
          <p:cNvSpPr txBox="1"/>
          <p:nvPr/>
        </p:nvSpPr>
        <p:spPr>
          <a:xfrm>
            <a:off x="505164" y="1271316"/>
            <a:ext cx="1118167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 Labware Offsets</a:t>
            </a:r>
            <a:r>
              <a:rPr lang="ko-KR" altLang="en-US" dirty="0"/>
              <a:t> 항목의 </a:t>
            </a:r>
            <a:r>
              <a:rPr lang="en-US" altLang="ko-KR" b="1" dirty="0"/>
              <a:t>+</a:t>
            </a:r>
            <a:r>
              <a:rPr lang="ko-KR" altLang="en-US" b="1" dirty="0"/>
              <a:t> 버튼</a:t>
            </a:r>
            <a:r>
              <a:rPr lang="ko-KR" altLang="en-US" dirty="0"/>
              <a:t>을 클릭한 뒤</a:t>
            </a:r>
            <a:r>
              <a:rPr lang="en-US" altLang="ko-KR" dirty="0"/>
              <a:t>, </a:t>
            </a:r>
            <a:r>
              <a:rPr lang="ko-KR" altLang="en-US" dirty="0"/>
              <a:t>하단의 </a:t>
            </a:r>
            <a:r>
              <a:rPr lang="en-US" altLang="ko-KR" b="1" dirty="0">
                <a:solidFill>
                  <a:srgbClr val="006CFA"/>
                </a:solidFill>
              </a:rPr>
              <a:t>Run</a:t>
            </a:r>
            <a:r>
              <a:rPr lang="ko-KR" altLang="en-US" b="1" dirty="0">
                <a:solidFill>
                  <a:srgbClr val="006CFA"/>
                </a:solidFill>
              </a:rPr>
              <a:t> </a:t>
            </a:r>
            <a:r>
              <a:rPr lang="en-US" altLang="ko-KR" b="1" dirty="0">
                <a:solidFill>
                  <a:srgbClr val="006CFA"/>
                </a:solidFill>
              </a:rPr>
              <a:t>Labware Position Check</a:t>
            </a:r>
            <a:r>
              <a:rPr lang="ko-KR" altLang="en-US" b="1" dirty="0">
                <a:solidFill>
                  <a:srgbClr val="006CFA"/>
                </a:solidFill>
              </a:rPr>
              <a:t> </a:t>
            </a:r>
            <a:r>
              <a:rPr lang="ko-KR" altLang="en-US" b="1" dirty="0"/>
              <a:t>버튼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→ </a:t>
            </a:r>
            <a:r>
              <a:rPr lang="ko-KR" altLang="en-US" dirty="0"/>
              <a:t>화면 안내에 따라 프로토콜에 포함된 각 </a:t>
            </a:r>
            <a:r>
              <a:rPr lang="en-US" altLang="ko-KR" dirty="0"/>
              <a:t>Labware</a:t>
            </a:r>
            <a:r>
              <a:rPr lang="ko-KR" altLang="en-US" dirty="0"/>
              <a:t>의 위치를 실제 </a:t>
            </a:r>
            <a:r>
              <a:rPr lang="en-US" altLang="ko-KR" dirty="0"/>
              <a:t>Deck</a:t>
            </a:r>
            <a:r>
              <a:rPr lang="ko-KR" altLang="en-US" dirty="0"/>
              <a:t>과 맞도록 조정합니다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16C9AF-36C4-5D8F-76FF-20934F6619C6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B2249-79B6-1218-B25D-C77E11B97D13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3.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실행 전 세팅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DFE2C7-FDC8-03C6-2A36-938E66B2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699"/>
          <a:stretch>
            <a:fillRect/>
          </a:stretch>
        </p:blipFill>
        <p:spPr>
          <a:xfrm>
            <a:off x="730459" y="2643692"/>
            <a:ext cx="5871931" cy="3275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591088-32AD-BB02-3ADC-449368EC2E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86" t="20222" r="11827" b="13444"/>
          <a:stretch>
            <a:fillRect/>
          </a:stretch>
        </p:blipFill>
        <p:spPr>
          <a:xfrm>
            <a:off x="6892126" y="2643693"/>
            <a:ext cx="4569415" cy="32756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602BB9-E24A-5368-1056-375272863008}"/>
              </a:ext>
            </a:extLst>
          </p:cNvPr>
          <p:cNvSpPr/>
          <p:nvPr/>
        </p:nvSpPr>
        <p:spPr>
          <a:xfrm>
            <a:off x="3531818" y="4625789"/>
            <a:ext cx="1398494" cy="32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D8B4C-09A4-031F-699C-4D715B4CDE02}"/>
              </a:ext>
            </a:extLst>
          </p:cNvPr>
          <p:cNvSpPr txBox="1"/>
          <p:nvPr/>
        </p:nvSpPr>
        <p:spPr>
          <a:xfrm>
            <a:off x="0" y="863989"/>
            <a:ext cx="8866811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200" dirty="0"/>
              <a:t>* </a:t>
            </a:r>
            <a:r>
              <a:rPr lang="ko-KR" altLang="en-US" sz="1200" dirty="0"/>
              <a:t>모든 프로토콜 실행 전 </a:t>
            </a:r>
            <a:r>
              <a:rPr lang="en-US" altLang="ko-KR" sz="1200" dirty="0"/>
              <a:t>Labware Position Check </a:t>
            </a:r>
            <a:r>
              <a:rPr lang="ko-KR" altLang="en-US" sz="1200" dirty="0"/>
              <a:t>수행 권장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F6F05-D616-7113-9F74-9E80FFEF29CD}"/>
              </a:ext>
            </a:extLst>
          </p:cNvPr>
          <p:cNvSpPr txBox="1"/>
          <p:nvPr/>
        </p:nvSpPr>
        <p:spPr>
          <a:xfrm>
            <a:off x="6892126" y="4210810"/>
            <a:ext cx="251162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화면에서 안내하는 그대로 따라서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수행하면 됨 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1C3CB9E2-F57D-6477-77FB-DE0C0FA5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7856-76BE-45C3-ACD2-660BCBCDCC9B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DC557BA-A5A2-6A81-6861-FDC8E720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4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0EB6-40BD-36C9-7BF7-4AF42DDAB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693A611-9223-0A72-249B-C630D7A0B2F3}"/>
              </a:ext>
            </a:extLst>
          </p:cNvPr>
          <p:cNvSpPr/>
          <p:nvPr/>
        </p:nvSpPr>
        <p:spPr>
          <a:xfrm>
            <a:off x="684680" y="1215013"/>
            <a:ext cx="10822639" cy="1754222"/>
          </a:xfrm>
          <a:prstGeom prst="roundRect">
            <a:avLst>
              <a:gd name="adj" fmla="val 115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90E2DF-E4A2-E1B5-7DBB-29473E8B99B6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F70D2-72B1-A8F0-995B-AF3ED0A5AAD1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3.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실행 전 세팅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1091E-2736-7B28-B718-264211406339}"/>
              </a:ext>
            </a:extLst>
          </p:cNvPr>
          <p:cNvSpPr txBox="1"/>
          <p:nvPr/>
        </p:nvSpPr>
        <p:spPr>
          <a:xfrm>
            <a:off x="2567975" y="1298934"/>
            <a:ext cx="7073435" cy="15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⚠️ </a:t>
            </a:r>
            <a:r>
              <a:rPr lang="en-US" altLang="ko-KR" b="1" dirty="0"/>
              <a:t>Thermocycler GEN1 </a:t>
            </a:r>
            <a:r>
              <a:rPr lang="ko-KR" altLang="en-US" b="1" dirty="0"/>
              <a:t>사용 시 주의사항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ko-KR" altLang="en-US" sz="1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GEN1</a:t>
            </a:r>
            <a:r>
              <a:rPr lang="ko-KR" altLang="en-US" dirty="0"/>
              <a:t>에는 </a:t>
            </a:r>
            <a:r>
              <a:rPr lang="ko-KR" altLang="en-US" b="1" dirty="0"/>
              <a:t>주황색 잠금장치</a:t>
            </a:r>
            <a:r>
              <a:rPr lang="en-US" altLang="ko-KR" b="1" dirty="0"/>
              <a:t>(latch)</a:t>
            </a:r>
            <a:r>
              <a:rPr lang="ko-KR" altLang="en-US" dirty="0"/>
              <a:t>가 있음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well plate </a:t>
            </a:r>
            <a:r>
              <a:rPr lang="ko-KR" altLang="en-US" b="1" dirty="0"/>
              <a:t>장착</a:t>
            </a:r>
            <a:r>
              <a:rPr lang="en-US" altLang="ko-KR" b="1" dirty="0"/>
              <a:t>/</a:t>
            </a:r>
            <a:r>
              <a:rPr lang="ko-KR" altLang="en-US" b="1" dirty="0"/>
              <a:t>분리 시 </a:t>
            </a:r>
            <a:r>
              <a:rPr lang="en-US" altLang="ko-KR" b="1" dirty="0"/>
              <a:t>latch</a:t>
            </a:r>
            <a:r>
              <a:rPr lang="ko-KR" altLang="en-US" b="1" dirty="0"/>
              <a:t>에 걸리지 않도록 주의</a:t>
            </a:r>
            <a:r>
              <a:rPr lang="ko-KR" altLang="en-US" dirty="0"/>
              <a:t>해야 함</a:t>
            </a:r>
          </a:p>
        </p:txBody>
      </p:sp>
      <p:pic>
        <p:nvPicPr>
          <p:cNvPr id="6" name="그림 5" descr="자동차, 빛, 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EB8B5A-83A4-12C8-C2E1-55E21A9CDE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135" y="3496644"/>
            <a:ext cx="3541392" cy="2655273"/>
          </a:xfrm>
          <a:prstGeom prst="rect">
            <a:avLst/>
          </a:prstGeom>
        </p:spPr>
      </p:pic>
      <p:pic>
        <p:nvPicPr>
          <p:cNvPr id="13" name="그림 12" descr="자동차, 빛, 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3BE997-18BD-487D-C0B0-EFC781459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0" y="3496645"/>
            <a:ext cx="3537999" cy="2655273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AD49767-4926-59A6-07DD-39AC364117AB}"/>
              </a:ext>
            </a:extLst>
          </p:cNvPr>
          <p:cNvSpPr/>
          <p:nvPr/>
        </p:nvSpPr>
        <p:spPr>
          <a:xfrm>
            <a:off x="2219218" y="5414481"/>
            <a:ext cx="719191" cy="59590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2B46325-E90A-710C-1A7F-CC00B724449B}"/>
              </a:ext>
            </a:extLst>
          </p:cNvPr>
          <p:cNvSpPr/>
          <p:nvPr/>
        </p:nvSpPr>
        <p:spPr>
          <a:xfrm>
            <a:off x="5664844" y="5463548"/>
            <a:ext cx="719191" cy="59590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14749-72AF-7802-EA51-8AF0CF4B4BB2}"/>
              </a:ext>
            </a:extLst>
          </p:cNvPr>
          <p:cNvSpPr txBox="1"/>
          <p:nvPr/>
        </p:nvSpPr>
        <p:spPr>
          <a:xfrm>
            <a:off x="684681" y="6162977"/>
            <a:ext cx="3537998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latch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가 걸린 상태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08EE31-C69F-D551-3D54-1F1C84751026}"/>
              </a:ext>
            </a:extLst>
          </p:cNvPr>
          <p:cNvSpPr txBox="1"/>
          <p:nvPr/>
        </p:nvSpPr>
        <p:spPr>
          <a:xfrm>
            <a:off x="4264135" y="6162976"/>
            <a:ext cx="3537998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latch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가 해제 상태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20451E-5E5A-6B8A-441B-5B5BB95D02E8}"/>
              </a:ext>
            </a:extLst>
          </p:cNvPr>
          <p:cNvSpPr txBox="1"/>
          <p:nvPr/>
        </p:nvSpPr>
        <p:spPr>
          <a:xfrm>
            <a:off x="7856201" y="6162976"/>
            <a:ext cx="3520612" cy="39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>
                <a:latin typeface="Arial" panose="020B0604020202020204" pitchFamily="34" charset="0"/>
                <a:cs typeface="Arial" panose="020B0604020202020204" pitchFamily="34" charset="0"/>
              </a:rPr>
              <a:t>Plate</a:t>
            </a:r>
            <a:r>
              <a:rPr lang="ko-KR" alt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장착 </a:t>
            </a:r>
          </a:p>
        </p:txBody>
      </p:sp>
      <p:pic>
        <p:nvPicPr>
          <p:cNvPr id="22" name="그림 21" descr="컴퓨터, 실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D62F53-811F-C044-7C2B-A3EC12465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83" y="3496644"/>
            <a:ext cx="3539048" cy="2655273"/>
          </a:xfrm>
          <a:prstGeom prst="rect">
            <a:avLst/>
          </a:prstGeom>
        </p:spPr>
      </p:pic>
      <p:sp>
        <p:nvSpPr>
          <p:cNvPr id="23" name="날짜 개체 틀 22">
            <a:extLst>
              <a:ext uri="{FF2B5EF4-FFF2-40B4-BE49-F238E27FC236}">
                <a16:creationId xmlns:a16="http://schemas.microsoft.com/office/drawing/2014/main" id="{CDD535CB-F62F-0BB5-58DA-7F1F9F70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716B1-9C24-4710-BD31-364ADC2AAAC5}" type="datetime1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E472810F-19EB-0D41-E946-38CCF7AF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50B4-07EC-0C05-2DEB-4A25B6AB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524A07-06D2-9CD8-5937-24D34943F4CA}"/>
              </a:ext>
            </a:extLst>
          </p:cNvPr>
          <p:cNvSpPr txBox="1"/>
          <p:nvPr/>
        </p:nvSpPr>
        <p:spPr>
          <a:xfrm>
            <a:off x="505164" y="1124173"/>
            <a:ext cx="1118167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4. Labware &amp; Liquids</a:t>
            </a:r>
            <a:r>
              <a:rPr lang="ko-KR" altLang="en-US" dirty="0"/>
              <a:t> 항목의 </a:t>
            </a:r>
            <a:r>
              <a:rPr lang="en-US" altLang="ko-KR" b="1" dirty="0"/>
              <a:t>+</a:t>
            </a:r>
            <a:r>
              <a:rPr lang="ko-KR" altLang="en-US" b="1" dirty="0"/>
              <a:t> 버튼</a:t>
            </a:r>
            <a:r>
              <a:rPr lang="ko-KR" altLang="en-US" dirty="0"/>
              <a:t>을 클릭하여</a:t>
            </a:r>
            <a:r>
              <a:rPr lang="en-US" altLang="ko-KR" dirty="0"/>
              <a:t>, </a:t>
            </a:r>
            <a:r>
              <a:rPr lang="ko-KR" altLang="en-US" dirty="0"/>
              <a:t>프로토콜 상에 정의된 </a:t>
            </a:r>
            <a:r>
              <a:rPr lang="ko-KR" altLang="en-US" dirty="0" err="1"/>
              <a:t>랩웨어</a:t>
            </a:r>
            <a:r>
              <a:rPr lang="en-US" altLang="ko-KR" dirty="0"/>
              <a:t>·</a:t>
            </a:r>
            <a:r>
              <a:rPr lang="ko-KR" altLang="en-US" dirty="0"/>
              <a:t>모듈의 종류와 </a:t>
            </a:r>
            <a:r>
              <a:rPr lang="en-US" altLang="ko-KR" dirty="0"/>
              <a:t>Deck </a:t>
            </a:r>
            <a:r>
              <a:rPr lang="ko-KR" altLang="en-US" dirty="0"/>
              <a:t>위치를 확인합니다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→ </a:t>
            </a:r>
            <a:r>
              <a:rPr lang="ko-KR" altLang="en-US" u="sng" dirty="0"/>
              <a:t>실제 </a:t>
            </a:r>
            <a:r>
              <a:rPr lang="en-US" altLang="ko-KR" u="sng" dirty="0"/>
              <a:t>Deck</a:t>
            </a:r>
            <a:r>
              <a:rPr lang="ko-KR" altLang="en-US" u="sng" dirty="0"/>
              <a:t>에 동일하게 배치</a:t>
            </a:r>
            <a:r>
              <a:rPr lang="ko-KR" altLang="en-US" dirty="0"/>
              <a:t>한 뒤</a:t>
            </a:r>
            <a:r>
              <a:rPr lang="en-US" altLang="ko-KR" dirty="0"/>
              <a:t>, </a:t>
            </a:r>
            <a:r>
              <a:rPr lang="ko-KR" altLang="en-US" dirty="0"/>
              <a:t>하단의 </a:t>
            </a:r>
            <a:r>
              <a:rPr lang="en-US" altLang="ko-KR" b="1" dirty="0">
                <a:solidFill>
                  <a:srgbClr val="006CFA"/>
                </a:solidFill>
              </a:rPr>
              <a:t>Confirm placements</a:t>
            </a:r>
            <a:r>
              <a:rPr lang="ko-KR" altLang="en-US" b="1" dirty="0">
                <a:solidFill>
                  <a:srgbClr val="006CFA"/>
                </a:solidFill>
              </a:rPr>
              <a:t> </a:t>
            </a:r>
            <a:r>
              <a:rPr lang="ko-KR" altLang="en-US" b="1" dirty="0"/>
              <a:t>버튼</a:t>
            </a:r>
            <a:r>
              <a:rPr lang="ko-KR" altLang="en-US" dirty="0"/>
              <a:t>을 눌러 완료합니다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최종적으로 </a:t>
            </a:r>
            <a:r>
              <a:rPr lang="en-US" altLang="ko-KR" b="1" dirty="0"/>
              <a:t>Set up </a:t>
            </a:r>
            <a:r>
              <a:rPr lang="ko-KR" altLang="en-US" b="1" dirty="0"/>
              <a:t>섹션 내 모든 항목이 </a:t>
            </a:r>
            <a:r>
              <a:rPr lang="ko-KR" altLang="en-US" dirty="0">
                <a:solidFill>
                  <a:srgbClr val="00B050"/>
                </a:solidFill>
              </a:rPr>
              <a:t>✅ </a:t>
            </a:r>
            <a:r>
              <a:rPr lang="en-US" altLang="ko-KR" b="1" dirty="0">
                <a:solidFill>
                  <a:srgbClr val="00B050"/>
                </a:solidFill>
              </a:rPr>
              <a:t>ready</a:t>
            </a:r>
            <a:r>
              <a:rPr lang="en-US" altLang="ko-KR" b="1" dirty="0"/>
              <a:t> </a:t>
            </a:r>
            <a:r>
              <a:rPr lang="ko-KR" altLang="en-US" b="1" dirty="0"/>
              <a:t>상태</a:t>
            </a:r>
            <a:r>
              <a:rPr lang="ko-KR" altLang="en-US" dirty="0"/>
              <a:t>임을 확인합니다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095C2B-B522-454D-99D5-C197010FE245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01E81-6669-C301-F8A5-51758C2C455A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3.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실행 전 세팅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02E11-687C-6568-8EA7-E4A3C9F5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62" b="9699"/>
          <a:stretch>
            <a:fillRect/>
          </a:stretch>
        </p:blipFill>
        <p:spPr>
          <a:xfrm>
            <a:off x="669638" y="3366700"/>
            <a:ext cx="5154787" cy="27651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B5EC64-5ADF-93DF-B70A-F666CF12BF46}"/>
              </a:ext>
            </a:extLst>
          </p:cNvPr>
          <p:cNvSpPr/>
          <p:nvPr/>
        </p:nvSpPr>
        <p:spPr>
          <a:xfrm>
            <a:off x="2746511" y="5809127"/>
            <a:ext cx="1341395" cy="32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213495-BD67-E6C0-D574-AF9A571C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792"/>
          <a:stretch>
            <a:fillRect/>
          </a:stretch>
        </p:blipFill>
        <p:spPr>
          <a:xfrm>
            <a:off x="6060511" y="3366701"/>
            <a:ext cx="5611536" cy="2765157"/>
          </a:xfrm>
          <a:prstGeom prst="rect">
            <a:avLst/>
          </a:prstGeom>
        </p:spPr>
      </p:pic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E791071D-8A96-7BB5-C355-36D73BF0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4F02-14B4-4032-9C0A-B9465B7162CF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2F7BA42-938E-977D-6341-7F2378CF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0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04891-0112-2D50-5549-1FD27956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A4856C-3FE4-A26C-23ED-6B306E5391F5}"/>
              </a:ext>
            </a:extLst>
          </p:cNvPr>
          <p:cNvSpPr txBox="1"/>
          <p:nvPr/>
        </p:nvSpPr>
        <p:spPr>
          <a:xfrm>
            <a:off x="505163" y="1050601"/>
            <a:ext cx="11181671" cy="215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화면 상단 </a:t>
            </a:r>
            <a:r>
              <a:rPr lang="ko-KR" altLang="en-US" b="1" dirty="0">
                <a:solidFill>
                  <a:srgbClr val="006CFA"/>
                </a:solidFill>
              </a:rPr>
              <a:t>▶</a:t>
            </a:r>
            <a:r>
              <a:rPr lang="en-US" altLang="ko-KR" b="1" dirty="0">
                <a:solidFill>
                  <a:srgbClr val="006CFA"/>
                </a:solidFill>
              </a:rPr>
              <a:t>Start run </a:t>
            </a:r>
            <a:r>
              <a:rPr lang="ko-KR" altLang="en-US" dirty="0"/>
              <a:t>버튼을 눌러 프로토콜을 실행시킵니다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실행 중에는 </a:t>
            </a:r>
            <a:r>
              <a:rPr lang="en-US" altLang="ko-KR" sz="1600" dirty="0"/>
              <a:t>Run Preview </a:t>
            </a:r>
            <a:r>
              <a:rPr lang="ko-KR" altLang="en-US" sz="1600" dirty="0"/>
              <a:t>화면에 현재 </a:t>
            </a:r>
            <a:r>
              <a:rPr lang="en-US" altLang="ko-KR" sz="1600" dirty="0"/>
              <a:t>Step</a:t>
            </a:r>
            <a:r>
              <a:rPr lang="ko-KR" altLang="en-US" sz="1600" dirty="0"/>
              <a:t>과 진행 상황이 표시됩니다</a:t>
            </a:r>
            <a:r>
              <a:rPr lang="en-US" altLang="ko-KR" sz="1600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실험이 완료되면 화면 상단에 </a:t>
            </a:r>
            <a:r>
              <a:rPr lang="ko-KR" altLang="en-US" b="1" dirty="0"/>
              <a:t>✅ </a:t>
            </a:r>
            <a:r>
              <a:rPr lang="en-US" altLang="ko-KR" b="1" dirty="0">
                <a:solidFill>
                  <a:srgbClr val="00B050"/>
                </a:solidFill>
              </a:rPr>
              <a:t>Run completed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메시지가 표시됩니다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종료 후에는 </a:t>
            </a:r>
            <a:r>
              <a:rPr lang="en-US" altLang="ko-KR" b="1" dirty="0"/>
              <a:t>Trash bin</a:t>
            </a:r>
            <a:r>
              <a:rPr lang="ko-KR" altLang="en-US" b="1" dirty="0"/>
              <a:t>의 사용한 팁을 비우고</a:t>
            </a:r>
            <a:r>
              <a:rPr lang="en-US" altLang="ko-KR" b="1" dirty="0"/>
              <a:t>, Deck </a:t>
            </a:r>
            <a:r>
              <a:rPr lang="ko-KR" altLang="en-US" b="1" dirty="0"/>
              <a:t>위 </a:t>
            </a:r>
            <a:r>
              <a:rPr lang="en-US" altLang="ko-KR" b="1" dirty="0"/>
              <a:t>Labware</a:t>
            </a:r>
            <a:r>
              <a:rPr lang="ko-KR" altLang="en-US" b="1" dirty="0"/>
              <a:t>를 정리합니다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9F2CE-2A47-7ECF-ABE0-4CF441758A7B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A4EE6-AF98-7B39-132E-42FFE8E41ECA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4.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실행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300538-6B3F-5453-50E9-F746BDA4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49" y="3289637"/>
            <a:ext cx="4217901" cy="33956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04288F-7DB5-C9BA-4F6A-1417850B69A1}"/>
              </a:ext>
            </a:extLst>
          </p:cNvPr>
          <p:cNvSpPr/>
          <p:nvPr/>
        </p:nvSpPr>
        <p:spPr>
          <a:xfrm>
            <a:off x="7374082" y="3845581"/>
            <a:ext cx="788828" cy="375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날짜 개체 틀 15">
            <a:extLst>
              <a:ext uri="{FF2B5EF4-FFF2-40B4-BE49-F238E27FC236}">
                <a16:creationId xmlns:a16="http://schemas.microsoft.com/office/drawing/2014/main" id="{3ABACACE-7BAE-CAB1-2AC2-6162D7DD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B718-DA40-4BFA-B6F1-3F979FA33C57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1EDA979-02C8-A339-B476-BEB02600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315D9-2A55-1142-1262-3486A8E6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3F4B23-AA98-0A7F-5CEF-0351861CCD24}"/>
              </a:ext>
            </a:extLst>
          </p:cNvPr>
          <p:cNvSpPr txBox="1"/>
          <p:nvPr/>
        </p:nvSpPr>
        <p:spPr>
          <a:xfrm>
            <a:off x="505163" y="1072650"/>
            <a:ext cx="11181671" cy="16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 err="1"/>
              <a:t>Opentrons</a:t>
            </a:r>
            <a:r>
              <a:rPr lang="ko-KR" altLang="en-US" dirty="0"/>
              <a:t>가 지원하는 </a:t>
            </a:r>
            <a:r>
              <a:rPr lang="en-US" altLang="ko-KR" dirty="0"/>
              <a:t>Labware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Labware Library</a:t>
            </a:r>
            <a:r>
              <a:rPr lang="ko-KR" altLang="en-US" dirty="0">
                <a:solidFill>
                  <a:srgbClr val="006CF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↗</a:t>
            </a:r>
            <a:r>
              <a:rPr lang="ko-KR" altLang="en-US" dirty="0"/>
              <a:t>에서 확인할 수 있습니다</a:t>
            </a:r>
            <a:r>
              <a:rPr lang="en-US" altLang="ko-KR" dirty="0"/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만약 사용하는 </a:t>
            </a:r>
            <a:r>
              <a:rPr lang="en-US" altLang="ko-KR" dirty="0"/>
              <a:t>Labware</a:t>
            </a:r>
            <a:r>
              <a:rPr lang="ko-KR" altLang="en-US" dirty="0"/>
              <a:t>가 라이브러리에 정의되어 있지 않은 경우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custom labware definitions</a:t>
            </a:r>
            <a:r>
              <a:rPr lang="ko-KR" altLang="en-US" dirty="0"/>
              <a:t> 를 생성해야 합니다</a:t>
            </a:r>
            <a:r>
              <a:rPr lang="en-US" altLang="ko-KR" dirty="0"/>
              <a:t>.  </a:t>
            </a:r>
            <a:r>
              <a:rPr lang="ko-KR" altLang="en-US" dirty="0"/>
              <a:t>👉 </a:t>
            </a:r>
            <a:r>
              <a:rPr lang="en-US" altLang="ko-KR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Labware Creator</a:t>
            </a:r>
            <a:r>
              <a:rPr lang="ko-KR" altLang="en-US" dirty="0">
                <a:solidFill>
                  <a:srgbClr val="006CF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↗</a:t>
            </a:r>
            <a:endParaRPr lang="ko-KR" altLang="en-US" dirty="0">
              <a:solidFill>
                <a:srgbClr val="006CFA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5CBB4B-9F23-881A-C2D2-5F7D985F397C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56F44-14EB-B4F9-355A-D180B9C2EE31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사용 가능한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Labware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5ABE2-9367-D0A8-02F2-4C56E259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727"/>
            <a:ext cx="2743200" cy="365125"/>
          </a:xfrm>
        </p:spPr>
        <p:txBody>
          <a:bodyPr/>
          <a:lstStyle/>
          <a:p>
            <a:fld id="{58E0DDB2-40CF-4B34-9455-92D86D5894D2}" type="datetime1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875CDA-CC92-B12C-6B89-3C649D05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8290" y="6492875"/>
            <a:ext cx="2743200" cy="365125"/>
          </a:xfrm>
        </p:spPr>
        <p:txBody>
          <a:bodyPr/>
          <a:lstStyle/>
          <a:p>
            <a:fld id="{CB9BF8CA-A641-40C1-8224-31E18F5F04C3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9C942-4725-3628-3972-DD5F8438ABA1}"/>
              </a:ext>
            </a:extLst>
          </p:cNvPr>
          <p:cNvSpPr txBox="1"/>
          <p:nvPr/>
        </p:nvSpPr>
        <p:spPr>
          <a:xfrm>
            <a:off x="1341225" y="3216587"/>
            <a:ext cx="9509551" cy="3022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✅ </a:t>
            </a:r>
            <a:r>
              <a:rPr lang="en-US" altLang="ko-KR" sz="1600" dirty="0">
                <a:solidFill>
                  <a:srgbClr val="0563C1"/>
                </a:solidFill>
                <a:hlinkClick r:id="rId3"/>
              </a:rPr>
              <a:t>Labware Creator</a:t>
            </a:r>
            <a:r>
              <a:rPr lang="ko-KR" altLang="en-US" sz="1600" dirty="0">
                <a:solidFill>
                  <a:srgbClr val="006CFA"/>
                </a:solidFill>
                <a:hlinkClick r:id="rId3"/>
              </a:rPr>
              <a:t>↗</a:t>
            </a:r>
            <a:r>
              <a:rPr lang="ko-KR" altLang="en-US" sz="1600" dirty="0">
                <a:solidFill>
                  <a:srgbClr val="006CFA"/>
                </a:solidFill>
              </a:rPr>
              <a:t> </a:t>
            </a:r>
            <a:r>
              <a:rPr lang="ko-KR" altLang="en-US" sz="1600" b="1" dirty="0"/>
              <a:t>사용 조건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ko-KR" altLang="en-US" sz="10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500" dirty="0">
                <a:latin typeface="+mn-ea"/>
              </a:rPr>
              <a:t>다음 조건을 모두 충족하는 경우에만 사용하세요</a:t>
            </a:r>
            <a:endParaRPr lang="en-US" altLang="ko-KR" sz="15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모든 </a:t>
            </a:r>
            <a:r>
              <a:rPr lang="ko-KR" altLang="en-US" sz="1500" dirty="0" err="1">
                <a:latin typeface="+mn-ea"/>
              </a:rPr>
              <a:t>웰</a:t>
            </a:r>
            <a:r>
              <a:rPr lang="en-US" altLang="ko-KR" sz="1500" dirty="0">
                <a:latin typeface="+mn-ea"/>
              </a:rPr>
              <a:t>(Well)/</a:t>
            </a:r>
            <a:r>
              <a:rPr lang="ko-KR" altLang="en-US" sz="1500" dirty="0">
                <a:latin typeface="+mn-ea"/>
              </a:rPr>
              <a:t>튜브</a:t>
            </a:r>
            <a:r>
              <a:rPr lang="en-US" altLang="ko-KR" sz="1500" dirty="0">
                <a:latin typeface="+mn-ea"/>
              </a:rPr>
              <a:t>(Tube)</a:t>
            </a:r>
            <a:r>
              <a:rPr lang="ko-KR" altLang="en-US" sz="1500" dirty="0">
                <a:latin typeface="+mn-ea"/>
              </a:rPr>
              <a:t>의 크기와 용량이 동일해야 합니다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모든 행</a:t>
            </a:r>
            <a:r>
              <a:rPr lang="en-US" altLang="ko-KR" sz="1500" dirty="0">
                <a:latin typeface="+mn-ea"/>
              </a:rPr>
              <a:t>(Row)</a:t>
            </a:r>
            <a:r>
              <a:rPr lang="ko-KR" altLang="en-US" sz="1500" dirty="0">
                <a:latin typeface="+mn-ea"/>
              </a:rPr>
              <a:t>과 열</a:t>
            </a:r>
            <a:r>
              <a:rPr lang="en-US" altLang="ko-KR" sz="1500" dirty="0">
                <a:latin typeface="+mn-ea"/>
              </a:rPr>
              <a:t>(Column)</a:t>
            </a:r>
            <a:r>
              <a:rPr lang="ko-KR" altLang="en-US" sz="1500" dirty="0">
                <a:latin typeface="+mn-ea"/>
              </a:rPr>
              <a:t>의 간격이 동일해야 합니다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n-ea"/>
              </a:rPr>
              <a:t>어댑터 없이 로봇 </a:t>
            </a:r>
            <a:r>
              <a:rPr lang="en-US" altLang="ko-KR" sz="1500" dirty="0">
                <a:latin typeface="+mn-ea"/>
              </a:rPr>
              <a:t>Deck</a:t>
            </a:r>
            <a:r>
              <a:rPr lang="ko-KR" altLang="en-US" sz="1500" dirty="0">
                <a:latin typeface="+mn-ea"/>
              </a:rPr>
              <a:t>에 딱 맞게 들어가야 합니다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👉 조건 충족 시 </a:t>
            </a:r>
            <a:r>
              <a:rPr lang="en-US" altLang="ko-KR" sz="1600" b="1" dirty="0"/>
              <a:t>Labware Creator</a:t>
            </a:r>
            <a:r>
              <a:rPr lang="ko-KR" altLang="en-US" sz="1600" b="1" dirty="0"/>
              <a:t>에 접속 → </a:t>
            </a:r>
            <a:r>
              <a:rPr lang="en-US" altLang="ko-KR" sz="1600" b="1" dirty="0"/>
              <a:t>Labware </a:t>
            </a:r>
            <a:r>
              <a:rPr lang="ko-KR" altLang="en-US" sz="1600" b="1" dirty="0"/>
              <a:t>종류 선택 → 치수 입력 → </a:t>
            </a:r>
            <a:r>
              <a:rPr lang="en-US" altLang="ko-KR" sz="1600" b="1" dirty="0"/>
              <a:t>JSON </a:t>
            </a:r>
            <a:r>
              <a:rPr lang="ko-KR" altLang="en-US" sz="1600" b="1" dirty="0"/>
              <a:t>파일 생성</a:t>
            </a:r>
            <a:br>
              <a:rPr lang="ko-KR" altLang="en-US" sz="1600" dirty="0"/>
            </a:br>
            <a:r>
              <a:rPr lang="ko-KR" altLang="en-US" sz="1600" dirty="0"/>
              <a:t>    </a:t>
            </a:r>
            <a:r>
              <a:rPr lang="en-US" altLang="ko-KR" sz="1600" dirty="0"/>
              <a:t>    </a:t>
            </a:r>
            <a:r>
              <a:rPr lang="ko-KR" altLang="en-US" sz="1600" dirty="0"/>
              <a:t> 조건에 </a:t>
            </a:r>
            <a:r>
              <a:rPr lang="ko-KR" altLang="en-US" sz="1600" dirty="0" err="1"/>
              <a:t>불충족</a:t>
            </a:r>
            <a:r>
              <a:rPr lang="ko-KR" altLang="en-US" sz="1600" dirty="0"/>
              <a:t> 시 </a:t>
            </a:r>
            <a:r>
              <a:rPr lang="en-US" altLang="ko-KR" sz="1600" dirty="0"/>
              <a:t>Labware Creator</a:t>
            </a:r>
            <a:r>
              <a:rPr lang="ko-KR" altLang="en-US" sz="1600" dirty="0"/>
              <a:t>로는 정의 불가 → </a:t>
            </a:r>
            <a:r>
              <a:rPr lang="en-US" altLang="ko-KR" sz="1600" dirty="0" err="1"/>
              <a:t>Opentrons</a:t>
            </a:r>
            <a:r>
              <a:rPr lang="en-US" altLang="ko-KR" sz="1600" dirty="0"/>
              <a:t> Support</a:t>
            </a:r>
            <a:r>
              <a:rPr lang="ko-KR" altLang="en-US" sz="1600" dirty="0"/>
              <a:t>에 요청 필요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870326-F9C5-0587-046F-46B2DC23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611" y="2521900"/>
            <a:ext cx="3369301" cy="286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2D131-7794-1E1D-0018-59860C2F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B80E0DF-4FDC-18EC-7321-A6685CEF8BF8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1A9D6-4683-D4FD-9A96-022B729845A7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Custom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Labware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Creator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 사용 가이드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76019D-1CA2-3F49-745D-ACF7B1F8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727"/>
            <a:ext cx="2743200" cy="365125"/>
          </a:xfrm>
        </p:spPr>
        <p:txBody>
          <a:bodyPr/>
          <a:lstStyle/>
          <a:p>
            <a:fld id="{C6E9D1A8-3A12-45B3-8272-41FA2948F5C8}" type="datetime1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9007F9-7AAE-3C19-1BC7-DF84E150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8290" y="6492875"/>
            <a:ext cx="2743200" cy="365125"/>
          </a:xfrm>
        </p:spPr>
        <p:txBody>
          <a:bodyPr/>
          <a:lstStyle/>
          <a:p>
            <a:fld id="{CB9BF8CA-A641-40C1-8224-31E18F5F04C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23CB3-042A-E678-E1AB-75702406D8C7}"/>
              </a:ext>
            </a:extLst>
          </p:cNvPr>
          <p:cNvSpPr txBox="1"/>
          <p:nvPr/>
        </p:nvSpPr>
        <p:spPr>
          <a:xfrm>
            <a:off x="620110" y="1117091"/>
            <a:ext cx="109517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📌 주의사항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가능하면 제조사 제공 기계 도면</a:t>
            </a:r>
            <a:r>
              <a:rPr lang="en-US" altLang="ko-KR" sz="1600" dirty="0"/>
              <a:t>(mechanical</a:t>
            </a:r>
            <a:r>
              <a:rPr lang="ko-KR" altLang="en-US" sz="1600" dirty="0"/>
              <a:t> </a:t>
            </a:r>
            <a:r>
              <a:rPr lang="en-US" altLang="ko-KR" sz="1600" dirty="0"/>
              <a:t>drawing) </a:t>
            </a:r>
            <a:r>
              <a:rPr lang="ko-KR" altLang="en-US" sz="1600" dirty="0"/>
              <a:t>활용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수동 측정은 누락된 정보 보완용으로만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캘리퍼스</a:t>
            </a:r>
            <a:r>
              <a:rPr lang="en-US" altLang="ko-KR" sz="1600" dirty="0"/>
              <a:t>(calipers)</a:t>
            </a:r>
            <a:r>
              <a:rPr lang="ko-KR" altLang="en-US" sz="1600" dirty="0"/>
              <a:t> 사용 권장 </a:t>
            </a:r>
            <a:r>
              <a:rPr lang="en-US" altLang="ko-KR" sz="1600" dirty="0"/>
              <a:t>(</a:t>
            </a:r>
            <a:r>
              <a:rPr lang="ko-KR" altLang="en-US" sz="1600" dirty="0"/>
              <a:t>자 사용 최소화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자세한 측정 팁은 </a:t>
            </a:r>
            <a:r>
              <a:rPr lang="ko-KR" altLang="en-US" sz="1600" dirty="0">
                <a:solidFill>
                  <a:srgbClr val="006CF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📄↗</a:t>
            </a:r>
            <a:r>
              <a:rPr lang="ko-KR" altLang="en-US" sz="1600" dirty="0">
                <a:solidFill>
                  <a:srgbClr val="006CFA"/>
                </a:solidFill>
              </a:rPr>
              <a:t> </a:t>
            </a:r>
            <a:r>
              <a:rPr lang="ko-KR" altLang="en-US" sz="1600" dirty="0"/>
              <a:t>참고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BC56D-1735-0C42-5E3D-4CD058229D2B}"/>
              </a:ext>
            </a:extLst>
          </p:cNvPr>
          <p:cNvSpPr txBox="1"/>
          <p:nvPr/>
        </p:nvSpPr>
        <p:spPr>
          <a:xfrm>
            <a:off x="620110" y="3250054"/>
            <a:ext cx="6127750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📏 </a:t>
            </a:r>
            <a:r>
              <a:rPr lang="ko-KR" altLang="en-US" sz="1800" b="1" dirty="0" err="1"/>
              <a:t>랩웨어</a:t>
            </a:r>
            <a:r>
              <a:rPr lang="ko-KR" altLang="en-US" sz="1800" b="1" dirty="0"/>
              <a:t> 측정 가이드라인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✔ 기본 원칙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 err="1"/>
              <a:t>캘리퍼스</a:t>
            </a:r>
            <a:r>
              <a:rPr lang="ko-KR" altLang="en-US" sz="1600" dirty="0"/>
              <a:t> 사용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→ 여러 번 측정 후 평균값 계산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✔ </a:t>
            </a:r>
            <a:r>
              <a:rPr lang="en-US" altLang="ko-KR" sz="1600" b="1" dirty="0"/>
              <a:t>Depth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</a:t>
            </a:r>
            <a:r>
              <a:rPr lang="ko-KR" altLang="en-US" sz="1600" dirty="0" err="1"/>
              <a:t>캘리퍼스</a:t>
            </a:r>
            <a:r>
              <a:rPr lang="ko-KR" altLang="en-US" sz="1600" dirty="0"/>
              <a:t> </a:t>
            </a:r>
            <a:r>
              <a:rPr lang="en-US" altLang="ko-KR" sz="1600" dirty="0"/>
              <a:t>depth </a:t>
            </a:r>
            <a:r>
              <a:rPr lang="ko-KR" altLang="en-US" sz="1600" dirty="0"/>
              <a:t>기능 활용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없을 경우</a:t>
            </a:r>
            <a:r>
              <a:rPr lang="en-US" altLang="ko-KR" sz="1600" dirty="0"/>
              <a:t>: </a:t>
            </a:r>
            <a:r>
              <a:rPr lang="ko-KR" altLang="en-US" sz="1600" dirty="0"/>
              <a:t>종이</a:t>
            </a:r>
            <a:r>
              <a:rPr lang="en-US" altLang="ko-KR" sz="1600" dirty="0"/>
              <a:t>/</a:t>
            </a:r>
            <a:r>
              <a:rPr lang="ko-KR" altLang="en-US" sz="1600" dirty="0"/>
              <a:t>클립</a:t>
            </a:r>
            <a:r>
              <a:rPr lang="en-US" altLang="ko-KR" sz="1600" dirty="0"/>
              <a:t>(⚠️ </a:t>
            </a:r>
            <a:r>
              <a:rPr lang="ko-KR" altLang="en-US" sz="1600" dirty="0"/>
              <a:t>실</a:t>
            </a:r>
            <a:r>
              <a:rPr lang="en-US" altLang="ko-KR" sz="1600" dirty="0"/>
              <a:t>·</a:t>
            </a:r>
            <a:r>
              <a:rPr lang="ko-KR" altLang="en-US" sz="1600" dirty="0"/>
              <a:t>끈 금지</a:t>
            </a:r>
            <a:r>
              <a:rPr lang="en-US" altLang="ko-KR" sz="1600" dirty="0"/>
              <a:t>) </a:t>
            </a:r>
            <a:r>
              <a:rPr lang="ko-KR" altLang="en-US" sz="1600" dirty="0"/>
              <a:t>삽입 → 표시 → 측정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216F5-5C7E-3564-51D5-96C260D79EA1}"/>
              </a:ext>
            </a:extLst>
          </p:cNvPr>
          <p:cNvSpPr txBox="1"/>
          <p:nvPr/>
        </p:nvSpPr>
        <p:spPr>
          <a:xfrm>
            <a:off x="6950075" y="3667027"/>
            <a:ext cx="4532914" cy="2491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✔ </a:t>
            </a:r>
            <a:r>
              <a:rPr lang="en-US" altLang="ko-KR" sz="1600" b="1" dirty="0"/>
              <a:t>Well Spacing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인접 </a:t>
            </a:r>
            <a:r>
              <a:rPr lang="en-US" altLang="ko-KR" sz="1600" dirty="0"/>
              <a:t>well </a:t>
            </a:r>
            <a:r>
              <a:rPr lang="ko-KR" altLang="en-US" sz="1600" dirty="0"/>
              <a:t>중심 거리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전체 행</a:t>
            </a:r>
            <a:r>
              <a:rPr lang="en-US" altLang="ko-KR" sz="1600" dirty="0"/>
              <a:t>/</a:t>
            </a:r>
            <a:r>
              <a:rPr lang="ko-KR" altLang="en-US" sz="1600" dirty="0"/>
              <a:t>열 길이 </a:t>
            </a:r>
            <a:r>
              <a:rPr lang="en-US" altLang="ko-KR" sz="1600" dirty="0"/>
              <a:t>÷ </a:t>
            </a:r>
            <a:r>
              <a:rPr lang="ko-KR" altLang="en-US" sz="1600" dirty="0"/>
              <a:t>개수 → 더 정확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✔ </a:t>
            </a:r>
            <a:r>
              <a:rPr lang="en-US" altLang="ko-KR" sz="1600" b="1" dirty="0"/>
              <a:t>Offset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well</a:t>
            </a:r>
            <a:r>
              <a:rPr lang="ko-KR" altLang="en-US" sz="1600" dirty="0"/>
              <a:t> 중심 ↔ </a:t>
            </a:r>
            <a:r>
              <a:rPr lang="en-US" altLang="ko-KR" sz="1600" dirty="0"/>
              <a:t>labware</a:t>
            </a:r>
            <a:r>
              <a:rPr lang="ko-KR" altLang="en-US" sz="1600" dirty="0"/>
              <a:t> 외곽 거리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    평평한 벽에 맞춰 측정</a:t>
            </a:r>
          </a:p>
        </p:txBody>
      </p:sp>
    </p:spTree>
    <p:extLst>
      <p:ext uri="{BB962C8B-B14F-4D97-AF65-F5344CB8AC3E}">
        <p14:creationId xmlns:p14="http://schemas.microsoft.com/office/powerpoint/2010/main" val="28165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078CD-B633-D0F0-D40C-F30F7D28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6555E-4F12-9271-FB15-84DF868936BB}"/>
              </a:ext>
            </a:extLst>
          </p:cNvPr>
          <p:cNvSpPr txBox="1"/>
          <p:nvPr/>
        </p:nvSpPr>
        <p:spPr>
          <a:xfrm>
            <a:off x="505164" y="1547991"/>
            <a:ext cx="11181671" cy="471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</a:t>
            </a:r>
            <a:r>
              <a:rPr lang="ko-KR" altLang="en-US" b="1" dirty="0" err="1"/>
              <a:t>피펫</a:t>
            </a:r>
            <a:r>
              <a:rPr lang="ko-KR" altLang="en-US" b="1" dirty="0"/>
              <a:t> 장착 여부</a:t>
            </a:r>
            <a:r>
              <a:rPr lang="ko-KR" alt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실행하려는 프로토콜에서 요구하는 </a:t>
            </a:r>
            <a:r>
              <a:rPr lang="ko-KR" altLang="en-US" sz="1600" dirty="0" err="1"/>
              <a:t>피펫이</a:t>
            </a:r>
            <a:r>
              <a:rPr lang="ko-KR" altLang="en-US" sz="1600" dirty="0"/>
              <a:t> 올바른 위치에 장착되어 있는지 확인합니다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모듈 연결 상태</a:t>
            </a:r>
            <a:r>
              <a:rPr lang="ko-KR" alt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사용하는 모듈</a:t>
            </a:r>
            <a:r>
              <a:rPr lang="en-US" altLang="ko-KR" sz="1600" dirty="0"/>
              <a:t>(Thermocycler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이 </a:t>
            </a:r>
            <a:r>
              <a:rPr lang="en-US" altLang="ko-KR" sz="1600" dirty="0"/>
              <a:t>Deck</a:t>
            </a:r>
            <a:r>
              <a:rPr lang="ko-KR" altLang="en-US" sz="1600" dirty="0"/>
              <a:t>에 올바르게 장착되고</a:t>
            </a:r>
            <a:r>
              <a:rPr lang="en-US" altLang="ko-KR" sz="1600" dirty="0"/>
              <a:t>, </a:t>
            </a:r>
            <a:r>
              <a:rPr lang="ko-KR" altLang="en-US" sz="1600" dirty="0"/>
              <a:t>연결 케이블이 제대로 꽂혀 있는지 확인합니다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소모품 준비</a:t>
            </a:r>
            <a:r>
              <a:rPr lang="ko-KR" alt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프로토콜 수행에 필요한 </a:t>
            </a:r>
            <a:r>
              <a:rPr lang="en-US" altLang="ko-KR" sz="1600" b="1" dirty="0"/>
              <a:t>Tip Rack</a:t>
            </a:r>
            <a:r>
              <a:rPr lang="ko-KR" altLang="en-US" sz="1600" dirty="0"/>
              <a:t>이 충분히 준비되어 있는지 확인합니다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폐기물 관리</a:t>
            </a:r>
            <a:r>
              <a:rPr lang="ko-KR" alt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OT-2 </a:t>
            </a:r>
            <a:r>
              <a:rPr lang="en-US" altLang="ko-KR" sz="1600" b="1" dirty="0"/>
              <a:t>Trash Bin</a:t>
            </a:r>
            <a:r>
              <a:rPr lang="ko-KR" altLang="en-US" sz="1600" dirty="0"/>
              <a:t>이 비워져 있는지 확인하여</a:t>
            </a:r>
            <a:r>
              <a:rPr lang="en-US" altLang="ko-KR" sz="1600" dirty="0"/>
              <a:t>, </a:t>
            </a:r>
            <a:r>
              <a:rPr lang="ko-KR" altLang="en-US" sz="1600" dirty="0"/>
              <a:t>실험 중 팁 폐기가 원활히 이루어질 수 있도록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20C16F-0881-AF74-CE02-711E58C01646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4D91E-8299-2920-6983-131789DD62E4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0.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시작 전 확인 사항 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(Pre-Check)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4E580A-997B-FFD3-7EF9-E424529B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7727"/>
            <a:ext cx="2743200" cy="365125"/>
          </a:xfrm>
        </p:spPr>
        <p:txBody>
          <a:bodyPr/>
          <a:lstStyle/>
          <a:p>
            <a:fld id="{F5EE2ED4-24FD-4C1D-B19F-0C3CBDD7EED7}" type="datetime1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47EBF2-BF32-0A4D-B8EF-EBDB0DAA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8290" y="6492875"/>
            <a:ext cx="2743200" cy="365125"/>
          </a:xfrm>
        </p:spPr>
        <p:txBody>
          <a:bodyPr/>
          <a:lstStyle/>
          <a:p>
            <a:fld id="{CB9BF8CA-A641-40C1-8224-31E18F5F04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58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21C1-C31B-96A3-D437-BEEF0305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F4210C-1721-FB0F-64E8-D43496110084}"/>
              </a:ext>
            </a:extLst>
          </p:cNvPr>
          <p:cNvSpPr txBox="1"/>
          <p:nvPr/>
        </p:nvSpPr>
        <p:spPr>
          <a:xfrm>
            <a:off x="505164" y="1547991"/>
            <a:ext cx="11181671" cy="4096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컴퓨터 전원 켜기</a:t>
            </a:r>
            <a:r>
              <a:rPr lang="ko-KR" alt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OT-2 </a:t>
            </a:r>
            <a:r>
              <a:rPr lang="ko-KR" altLang="en-US" sz="1600" dirty="0"/>
              <a:t>제어용 소프트웨어가 설치된 </a:t>
            </a:r>
            <a:r>
              <a:rPr lang="en-US" altLang="ko-KR" sz="1600" dirty="0"/>
              <a:t>PC</a:t>
            </a:r>
            <a:r>
              <a:rPr lang="ko-KR" altLang="en-US" sz="1600" dirty="0"/>
              <a:t>의 전원을 켭니다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2. OT-2 </a:t>
            </a:r>
            <a:r>
              <a:rPr lang="ko-KR" altLang="en-US" b="1" dirty="0"/>
              <a:t>전원 켜기</a:t>
            </a:r>
            <a:r>
              <a:rPr lang="ko-KR" alt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OT-2 </a:t>
            </a:r>
            <a:r>
              <a:rPr lang="ko-KR" altLang="en-US" sz="1600" b="1" dirty="0"/>
              <a:t>왼쪽 측면 하단</a:t>
            </a:r>
            <a:r>
              <a:rPr lang="ko-KR" altLang="en-US" sz="1600" dirty="0"/>
              <a:t>에 있는 전원 스위치를 눌러 켭니다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부팅 상태 확인</a:t>
            </a:r>
            <a:r>
              <a:rPr lang="ko-KR" altLang="en-US" dirty="0"/>
              <a:t>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전면 </a:t>
            </a:r>
            <a:r>
              <a:rPr lang="en-US" altLang="ko-KR" sz="1600" dirty="0"/>
              <a:t>LED</a:t>
            </a:r>
            <a:r>
              <a:rPr lang="ko-KR" altLang="en-US" sz="1600" dirty="0"/>
              <a:t>가 → 처음에는 </a:t>
            </a:r>
            <a:r>
              <a:rPr lang="ko-KR" altLang="en-US" sz="1600" b="1" dirty="0"/>
              <a:t>파란색으로 깜박임</a:t>
            </a:r>
            <a:r>
              <a:rPr lang="ko-KR" altLang="en-US" sz="1600" dirty="0"/>
              <a:t> → 이후 </a:t>
            </a:r>
            <a:r>
              <a:rPr lang="ko-KR" altLang="en-US" sz="1600" b="1" dirty="0">
                <a:solidFill>
                  <a:srgbClr val="097FE1"/>
                </a:solidFill>
              </a:rPr>
              <a:t>고정 파란색</a:t>
            </a:r>
            <a:r>
              <a:rPr lang="ko-KR" altLang="en-US" sz="1600" dirty="0"/>
              <a:t>으로 바뀌며</a:t>
            </a:r>
            <a:r>
              <a:rPr lang="en-US" altLang="ko-KR" sz="1600" dirty="0"/>
              <a:t>,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→ </a:t>
            </a:r>
            <a:r>
              <a:rPr lang="ko-KR" altLang="en-US" sz="1600" dirty="0"/>
              <a:t>동시에 </a:t>
            </a:r>
            <a:r>
              <a:rPr lang="ko-KR" altLang="en-US" sz="1600" dirty="0" err="1"/>
              <a:t>피펫</a:t>
            </a:r>
            <a:r>
              <a:rPr lang="ko-KR" altLang="en-US" sz="1600" dirty="0"/>
              <a:t> 마운트가 움직이며 </a:t>
            </a:r>
            <a:r>
              <a:rPr lang="ko-KR" altLang="en-US" sz="1600" b="1" dirty="0"/>
              <a:t>기계음</a:t>
            </a:r>
            <a:r>
              <a:rPr lang="ko-KR" altLang="en-US" sz="1600" dirty="0"/>
              <a:t>이 들리면 준비 완료입니다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AFA6EF-FCC5-1216-C5C1-A1AE3DA8022F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73CA5-65B8-8CEC-6056-36F179E50C88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1. OT-2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 전원 켜기</a:t>
            </a:r>
          </a:p>
        </p:txBody>
      </p:sp>
      <p:pic>
        <p:nvPicPr>
          <p:cNvPr id="3" name="그림 2" descr="텍스트, 스크린샷, 프린터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4FFC17-4EB9-599C-B2DD-927E1909F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896" y="3336933"/>
            <a:ext cx="3161005" cy="2576527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6EA66-DFF6-F93A-F18D-B75B7A10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725"/>
            <a:ext cx="2743200" cy="365125"/>
          </a:xfrm>
        </p:spPr>
        <p:txBody>
          <a:bodyPr/>
          <a:lstStyle/>
          <a:p>
            <a:fld id="{A9750DDE-A6CB-4FF8-85EA-795092DD900B}" type="datetime1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C2F15B-0E30-E9A4-8072-B992B036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2234"/>
            <a:ext cx="2743200" cy="365125"/>
          </a:xfrm>
        </p:spPr>
        <p:txBody>
          <a:bodyPr/>
          <a:lstStyle/>
          <a:p>
            <a:fld id="{CB9BF8CA-A641-40C1-8224-31E18F5F0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9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1087-E135-6323-A34D-D29C8B3B7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09938E-2276-8B04-9673-09DDF9B93DFD}"/>
              </a:ext>
            </a:extLst>
          </p:cNvPr>
          <p:cNvSpPr txBox="1"/>
          <p:nvPr/>
        </p:nvSpPr>
        <p:spPr>
          <a:xfrm>
            <a:off x="505164" y="879760"/>
            <a:ext cx="11181671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1. </a:t>
            </a:r>
            <a:r>
              <a:rPr lang="ko-KR" altLang="en-US" sz="1600" dirty="0"/>
              <a:t>바탕화면에서 </a:t>
            </a:r>
            <a:r>
              <a:rPr lang="en-US" altLang="ko-KR" sz="1600" b="1" dirty="0" err="1"/>
              <a:t>Opentrons</a:t>
            </a:r>
            <a:r>
              <a:rPr lang="en-US" altLang="ko-KR" sz="1600" b="1" dirty="0"/>
              <a:t> App </a:t>
            </a:r>
            <a:r>
              <a:rPr lang="ko-KR" altLang="en-US" sz="1600" b="1" dirty="0"/>
              <a:t>아이콘       </a:t>
            </a:r>
            <a:r>
              <a:rPr lang="ko-KR" altLang="en-US" sz="1600" dirty="0"/>
              <a:t>을 실행합니다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2. </a:t>
            </a:r>
            <a:r>
              <a:rPr lang="ko-KR" altLang="en-US" sz="1600" dirty="0"/>
              <a:t>왼쪽 메뉴에서 </a:t>
            </a:r>
            <a:r>
              <a:rPr lang="en-US" altLang="ko-KR" sz="1600" b="1" dirty="0"/>
              <a:t>Protocols</a:t>
            </a:r>
            <a:r>
              <a:rPr lang="ko-KR" altLang="en-US" sz="1600" dirty="0"/>
              <a:t> 섹션에서</a:t>
            </a:r>
            <a:r>
              <a:rPr lang="en-US" altLang="ko-KR" sz="1600" dirty="0"/>
              <a:t>, </a:t>
            </a:r>
            <a:r>
              <a:rPr lang="ko-KR" altLang="en-US" sz="1600" dirty="0"/>
              <a:t>상단의</a:t>
            </a:r>
            <a:r>
              <a:rPr lang="ko-KR" altLang="en-US" sz="1600" dirty="0">
                <a:solidFill>
                  <a:srgbClr val="097FE1"/>
                </a:solidFill>
              </a:rPr>
              <a:t> </a:t>
            </a:r>
            <a:r>
              <a:rPr lang="en-US" altLang="ko-KR" sz="1600" b="1" dirty="0">
                <a:solidFill>
                  <a:srgbClr val="097FE1"/>
                </a:solidFill>
              </a:rPr>
              <a:t>Import</a:t>
            </a:r>
            <a:r>
              <a:rPr lang="ko-KR" altLang="en-US" sz="1600" b="1" dirty="0">
                <a:solidFill>
                  <a:srgbClr val="097FE1"/>
                </a:solidFill>
              </a:rPr>
              <a:t> </a:t>
            </a:r>
            <a:r>
              <a:rPr lang="ko-KR" altLang="en-US" sz="1600" b="1" dirty="0"/>
              <a:t>버튼</a:t>
            </a:r>
            <a:r>
              <a:rPr lang="ko-KR" altLang="en-US" sz="1600" dirty="0"/>
              <a:t>을 클릭하여 사용할 프로토콜 파일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, .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)</a:t>
            </a:r>
            <a:r>
              <a:rPr lang="ko-KR" altLang="en-US" sz="1600" dirty="0"/>
              <a:t>을 업로드합니다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3. </a:t>
            </a:r>
            <a:r>
              <a:rPr lang="ko-KR" altLang="en-US" sz="1600" dirty="0" err="1"/>
              <a:t>업로드된</a:t>
            </a:r>
            <a:r>
              <a:rPr lang="ko-KR" altLang="en-US" sz="1600" dirty="0"/>
              <a:t> 프로토콜을 선택한 뒤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6C2E82"/>
                </a:solidFill>
              </a:rPr>
              <a:t>Hardware / Labware </a:t>
            </a:r>
            <a:r>
              <a:rPr lang="ko-KR" altLang="en-US" sz="1600" b="1" dirty="0"/>
              <a:t>탭</a:t>
            </a:r>
            <a:r>
              <a:rPr lang="ko-KR" altLang="en-US" sz="1600" dirty="0"/>
              <a:t>에서 다음을 확인합니다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 err="1"/>
              <a:t>피펫</a:t>
            </a:r>
            <a:r>
              <a:rPr lang="ko-KR" altLang="en-US" sz="1600" b="1" dirty="0"/>
              <a:t> 종류 및 장착 위치</a:t>
            </a:r>
            <a:r>
              <a:rPr lang="ko-KR" altLang="en-US" sz="1600" dirty="0"/>
              <a:t> </a:t>
            </a:r>
            <a:r>
              <a:rPr lang="en-US" altLang="ko-KR" sz="1600" dirty="0"/>
              <a:t>(Left/Right mount), </a:t>
            </a:r>
            <a:r>
              <a:rPr lang="ko-KR" altLang="en-US" sz="1600" b="1" dirty="0"/>
              <a:t>모듈 종류 및 위치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- </a:t>
            </a:r>
            <a:r>
              <a:rPr lang="ko-KR" altLang="en-US" sz="1600" b="1" dirty="0"/>
              <a:t>사용되는 </a:t>
            </a:r>
            <a:r>
              <a:rPr lang="en-US" altLang="ko-KR" sz="1600" b="1" dirty="0"/>
              <a:t>Labware </a:t>
            </a:r>
            <a:r>
              <a:rPr lang="ko-KR" altLang="en-US" sz="1600" b="1" dirty="0"/>
              <a:t>종류와 개수</a:t>
            </a:r>
            <a:endParaRPr lang="en-US" altLang="ko-KR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91D1F5-600C-4A09-B3ED-07B1703060F3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4DCA1-0FA9-6567-3EF1-CE820AE6F5BC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2.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불러오기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85DCC-B85A-2A00-C407-4491BF74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401"/>
          <a:stretch>
            <a:fillRect/>
          </a:stretch>
        </p:blipFill>
        <p:spPr>
          <a:xfrm>
            <a:off x="832969" y="3464122"/>
            <a:ext cx="5119641" cy="31571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0C40C94-D65C-658E-196D-F87B6F7B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401"/>
          <a:stretch>
            <a:fillRect/>
          </a:stretch>
        </p:blipFill>
        <p:spPr>
          <a:xfrm>
            <a:off x="6343402" y="3464122"/>
            <a:ext cx="5119641" cy="31571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51FA1F-ED0F-6EE0-7E95-88EC8DA019F9}"/>
              </a:ext>
            </a:extLst>
          </p:cNvPr>
          <p:cNvSpPr/>
          <p:nvPr/>
        </p:nvSpPr>
        <p:spPr>
          <a:xfrm>
            <a:off x="2680128" y="5208228"/>
            <a:ext cx="3272482" cy="1288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7CDEA2-0B61-E4AF-0BBF-D27B0D5C5A3D}"/>
              </a:ext>
            </a:extLst>
          </p:cNvPr>
          <p:cNvSpPr/>
          <p:nvPr/>
        </p:nvSpPr>
        <p:spPr>
          <a:xfrm>
            <a:off x="8188676" y="5208228"/>
            <a:ext cx="3274367" cy="1177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38578C-F350-4B22-88F3-E2D40622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7463"/>
          <a:stretch>
            <a:fillRect/>
          </a:stretch>
        </p:blipFill>
        <p:spPr>
          <a:xfrm>
            <a:off x="4360477" y="1001135"/>
            <a:ext cx="372887" cy="441598"/>
          </a:xfrm>
          <a:prstGeom prst="rect">
            <a:avLst/>
          </a:prstGeom>
        </p:spPr>
      </p:pic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05E205E-D351-B67C-C1E7-2A565B53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709C-D85E-40D3-B128-F2C5D9CA1FDF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6FDA045-8FB9-A196-6344-1BE11481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6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230A-36F0-C30F-2336-CFD62761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431B1-D14C-6163-D808-1F0AE3403F45}"/>
              </a:ext>
            </a:extLst>
          </p:cNvPr>
          <p:cNvSpPr txBox="1"/>
          <p:nvPr/>
        </p:nvSpPr>
        <p:spPr>
          <a:xfrm>
            <a:off x="505164" y="879760"/>
            <a:ext cx="11181671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4. </a:t>
            </a:r>
            <a:r>
              <a:rPr lang="ko-KR" altLang="en-US" sz="1600" dirty="0"/>
              <a:t>확인 후 </a:t>
            </a:r>
            <a:r>
              <a:rPr lang="en-US" altLang="ko-KR" sz="1600" b="1" dirty="0">
                <a:solidFill>
                  <a:srgbClr val="097FE1"/>
                </a:solidFill>
              </a:rPr>
              <a:t>Start setup</a:t>
            </a:r>
            <a:r>
              <a:rPr lang="ko-KR" altLang="en-US" sz="1600" b="1" dirty="0">
                <a:solidFill>
                  <a:srgbClr val="097FE1"/>
                </a:solidFill>
              </a:rPr>
              <a:t> </a:t>
            </a:r>
            <a:r>
              <a:rPr lang="ko-KR" altLang="en-US" sz="1600" b="1" dirty="0"/>
              <a:t>버튼</a:t>
            </a:r>
            <a:r>
              <a:rPr lang="ko-KR" altLang="en-US" sz="1600" dirty="0"/>
              <a:t>을 클릭합니다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/>
              <a:t>5. </a:t>
            </a:r>
            <a:r>
              <a:rPr lang="ko-KR" altLang="en-US" sz="1600" dirty="0"/>
              <a:t>연결된 로봇을 선택한 뒤</a:t>
            </a:r>
            <a:r>
              <a:rPr lang="en-US" altLang="ko-KR" sz="1600" dirty="0"/>
              <a:t>, </a:t>
            </a:r>
            <a:r>
              <a:rPr lang="ko-KR" altLang="en-US" sz="1600" dirty="0"/>
              <a:t>하단의 </a:t>
            </a:r>
            <a:r>
              <a:rPr lang="en-US" altLang="ko-KR" sz="1600" b="1" dirty="0">
                <a:solidFill>
                  <a:srgbClr val="097FE1"/>
                </a:solidFill>
              </a:rPr>
              <a:t>Proceed to setup</a:t>
            </a:r>
            <a:r>
              <a:rPr lang="ko-KR" altLang="en-US" sz="1600" b="1" dirty="0">
                <a:solidFill>
                  <a:srgbClr val="097FE1"/>
                </a:solidFill>
              </a:rPr>
              <a:t> </a:t>
            </a:r>
            <a:r>
              <a:rPr lang="ko-KR" altLang="en-US" sz="1600" b="1" dirty="0"/>
              <a:t>버튼</a:t>
            </a:r>
            <a:r>
              <a:rPr lang="ko-KR" altLang="en-US" sz="1600" dirty="0"/>
              <a:t>을 눌러 세팅 단계로 이동합니다</a:t>
            </a:r>
            <a:r>
              <a:rPr lang="en-US" altLang="ko-KR" sz="1600" dirty="0"/>
              <a:t>.</a:t>
            </a:r>
          </a:p>
          <a:p>
            <a:pPr>
              <a:lnSpc>
                <a:spcPct val="200000"/>
              </a:lnSpc>
            </a:pP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22F75C-82F5-224B-AD32-A58219D651FB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08EDC-1574-4BBA-1A07-FF70384537AB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2.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불러오기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3DDEF0-13AE-02D1-F9E5-841A7AB4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34" y="2469718"/>
            <a:ext cx="4668359" cy="37583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E79FC1-C3AB-8DC8-C24E-88312679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07" y="2469718"/>
            <a:ext cx="4668359" cy="37583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7771CB-CF56-261B-4F43-FDFD999C21FF}"/>
              </a:ext>
            </a:extLst>
          </p:cNvPr>
          <p:cNvSpPr/>
          <p:nvPr/>
        </p:nvSpPr>
        <p:spPr>
          <a:xfrm>
            <a:off x="9633702" y="5915164"/>
            <a:ext cx="1414864" cy="286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AB8F7E-9D3C-B9C9-1D78-C8B9C0E6F0F9}"/>
              </a:ext>
            </a:extLst>
          </p:cNvPr>
          <p:cNvSpPr/>
          <p:nvPr/>
        </p:nvSpPr>
        <p:spPr>
          <a:xfrm>
            <a:off x="4726579" y="3123345"/>
            <a:ext cx="759821" cy="305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AD951467-5034-8DE5-F8DB-4383E32D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D8AB-DA45-4CE6-ADA8-162B79FBF856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DFF0F8-53C2-A0E6-1A80-3ECFD04B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3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F9C1B-40A9-031C-6421-D76C154A2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4AEB46-8235-054F-0AF8-0FF3C25E8262}"/>
              </a:ext>
            </a:extLst>
          </p:cNvPr>
          <p:cNvSpPr txBox="1"/>
          <p:nvPr/>
        </p:nvSpPr>
        <p:spPr>
          <a:xfrm>
            <a:off x="505164" y="879760"/>
            <a:ext cx="11332609" cy="11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Devices </a:t>
            </a:r>
            <a:r>
              <a:rPr lang="ko-KR" altLang="en-US" b="1" dirty="0"/>
              <a:t>섹션</a:t>
            </a:r>
            <a:r>
              <a:rPr lang="ko-KR" altLang="en-US" dirty="0"/>
              <a:t>에서 선택한 로봇에 프로토콜이 로드되고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97FE1"/>
                </a:solidFill>
              </a:rPr>
              <a:t>Go to Run</a:t>
            </a:r>
            <a:r>
              <a:rPr lang="ko-KR" altLang="en-US" b="1" dirty="0">
                <a:solidFill>
                  <a:srgbClr val="097FE1"/>
                </a:solidFill>
              </a:rPr>
              <a:t> </a:t>
            </a:r>
            <a:r>
              <a:rPr lang="ko-KR" altLang="en-US" b="1" dirty="0"/>
              <a:t>버튼</a:t>
            </a:r>
            <a:r>
              <a:rPr lang="ko-KR" altLang="en-US" dirty="0"/>
              <a:t>이 활성화되면</a:t>
            </a:r>
            <a:r>
              <a:rPr lang="en-US" altLang="ko-KR" dirty="0"/>
              <a:t> </a:t>
            </a:r>
            <a:r>
              <a:rPr lang="ko-KR" altLang="en-US" dirty="0"/>
              <a:t>클릭합니다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필요 시 </a:t>
            </a:r>
            <a:r>
              <a:rPr lang="ko-KR" altLang="en-US" b="1" dirty="0"/>
              <a:t>메뉴 ⋮ → </a:t>
            </a:r>
            <a:r>
              <a:rPr lang="en-US" altLang="ko-KR" b="1" dirty="0"/>
              <a:t>Robot Settings → Calibration Status </a:t>
            </a:r>
            <a:r>
              <a:rPr lang="ko-KR" altLang="en-US" dirty="0"/>
              <a:t>에서 보정 상태를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BA2744-3533-06F6-180E-A6F7E68C2991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DE07B-60CA-FF24-0D7A-16E62BF94BA7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3.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실행 전 세팅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687843-352C-BC2C-9879-0E334B06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411"/>
          <a:stretch>
            <a:fillRect/>
          </a:stretch>
        </p:blipFill>
        <p:spPr>
          <a:xfrm>
            <a:off x="290011" y="2683350"/>
            <a:ext cx="6347457" cy="28917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4C84A4-43B1-413D-E595-1AE47155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172" y="2683350"/>
            <a:ext cx="4443837" cy="35775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EF695A-BF4C-4816-8E2E-8FC6632809DB}"/>
              </a:ext>
            </a:extLst>
          </p:cNvPr>
          <p:cNvSpPr/>
          <p:nvPr/>
        </p:nvSpPr>
        <p:spPr>
          <a:xfrm>
            <a:off x="5434011" y="3582814"/>
            <a:ext cx="1203457" cy="5372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740F8DC-E6C3-C389-F269-B27F32E5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24B2-5F89-4B2E-84A6-151A63162712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B4AEE47-7F22-270E-81FF-C834F782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8B38F-8A75-00C2-21CF-0680577BD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0684AA-11B4-DCC1-4B35-025F2A83C940}"/>
              </a:ext>
            </a:extLst>
          </p:cNvPr>
          <p:cNvSpPr txBox="1"/>
          <p:nvPr/>
        </p:nvSpPr>
        <p:spPr>
          <a:xfrm>
            <a:off x="505164" y="879760"/>
            <a:ext cx="11181671" cy="2491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화면 하단 </a:t>
            </a:r>
            <a:r>
              <a:rPr lang="en-US" altLang="ko-KR" b="1" dirty="0">
                <a:solidFill>
                  <a:srgbClr val="6C2E82"/>
                </a:solidFill>
              </a:rPr>
              <a:t>Set up </a:t>
            </a:r>
            <a:r>
              <a:rPr lang="ko-KR" altLang="en-US" b="1" dirty="0"/>
              <a:t>섹션</a:t>
            </a:r>
            <a:r>
              <a:rPr lang="ko-KR" altLang="en-US" dirty="0"/>
              <a:t>에서 다음 항목이 모두 </a:t>
            </a:r>
            <a:r>
              <a:rPr lang="ko-KR" altLang="en-US" dirty="0">
                <a:solidFill>
                  <a:srgbClr val="00B050"/>
                </a:solidFill>
              </a:rPr>
              <a:t>✅ </a:t>
            </a:r>
            <a:r>
              <a:rPr lang="ko-KR" altLang="en-US" b="1" dirty="0">
                <a:solidFill>
                  <a:srgbClr val="00B050"/>
                </a:solidFill>
              </a:rPr>
              <a:t>초록색 체크</a:t>
            </a:r>
            <a:r>
              <a:rPr lang="en-US" altLang="ko-KR" b="1" dirty="0">
                <a:solidFill>
                  <a:srgbClr val="00B050"/>
                </a:solidFill>
              </a:rPr>
              <a:t>(Ready)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상태인지 확인합니다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Instruments</a:t>
            </a:r>
            <a:r>
              <a:rPr lang="en-US" altLang="ko-KR" sz="1600" dirty="0"/>
              <a:t> –</a:t>
            </a:r>
            <a:r>
              <a:rPr lang="ko-KR" altLang="en-US" sz="1600" dirty="0"/>
              <a:t> </a:t>
            </a:r>
            <a:r>
              <a:rPr lang="en-US" altLang="ko-KR" sz="1600" u="sng" dirty="0">
                <a:solidFill>
                  <a:srgbClr val="FF0000"/>
                </a:solidFill>
              </a:rPr>
              <a:t>Calibration</a:t>
            </a:r>
            <a:r>
              <a:rPr lang="ko-KR" altLang="en-US" sz="1600" u="sng" dirty="0"/>
              <a:t>이 필요 시</a:t>
            </a:r>
            <a:r>
              <a:rPr lang="ko-KR" altLang="en-US" sz="1600" dirty="0"/>
              <a:t>  </a:t>
            </a:r>
            <a:r>
              <a:rPr lang="en-US" altLang="ko-KR" sz="1600" dirty="0" err="1"/>
              <a:t>Opentrons</a:t>
            </a:r>
            <a:r>
              <a:rPr lang="en-US" altLang="ko-KR" sz="1600" dirty="0"/>
              <a:t> App</a:t>
            </a:r>
            <a:r>
              <a:rPr lang="ko-KR" altLang="en-US" sz="1600" dirty="0"/>
              <a:t>에서 안내하는 지시에 따라 차례대로 수행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Deck Hardware </a:t>
            </a:r>
            <a:r>
              <a:rPr lang="en-US" altLang="ko-KR" sz="1600" dirty="0"/>
              <a:t>– </a:t>
            </a:r>
            <a:r>
              <a:rPr lang="ko-KR" altLang="en-US" sz="1600" dirty="0"/>
              <a:t>필요한 모듈 연결 상태 확인</a:t>
            </a:r>
            <a:r>
              <a:rPr lang="en-US" altLang="ko-KR" sz="16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Labware Offsets </a:t>
            </a:r>
            <a:r>
              <a:rPr lang="en-US" altLang="ko-KR" sz="1600" dirty="0"/>
              <a:t>– Labware Position Check</a:t>
            </a:r>
            <a:r>
              <a:rPr lang="ko-KR" altLang="en-US" sz="1600" dirty="0"/>
              <a:t> 수행 권장 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Labware &amp; Liquids </a:t>
            </a:r>
            <a:r>
              <a:rPr lang="en-US" altLang="ko-KR" sz="1600" dirty="0"/>
              <a:t>– </a:t>
            </a:r>
            <a:r>
              <a:rPr lang="ko-KR" altLang="en-US" sz="1600" dirty="0"/>
              <a:t>실제 </a:t>
            </a:r>
            <a:r>
              <a:rPr lang="en-US" altLang="ko-KR" sz="1600" dirty="0"/>
              <a:t>Deck </a:t>
            </a:r>
            <a:r>
              <a:rPr lang="ko-KR" altLang="en-US" sz="1600" dirty="0"/>
              <a:t>배치와 일치하는지 확인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→ 각 항목 오른쪽 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 버튼</a:t>
            </a:r>
            <a:r>
              <a:rPr lang="ko-KR" altLang="en-US" sz="1600" dirty="0"/>
              <a:t>을 눌러 세부 내용을 확인할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DB9901-89C6-0381-76E1-DB72046A8BC4}"/>
              </a:ext>
            </a:extLst>
          </p:cNvPr>
          <p:cNvSpPr/>
          <p:nvPr/>
        </p:nvSpPr>
        <p:spPr>
          <a:xfrm>
            <a:off x="0" y="1"/>
            <a:ext cx="12192000" cy="771524"/>
          </a:xfrm>
          <a:prstGeom prst="rect">
            <a:avLst/>
          </a:prstGeom>
          <a:solidFill>
            <a:srgbClr val="1621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F40F2-957F-9C40-E6ED-7E4C3336CE34}"/>
              </a:ext>
            </a:extLst>
          </p:cNvPr>
          <p:cNvSpPr txBox="1"/>
          <p:nvPr/>
        </p:nvSpPr>
        <p:spPr>
          <a:xfrm>
            <a:off x="95249" y="93375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Step 3. </a:t>
            </a:r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프로토콜 실행 전 세팅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4F0A0-1EF2-DEF0-24AB-929D2395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068"/>
          <a:stretch>
            <a:fillRect/>
          </a:stretch>
        </p:blipFill>
        <p:spPr>
          <a:xfrm>
            <a:off x="341723" y="3691691"/>
            <a:ext cx="5681715" cy="2741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7EE028-0534-EE0C-D89D-643B8B08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00"/>
          <a:stretch>
            <a:fillRect/>
          </a:stretch>
        </p:blipFill>
        <p:spPr>
          <a:xfrm>
            <a:off x="6023438" y="3691691"/>
            <a:ext cx="5713307" cy="2741382"/>
          </a:xfrm>
          <a:prstGeom prst="rect">
            <a:avLst/>
          </a:prstGeom>
        </p:spPr>
      </p:pic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EFD639D-08D6-CACE-867D-BABDC2C6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AFA8-96C4-4739-BAC0-8EB6A4FF69F3}" type="datetime1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BF4573E-E56F-0E74-7370-4E4DB34E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F8CA-A641-40C1-8224-31E18F5F0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9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966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예린 윤</cp:lastModifiedBy>
  <cp:revision>22</cp:revision>
  <dcterms:created xsi:type="dcterms:W3CDTF">2025-09-22T04:27:20Z</dcterms:created>
  <dcterms:modified xsi:type="dcterms:W3CDTF">2025-09-29T08:12:52Z</dcterms:modified>
</cp:coreProperties>
</file>