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346" r:id="rId4"/>
    <p:sldId id="345" r:id="rId5"/>
    <p:sldId id="344" r:id="rId6"/>
    <p:sldId id="347" r:id="rId7"/>
    <p:sldId id="349" r:id="rId8"/>
    <p:sldId id="348"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8686"/>
    <a:srgbClr val="9FD0DE"/>
    <a:srgbClr val="7FA7B2"/>
    <a:srgbClr val="6A8B94"/>
    <a:srgbClr val="91BDCA"/>
    <a:srgbClr val="279FC3"/>
    <a:srgbClr val="0098C5"/>
    <a:srgbClr val="004053"/>
    <a:srgbClr val="D8E1E6"/>
    <a:srgbClr val="465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82" autoAdjust="0"/>
  </p:normalViewPr>
  <p:slideViewPr>
    <p:cSldViewPr snapToGrid="0">
      <p:cViewPr varScale="1">
        <p:scale>
          <a:sx n="117" d="100"/>
          <a:sy n="117" d="100"/>
        </p:scale>
        <p:origin x="68" y="116"/>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7512"/>
    </p:cViewPr>
  </p:sorterViewPr>
  <p:notesViewPr>
    <p:cSldViewPr snapToGrid="0">
      <p:cViewPr varScale="1">
        <p:scale>
          <a:sx n="103" d="100"/>
          <a:sy n="103" d="100"/>
        </p:scale>
        <p:origin x="-43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3/8/2018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a:t>
            </a:fld>
            <a:endParaRPr lang="en-US" dirty="0"/>
          </a:p>
        </p:txBody>
      </p:sp>
    </p:spTree>
    <p:extLst>
      <p:ext uri="{BB962C8B-B14F-4D97-AF65-F5344CB8AC3E}">
        <p14:creationId xmlns:p14="http://schemas.microsoft.com/office/powerpoint/2010/main" val="2994716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39712B66-5D60-4867-B3F9-28828F585780}" type="datetime1">
              <a:rPr lang="en-US" smtClean="0"/>
              <a:t>3/8/2018</a:t>
            </a:fld>
            <a:endParaRPr lang="en-US" dirty="0"/>
          </a:p>
        </p:txBody>
      </p:sp>
      <p:sp>
        <p:nvSpPr>
          <p:cNvPr id="16" name="TextBox 15"/>
          <p:cNvSpPr txBox="1"/>
          <p:nvPr userDrawn="1"/>
        </p:nvSpPr>
        <p:spPr>
          <a:xfrm>
            <a:off x="8323072" y="6547882"/>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a:t>
            </a:r>
          </a:p>
        </p:txBody>
      </p:sp>
      <p:pic>
        <p:nvPicPr>
          <p:cNvPr id="9" name="Graphic 8">
            <a:extLst>
              <a:ext uri="{FF2B5EF4-FFF2-40B4-BE49-F238E27FC236}">
                <a16:creationId xmlns:a16="http://schemas.microsoft.com/office/drawing/2014/main" id="{0166DAFC-35D7-45EA-B19F-E91795080B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099" y="6244876"/>
            <a:ext cx="2250902" cy="606012"/>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CE5FC7-4D55-44D2-BB95-18AE61756BFB}"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376E205-D299-4D5B-AB43-05B273B6B81C}"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415E0F0D-D703-4759-9DCF-ADB0D756B529}"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971B40AE-595B-49DC-8533-414DA2A330B2}"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5D8385-D6F8-495D-A714-D899111EF385}"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E60BB-696D-4E07-B234-28E3E9CA8AF9}"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A6EC6-BCD7-4A25-9B3C-48B88AA623F4}"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ADCAFC-96E2-4AA6-80B1-80054BEDE67D}"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5" name="Date Placeholder 4"/>
          <p:cNvSpPr>
            <a:spLocks noGrp="1"/>
          </p:cNvSpPr>
          <p:nvPr>
            <p:ph type="dt" sz="half" idx="10"/>
          </p:nvPr>
        </p:nvSpPr>
        <p:spPr/>
        <p:txBody>
          <a:bodyPr/>
          <a:lstStyle/>
          <a:p>
            <a:fld id="{31BC585D-527B-4834-9639-C9AF9537F204}"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2"/>
                </a:solidFill>
              </a:defRPr>
            </a:lvl1pPr>
          </a:lstStyle>
          <a:p>
            <a:r>
              <a:rPr lang="en-US" dirty="0"/>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9651C-51B0-45EC-9488-BF91DC255796}" type="datetime1">
              <a:rPr lang="en-US" smtClean="0"/>
              <a:t>3/8/2018</a:t>
            </a:fld>
            <a:endParaRPr dirty="0"/>
          </a:p>
        </p:txBody>
      </p:sp>
      <p:sp>
        <p:nvSpPr>
          <p:cNvPr id="8" name="Footer Placeholder 7"/>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9" name="Slide Number Placeholder 8"/>
          <p:cNvSpPr>
            <a:spLocks noGrp="1"/>
          </p:cNvSpPr>
          <p:nvPr>
            <p:ph type="sldNum" sz="quarter" idx="12"/>
          </p:nvPr>
        </p:nvSpPr>
        <p:spPr/>
        <p:txBody>
          <a:bodyPr/>
          <a:lstStyle/>
          <a:p>
            <a:fld id="{C51EAA63-D034-42AE-91FA-B13B9518C7BE}" type="slidenum">
              <a:rPr/>
              <a:pPr/>
              <a:t>‹#›</a:t>
            </a:fld>
            <a:endParaRPr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a:solidFill>
                  <a:srgbClr val="5F5F5F"/>
                </a:solidFill>
              </a:defRPr>
            </a:lvl1pPr>
          </a:lstStyle>
          <a:p>
            <a:fld id="{5DD32107-D5CA-4E61-A36B-3BB0ED0AE379}" type="datetime1">
              <a:rPr lang="en-US" smtClean="0"/>
              <a:t>3/8/2018</a:t>
            </a:fld>
            <a:endParaRPr lang="en-US" dirty="0"/>
          </a:p>
        </p:txBody>
      </p:sp>
      <p:sp>
        <p:nvSpPr>
          <p:cNvPr id="15" name="TextBox 14"/>
          <p:cNvSpPr txBox="1"/>
          <p:nvPr userDrawn="1"/>
        </p:nvSpPr>
        <p:spPr>
          <a:xfrm>
            <a:off x="8456612" y="6467856"/>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pic>
        <p:nvPicPr>
          <p:cNvPr id="10" name="Graphic 9">
            <a:extLst>
              <a:ext uri="{FF2B5EF4-FFF2-40B4-BE49-F238E27FC236}">
                <a16:creationId xmlns:a16="http://schemas.microsoft.com/office/drawing/2014/main" id="{DFBA854A-7F8D-4C3F-87F3-F002FE1336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099" y="6253242"/>
            <a:ext cx="2250902" cy="606012"/>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B58A072-4FD8-485D-9D0F-35E2CA70ECDF}" type="datetime1">
              <a:rPr lang="en-US" smtClean="0"/>
              <a:t>3/8/2018</a:t>
            </a:fld>
            <a:endParaRPr dirty="0"/>
          </a:p>
        </p:txBody>
      </p:sp>
      <p:sp>
        <p:nvSpPr>
          <p:cNvPr id="4" name="Footer Placeholder 3"/>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1E35C3-FB92-42A5-8AD6-D91CDE008730}" type="datetime1">
              <a:rPr lang="en-US" smtClean="0"/>
              <a:t>3/8/2018</a:t>
            </a:fld>
            <a:endParaRPr dirty="0"/>
          </a:p>
        </p:txBody>
      </p:sp>
      <p:sp>
        <p:nvSpPr>
          <p:cNvPr id="4" name="Footer Placeholder 3"/>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FB64E-D8F0-4AAE-9D95-6AF6022A9842}" type="datetime1">
              <a:rPr lang="en-US" smtClean="0"/>
              <a:t>3/8/2018</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4F01E7-12CF-4E7F-8C60-31D8CF95839B}"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339913-112D-4011-AAF7-FA92305E19FF}"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A95B5D-3104-4ECD-97DD-B91F8D1CB749}"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FAE874-02CD-43E6-8FC2-E8EC24EDADF3}"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955D496A-DDDB-4ED8-8F4B-C4D81757C67F}"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p:txBody>
          <a:bodyPr/>
          <a:lstStyle/>
          <a:p>
            <a:fld id="{1D6E9DBF-C475-4765-8B49-E0B9C40F98E9}"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2D23345A-9D89-41B2-A418-38BC56A6584C}"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6117CBB-090A-49A3-9033-32D094038247}" type="datetime1">
              <a:rPr lang="en-US" smtClean="0"/>
              <a:t>3/8/2018</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p:txBody>
          <a:bodyPr/>
          <a:lstStyle/>
          <a:p>
            <a:fld id="{F8B96468-8716-4A7F-BC4D-11C0E1E2D7E3}" type="datetime1">
              <a:rPr lang="en-US" smtClean="0"/>
              <a:t>3/8/2018</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OW SF17 Metric">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rgbClr val="5F5F5F"/>
                </a:solidFill>
              </a:defRPr>
            </a:lvl1pPr>
          </a:lstStyle>
          <a:p>
            <a:fld id="{C0239940-003B-4A04-A5BB-A1DE79076A0A}" type="datetime1">
              <a:rPr lang="en-US" smtClean="0"/>
              <a:t>3/8/2018</a:t>
            </a:fld>
            <a:endParaRPr lang="en-US"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lvl1pPr>
              <a:defRPr>
                <a:solidFill>
                  <a:srgbClr val="5F5F5F"/>
                </a:solidFill>
              </a:defRPr>
            </a:lvl1pPr>
          </a:lstStyle>
          <a:p>
            <a:r>
              <a:rPr lang="en-US"/>
              <a:t>Confidential – Oracle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a:t>XX</a:t>
            </a:r>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CE7BD-701B-475C-8816-A2AAF72196BF}" type="datetime1">
              <a:rPr lang="en-US" smtClean="0"/>
              <a:t>3/8/2018</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6DAFC-07A5-4E5C-BD45-661A5CDEF4FC}" type="datetime1">
              <a:rPr lang="en-US" smtClean="0"/>
              <a:t>3/8/2018</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325E6E9A-8390-4290-B31C-1F471C48FAC6}" type="datetime1">
              <a:rPr lang="en-US" smtClean="0"/>
              <a:t>3/8/2018</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1_Oracle logo">
    <p:bg bwMode="ltGray">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4" name="Graphic 3">
            <a:extLst>
              <a:ext uri="{FF2B5EF4-FFF2-40B4-BE49-F238E27FC236}">
                <a16:creationId xmlns:a16="http://schemas.microsoft.com/office/drawing/2014/main" id="{7C65870F-9EC5-4C28-AB22-622E7BE4CB8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962" y="1595579"/>
            <a:ext cx="11800902" cy="3177166"/>
          </a:xfrm>
          <a:prstGeom prst="rect">
            <a:avLst/>
          </a:prstGeom>
        </p:spPr>
      </p:pic>
    </p:spTree>
    <p:extLst>
      <p:ext uri="{BB962C8B-B14F-4D97-AF65-F5344CB8AC3E}">
        <p14:creationId xmlns:p14="http://schemas.microsoft.com/office/powerpoint/2010/main" val="9760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3A9B2-2ECF-4D6F-B41E-1F7FF65BDF0A}" type="datetime1">
              <a:rPr lang="en-US" smtClean="0"/>
              <a:t>3/8/2018</a:t>
            </a:fld>
            <a:endParaRPr lang="en-US"/>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p>
        </p:txBody>
      </p:sp>
      <p:sp>
        <p:nvSpPr>
          <p:cNvPr id="6" name="Slide Number Placeholder 5"/>
          <p:cNvSpPr>
            <a:spLocks noGrp="1"/>
          </p:cNvSpPr>
          <p:nvPr>
            <p:ph type="sldNum" sz="quarter" idx="12"/>
          </p:nvPr>
        </p:nvSpPr>
        <p:spPr/>
        <p:txBody>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A567A7A-CC1E-4209-9E3B-DE871D2AA625}" type="datetime1">
              <a:rPr lang="en-US" smtClean="0"/>
              <a:t>3/8/2018</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B591D06-8365-4027-A9EF-9BD9E804C2C9}" type="datetime1">
              <a:rPr lang="en-US" smtClean="0"/>
              <a:t>3/8/2018</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Date Placeholder 3"/>
          <p:cNvSpPr>
            <a:spLocks noGrp="1"/>
          </p:cNvSpPr>
          <p:nvPr>
            <p:ph type="dt" sz="half" idx="10"/>
          </p:nvPr>
        </p:nvSpPr>
        <p:spPr/>
        <p:txBody>
          <a:bodyPr/>
          <a:lstStyle/>
          <a:p>
            <a:fld id="{F811E318-D1E8-4B86-AB02-BA0E5B41F892}" type="datetime1">
              <a:rPr lang="en-US" smtClean="0"/>
              <a:t>3/8/2018</a:t>
            </a:fld>
            <a:endParaRPr dirty="0"/>
          </a:p>
        </p:txBody>
      </p:sp>
      <p:sp>
        <p:nvSpPr>
          <p:cNvPr id="5" name="Footer Placeholder 4"/>
          <p:cNvSpPr>
            <a:spLocks noGrp="1"/>
          </p:cNvSpPr>
          <p:nvPr>
            <p:ph type="ftr" sz="quarter" idx="11"/>
          </p:nvPr>
        </p:nvSpPr>
        <p:spPr>
          <a:xfrm>
            <a:off x="8722981" y="6537959"/>
            <a:ext cx="2743200" cy="182880"/>
          </a:xfrm>
          <a:prstGeom prst="rect">
            <a:avLst/>
          </a:prstGeom>
        </p:spPr>
        <p:txBody>
          <a:bodyPr/>
          <a:lstStyle/>
          <a:p>
            <a:endParaRPr dirty="0"/>
          </a:p>
        </p:txBody>
      </p:sp>
      <p:sp>
        <p:nvSpPr>
          <p:cNvPr id="6" name="Slide Number Placeholder 5"/>
          <p:cNvSpPr>
            <a:spLocks noGrp="1"/>
          </p:cNvSpPr>
          <p:nvPr>
            <p:ph type="sldNum" sz="quarter" idx="12"/>
          </p:nvPr>
        </p:nvSpPr>
        <p:spPr>
          <a:xfrm>
            <a:off x="11466181" y="6556248"/>
            <a:ext cx="381661" cy="182880"/>
          </a:xfrm>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62680C-8E4A-4398-9021-24E1BE961F00}" type="datetime1">
              <a:rPr lang="en-US" smtClean="0"/>
              <a:t>3/8/2018</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OW SF17 TiOOW SF17 Section Header with Photo-Re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5F5F5F"/>
                </a:solidFill>
              </a:defRPr>
            </a:lvl1pPr>
          </a:lstStyle>
          <a:p>
            <a:fld id="{C70D1EF1-4F5B-457F-B599-4AC34336CA8A}" type="datetime1">
              <a:rPr lang="en-US" smtClean="0"/>
              <a:t>3/8/2018</a:t>
            </a:fld>
            <a:endParaRPr lang="en-US"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lvl1pPr>
              <a:defRPr>
                <a:solidFill>
                  <a:srgbClr val="5F5F5F"/>
                </a:solidFill>
              </a:defRPr>
            </a:lvl1pPr>
          </a:lstStyle>
          <a:p>
            <a:r>
              <a:rPr lang="en-US"/>
              <a:t>Confidential – Oracle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sp>
        <p:nvSpPr>
          <p:cNvPr id="14"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dirty="0"/>
          </a:p>
        </p:txBody>
      </p:sp>
      <p:sp>
        <p:nvSpPr>
          <p:cNvPr id="15"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OOW SF17 TiOOW SF17 Section Header with Photo-Blu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618E5A50-F0E4-4C3F-9C13-D3265564B286}" type="datetime1">
              <a:rPr lang="en-US" smtClean="0"/>
              <a:t>3/8/2018</a:t>
            </a:fld>
            <a:endParaRPr lang="en-US"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lvl1pPr>
              <a:defRPr>
                <a:solidFill>
                  <a:srgbClr val="5F5F5F"/>
                </a:solidFill>
              </a:defRPr>
            </a:lvl1pPr>
          </a:lstStyle>
          <a:p>
            <a:r>
              <a:rPr lang="en-US"/>
              <a:t>Confidential – Oracle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OOW SF17 TiOOW SF17 Section Header with Red Graphic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3BF7ABEE-205B-4059-AAA1-0DD26718D7FE}" type="datetime1">
              <a:rPr lang="en-US" smtClean="0"/>
              <a:t>3/8/2018</a:t>
            </a:fld>
            <a:endParaRPr lang="en-US"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lvl1pPr>
              <a:defRPr>
                <a:solidFill>
                  <a:srgbClr val="5F5F5F"/>
                </a:solidFill>
              </a:defRPr>
            </a:lvl1pPr>
          </a:lstStyle>
          <a:p>
            <a:r>
              <a:rPr lang="en-US"/>
              <a:t>Confidential – Oracle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0" y="0"/>
            <a:ext cx="12189398" cy="6858000"/>
            <a:chOff x="0" y="0"/>
            <a:chExt cx="12189398" cy="6858000"/>
          </a:xfrm>
          <a:solidFill>
            <a:srgbClr val="D8E1E6"/>
          </a:solidFill>
        </p:grpSpPr>
        <p:sp>
          <p:nvSpPr>
            <p:cNvPr id="17" name="Rectangle 1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8" name="Rectangle 1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9" name="Rectangle 1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20" name="Rectangle 1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38D3BA0C-1760-4ED6-96BD-74FE6C6A6C3B}" type="datetime1">
              <a:rPr lang="en-US" smtClean="0"/>
              <a:t>3/8/2018</a:t>
            </a:fld>
            <a:endParaRPr lang="en-US" dirty="0"/>
          </a:p>
        </p:txBody>
      </p:sp>
      <p:sp>
        <p:nvSpPr>
          <p:cNvPr id="6" name="Slide Number Placeholder 5"/>
          <p:cNvSpPr>
            <a:spLocks noGrp="1"/>
          </p:cNvSpPr>
          <p:nvPr>
            <p:ph type="sldNum" sz="quarter" idx="4"/>
          </p:nvPr>
        </p:nvSpPr>
        <p:spPr>
          <a:xfrm>
            <a:off x="11483613" y="6549136"/>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8282926" y="6549136"/>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a:solidFill>
                  <a:schemeClr val="tx1"/>
                </a:solidFill>
              </a:rPr>
              <a:t>2017,</a:t>
            </a:r>
            <a:r>
              <a:rPr sz="850" dirty="0">
                <a:solidFill>
                  <a:schemeClr val="tx1"/>
                </a:solidFill>
              </a:rPr>
              <a:t> Oracle and/or its affiliates. All rights reserved.</a:t>
            </a:r>
          </a:p>
        </p:txBody>
      </p:sp>
      <p:pic>
        <p:nvPicPr>
          <p:cNvPr id="8" name="Graphic 7">
            <a:extLst>
              <a:ext uri="{FF2B5EF4-FFF2-40B4-BE49-F238E27FC236}">
                <a16:creationId xmlns:a16="http://schemas.microsoft.com/office/drawing/2014/main" id="{A74046B7-CF4F-48C6-914B-0D6FF5BAF491}"/>
              </a:ext>
            </a:extLst>
          </p:cNvPr>
          <p:cNvPicPr>
            <a:picLocks noChangeAspect="1"/>
          </p:cNvPicPr>
          <p:nvPr userDrawn="1"/>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193962" y="6402962"/>
            <a:ext cx="1817961" cy="489451"/>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63" r:id="rId4"/>
    <p:sldLayoutId id="2147483686" r:id="rId5"/>
    <p:sldLayoutId id="2147483651" r:id="rId6"/>
    <p:sldLayoutId id="2147483698" r:id="rId7"/>
    <p:sldLayoutId id="2147483699" r:id="rId8"/>
    <p:sldLayoutId id="2147483700" r:id="rId9"/>
    <p:sldLayoutId id="2147483669" r:id="rId10"/>
    <p:sldLayoutId id="2147483692" r:id="rId11"/>
    <p:sldLayoutId id="2147483683" r:id="rId12"/>
    <p:sldLayoutId id="2147483670" r:id="rId13"/>
    <p:sldLayoutId id="2147483652" r:id="rId14"/>
    <p:sldLayoutId id="2147483671" r:id="rId15"/>
    <p:sldLayoutId id="2147483672" r:id="rId16"/>
    <p:sldLayoutId id="2147483679" r:id="rId17"/>
    <p:sldLayoutId id="2147483685" r:id="rId18"/>
    <p:sldLayoutId id="2147483688" r:id="rId19"/>
    <p:sldLayoutId id="2147483654" r:id="rId20"/>
    <p:sldLayoutId id="2147483666" r:id="rId21"/>
    <p:sldLayoutId id="2147483655" r:id="rId22"/>
    <p:sldLayoutId id="2147483656" r:id="rId23"/>
    <p:sldLayoutId id="2147483657" r:id="rId24"/>
    <p:sldLayoutId id="2147483673" r:id="rId25"/>
    <p:sldLayoutId id="2147483674" r:id="rId26"/>
    <p:sldLayoutId id="2147483682" r:id="rId27"/>
    <p:sldLayoutId id="2147483684" r:id="rId28"/>
    <p:sldLayoutId id="2147483690" r:id="rId29"/>
    <p:sldLayoutId id="2147483691" r:id="rId30"/>
    <p:sldLayoutId id="2147483701" r:id="rId31"/>
    <p:sldLayoutId id="2147483675" r:id="rId32"/>
    <p:sldLayoutId id="2147483676" r:id="rId33"/>
    <p:sldLayoutId id="2147483667" r:id="rId34"/>
    <p:sldLayoutId id="2147483661" r:id="rId35"/>
    <p:sldLayoutId id="2147483702"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andoraoac-gse00014288.uscom-east-1.oraclecloud.com/dv/ui?pageid=hom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hercules-gse00014288.uscom-east-1.oraclecloud.com/#/notebook/2D9N68PP2"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subTitle" idx="1"/>
          </p:nvPr>
        </p:nvSpPr>
        <p:spPr>
          <a:xfrm>
            <a:off x="877751" y="3472250"/>
            <a:ext cx="9267145" cy="1198603"/>
          </a:xfrm>
        </p:spPr>
        <p:txBody>
          <a:bodyPr/>
          <a:lstStyle/>
          <a:p>
            <a:r>
              <a:rPr lang="en-US" dirty="0"/>
              <a:t>IM &amp; Analytics HUB Teams  – Reston &amp; India HUB</a:t>
            </a:r>
          </a:p>
          <a:p>
            <a:endParaRPr lang="en-US" dirty="0"/>
          </a:p>
        </p:txBody>
      </p:sp>
      <p:sp>
        <p:nvSpPr>
          <p:cNvPr id="3" name="TextBox 2">
            <a:extLst>
              <a:ext uri="{FF2B5EF4-FFF2-40B4-BE49-F238E27FC236}">
                <a16:creationId xmlns:a16="http://schemas.microsoft.com/office/drawing/2014/main" id="{05268F68-3C39-4A7F-B039-4F1FF4D0B692}"/>
              </a:ext>
            </a:extLst>
          </p:cNvPr>
          <p:cNvSpPr txBox="1"/>
          <p:nvPr/>
        </p:nvSpPr>
        <p:spPr>
          <a:xfrm>
            <a:off x="1227707" y="4585865"/>
            <a:ext cx="1990845" cy="1629660"/>
          </a:xfrm>
          <a:prstGeom prst="rect">
            <a:avLst/>
          </a:prstGeom>
          <a:noFill/>
        </p:spPr>
        <p:txBody>
          <a:bodyPr wrap="none" lIns="0" tIns="0" rIns="0" bIns="0" rtlCol="0">
            <a:noAutofit/>
          </a:bodyPr>
          <a:lstStyle/>
          <a:p>
            <a:pPr>
              <a:lnSpc>
                <a:spcPct val="90000"/>
              </a:lnSpc>
            </a:pPr>
            <a:r>
              <a:rPr lang="en-US" dirty="0"/>
              <a:t>Steven Black</a:t>
            </a:r>
          </a:p>
          <a:p>
            <a:pPr>
              <a:lnSpc>
                <a:spcPct val="90000"/>
              </a:lnSpc>
            </a:pPr>
            <a:r>
              <a:rPr lang="en-US" dirty="0"/>
              <a:t>Mark Geurtsen </a:t>
            </a:r>
          </a:p>
          <a:p>
            <a:pPr>
              <a:lnSpc>
                <a:spcPct val="90000"/>
              </a:lnSpc>
            </a:pPr>
            <a:r>
              <a:rPr lang="en-US" dirty="0"/>
              <a:t>Ashutosh Chandel</a:t>
            </a:r>
          </a:p>
          <a:p>
            <a:pPr>
              <a:lnSpc>
                <a:spcPct val="90000"/>
              </a:lnSpc>
            </a:pPr>
            <a:r>
              <a:rPr lang="en-US" dirty="0"/>
              <a:t>Shiva Uppushetty</a:t>
            </a:r>
          </a:p>
          <a:p>
            <a:pPr>
              <a:lnSpc>
                <a:spcPct val="90000"/>
              </a:lnSpc>
            </a:pPr>
            <a:endParaRPr lang="en-US" dirty="0"/>
          </a:p>
          <a:p>
            <a:pPr>
              <a:lnSpc>
                <a:spcPct val="90000"/>
              </a:lnSpc>
            </a:pPr>
            <a:r>
              <a:rPr lang="en-US" dirty="0"/>
              <a:t>2/26/2018</a:t>
            </a:r>
          </a:p>
        </p:txBody>
      </p:sp>
      <p:pic>
        <p:nvPicPr>
          <p:cNvPr id="8" name="Graphic 7">
            <a:extLst>
              <a:ext uri="{FF2B5EF4-FFF2-40B4-BE49-F238E27FC236}">
                <a16:creationId xmlns:a16="http://schemas.microsoft.com/office/drawing/2014/main" id="{4A0376AD-3B05-44FC-A93B-91011A3039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5556" y="544251"/>
            <a:ext cx="10737712" cy="2287705"/>
          </a:xfrm>
          <a:prstGeom prst="rect">
            <a:avLst/>
          </a:prstGeom>
        </p:spPr>
      </p:pic>
    </p:spTree>
    <p:extLst>
      <p:ext uri="{BB962C8B-B14F-4D97-AF65-F5344CB8AC3E}">
        <p14:creationId xmlns:p14="http://schemas.microsoft.com/office/powerpoint/2010/main" val="102519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nchor="ctr"/>
          <a:lstStyle/>
          <a:p>
            <a:r>
              <a:rPr lang="en-US" dirty="0"/>
              <a:t>Agenda</a:t>
            </a:r>
          </a:p>
        </p:txBody>
      </p:sp>
      <p:sp>
        <p:nvSpPr>
          <p:cNvPr id="3" name="Content Placeholder 2"/>
          <p:cNvSpPr>
            <a:spLocks noGrp="1"/>
          </p:cNvSpPr>
          <p:nvPr>
            <p:ph idx="13"/>
          </p:nvPr>
        </p:nvSpPr>
        <p:spPr>
          <a:xfrm>
            <a:off x="2358609" y="1683025"/>
            <a:ext cx="8861082" cy="3962401"/>
          </a:xfrm>
        </p:spPr>
        <p:txBody>
          <a:bodyPr/>
          <a:lstStyle/>
          <a:p>
            <a:r>
              <a:rPr lang="en-US" dirty="0"/>
              <a:t>Overview</a:t>
            </a:r>
          </a:p>
          <a:p>
            <a:r>
              <a:rPr lang="en-US" dirty="0"/>
              <a:t>Notional Architecture </a:t>
            </a:r>
          </a:p>
          <a:p>
            <a:r>
              <a:rPr lang="en-US" dirty="0"/>
              <a:t>Demo</a:t>
            </a:r>
          </a:p>
          <a:p>
            <a:r>
              <a:rPr lang="en-US" dirty="0"/>
              <a:t>Q &amp; A </a:t>
            </a:r>
          </a:p>
        </p:txBody>
      </p:sp>
      <p:sp>
        <p:nvSpPr>
          <p:cNvPr id="6" name="Pentagon 5"/>
          <p:cNvSpPr/>
          <p:nvPr/>
        </p:nvSpPr>
        <p:spPr>
          <a:xfrm>
            <a:off x="1749007" y="1683026"/>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1</a:t>
            </a:r>
          </a:p>
        </p:txBody>
      </p:sp>
      <p:sp>
        <p:nvSpPr>
          <p:cNvPr id="16" name="Pentagon 15"/>
          <p:cNvSpPr/>
          <p:nvPr/>
        </p:nvSpPr>
        <p:spPr>
          <a:xfrm>
            <a:off x="1749007" y="2379303"/>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2</a:t>
            </a:r>
          </a:p>
        </p:txBody>
      </p:sp>
      <p:sp>
        <p:nvSpPr>
          <p:cNvPr id="5" name="Slide Number Placeholder 4">
            <a:extLst>
              <a:ext uri="{FF2B5EF4-FFF2-40B4-BE49-F238E27FC236}">
                <a16:creationId xmlns:a16="http://schemas.microsoft.com/office/drawing/2014/main" id="{FD4A98AC-7E18-40F2-A8A7-096E1F269429}"/>
              </a:ext>
            </a:extLst>
          </p:cNvPr>
          <p:cNvSpPr>
            <a:spLocks noGrp="1"/>
          </p:cNvSpPr>
          <p:nvPr>
            <p:ph type="sldNum" sz="quarter" idx="12"/>
          </p:nvPr>
        </p:nvSpPr>
        <p:spPr/>
        <p:txBody>
          <a:bodyPr/>
          <a:lstStyle/>
          <a:p>
            <a:fld id="{C51EAA63-D034-42AE-91FA-B13B9518C7BE}" type="slidenum">
              <a:rPr lang="en-US" smtClean="0"/>
              <a:pPr/>
              <a:t>2</a:t>
            </a:fld>
            <a:endParaRPr lang="en-US" dirty="0"/>
          </a:p>
        </p:txBody>
      </p:sp>
      <p:sp>
        <p:nvSpPr>
          <p:cNvPr id="8" name="Pentagon 15">
            <a:extLst>
              <a:ext uri="{FF2B5EF4-FFF2-40B4-BE49-F238E27FC236}">
                <a16:creationId xmlns:a16="http://schemas.microsoft.com/office/drawing/2014/main" id="{3992BA0E-A8D8-43FB-B16C-1C267D32D474}"/>
              </a:ext>
            </a:extLst>
          </p:cNvPr>
          <p:cNvSpPr/>
          <p:nvPr/>
        </p:nvSpPr>
        <p:spPr>
          <a:xfrm>
            <a:off x="1749007" y="307558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3</a:t>
            </a:r>
          </a:p>
        </p:txBody>
      </p:sp>
      <p:sp>
        <p:nvSpPr>
          <p:cNvPr id="9" name="Pentagon 15">
            <a:extLst>
              <a:ext uri="{FF2B5EF4-FFF2-40B4-BE49-F238E27FC236}">
                <a16:creationId xmlns:a16="http://schemas.microsoft.com/office/drawing/2014/main" id="{7FB4EB74-FA8A-455F-B680-88688E02F50A}"/>
              </a:ext>
            </a:extLst>
          </p:cNvPr>
          <p:cNvSpPr/>
          <p:nvPr/>
        </p:nvSpPr>
        <p:spPr>
          <a:xfrm>
            <a:off x="1749007" y="376580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4</a:t>
            </a:r>
          </a:p>
        </p:txBody>
      </p:sp>
    </p:spTree>
    <p:extLst>
      <p:ext uri="{BB962C8B-B14F-4D97-AF65-F5344CB8AC3E}">
        <p14:creationId xmlns:p14="http://schemas.microsoft.com/office/powerpoint/2010/main" val="416447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E8EB-0AA3-4C74-824D-777568337EB4}"/>
              </a:ext>
            </a:extLst>
          </p:cNvPr>
          <p:cNvSpPr>
            <a:spLocks noGrp="1"/>
          </p:cNvSpPr>
          <p:nvPr>
            <p:ph type="title"/>
          </p:nvPr>
        </p:nvSpPr>
        <p:spPr>
          <a:xfrm>
            <a:off x="531812" y="406400"/>
            <a:ext cx="5562600" cy="889000"/>
          </a:xfrm>
        </p:spPr>
        <p:txBody>
          <a:bodyPr anchor="ctr"/>
          <a:lstStyle/>
          <a:p>
            <a:pPr algn="ctr"/>
            <a:r>
              <a:rPr lang="en-US" dirty="0"/>
              <a:t>Story</a:t>
            </a:r>
          </a:p>
        </p:txBody>
      </p:sp>
      <p:sp>
        <p:nvSpPr>
          <p:cNvPr id="3" name="Slide Number Placeholder 2">
            <a:extLst>
              <a:ext uri="{FF2B5EF4-FFF2-40B4-BE49-F238E27FC236}">
                <a16:creationId xmlns:a16="http://schemas.microsoft.com/office/drawing/2014/main" id="{3C93BD23-7BA4-462C-83F2-085FA9544C22}"/>
              </a:ext>
            </a:extLst>
          </p:cNvPr>
          <p:cNvSpPr>
            <a:spLocks noGrp="1"/>
          </p:cNvSpPr>
          <p:nvPr>
            <p:ph type="sldNum" sz="quarter" idx="12"/>
          </p:nvPr>
        </p:nvSpPr>
        <p:spPr/>
        <p:txBody>
          <a:bodyPr/>
          <a:lstStyle/>
          <a:p>
            <a:fld id="{C51EAA63-D034-42AE-91FA-B13B9518C7BE}" type="slidenum">
              <a:rPr lang="en-US" smtClean="0"/>
              <a:pPr/>
              <a:t>3</a:t>
            </a:fld>
            <a:endParaRPr lang="en-US" dirty="0"/>
          </a:p>
        </p:txBody>
      </p:sp>
      <p:sp>
        <p:nvSpPr>
          <p:cNvPr id="4" name="Text Placeholder 3">
            <a:extLst>
              <a:ext uri="{FF2B5EF4-FFF2-40B4-BE49-F238E27FC236}">
                <a16:creationId xmlns:a16="http://schemas.microsoft.com/office/drawing/2014/main" id="{2A94DD9F-ED0B-4D42-8C3A-85AD86459E16}"/>
              </a:ext>
            </a:extLst>
          </p:cNvPr>
          <p:cNvSpPr>
            <a:spLocks noGrp="1"/>
          </p:cNvSpPr>
          <p:nvPr>
            <p:ph type="body" sz="quarter" idx="13"/>
          </p:nvPr>
        </p:nvSpPr>
        <p:spPr>
          <a:xfrm>
            <a:off x="611531" y="1591733"/>
            <a:ext cx="5482881" cy="3962401"/>
          </a:xfrm>
        </p:spPr>
        <p:txBody>
          <a:bodyPr/>
          <a:lstStyle/>
          <a:p>
            <a:pPr marL="458788" indent="-457200">
              <a:buFont typeface="Arial" panose="020B0604020202020204" pitchFamily="34" charset="0"/>
              <a:buChar char="•"/>
            </a:pPr>
            <a:r>
              <a:rPr lang="en-US" dirty="0"/>
              <a:t>TODO</a:t>
            </a:r>
          </a:p>
          <a:p>
            <a:pPr marL="458788" indent="-457200">
              <a:buFont typeface="Arial" panose="020B0604020202020204" pitchFamily="34" charset="0"/>
              <a:buChar char="•"/>
            </a:pPr>
            <a:endParaRPr lang="en-US" dirty="0"/>
          </a:p>
          <a:p>
            <a:pPr marL="458788" indent="-457200">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29029AB5-2BCD-4F53-AD50-73A76CCAC272}"/>
              </a:ext>
            </a:extLst>
          </p:cNvPr>
          <p:cNvSpPr txBox="1">
            <a:spLocks/>
          </p:cNvSpPr>
          <p:nvPr/>
        </p:nvSpPr>
        <p:spPr>
          <a:xfrm>
            <a:off x="6094412" y="406400"/>
            <a:ext cx="5562600" cy="889000"/>
          </a:xfrm>
          <a:prstGeom prst="rect">
            <a:avLst/>
          </a:prstGeom>
        </p:spPr>
        <p:txBody>
          <a:bodyPr vert="horz" lIns="0" tIns="0" rIns="0" bIns="0" rtlCol="0" anchor="ctr">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algn="ctr"/>
            <a:r>
              <a:rPr lang="en-US" dirty="0"/>
              <a:t>Features</a:t>
            </a:r>
          </a:p>
        </p:txBody>
      </p:sp>
      <p:sp>
        <p:nvSpPr>
          <p:cNvPr id="6" name="Text Placeholder 3">
            <a:extLst>
              <a:ext uri="{FF2B5EF4-FFF2-40B4-BE49-F238E27FC236}">
                <a16:creationId xmlns:a16="http://schemas.microsoft.com/office/drawing/2014/main" id="{47F9D219-F43D-46C8-BE8F-33D85F26012B}"/>
              </a:ext>
            </a:extLst>
          </p:cNvPr>
          <p:cNvSpPr txBox="1">
            <a:spLocks/>
          </p:cNvSpPr>
          <p:nvPr/>
        </p:nvSpPr>
        <p:spPr>
          <a:xfrm>
            <a:off x="6408375" y="1591733"/>
            <a:ext cx="5482881" cy="3962401"/>
          </a:xfrm>
          <a:prstGeom prst="rect">
            <a:avLst/>
          </a:prstGeom>
        </p:spPr>
        <p:txBody>
          <a:bodyPr vert="horz" lIns="0" tIns="0" rIns="0" bIns="0" rtlCol="0">
            <a:noAutofit/>
          </a:bodyPr>
          <a:lstStyle>
            <a:lvl1pPr marL="1588" indent="0" algn="l" defTabSz="914400" rtl="0" eaLnBrk="1" latinLnBrk="0" hangingPunct="1">
              <a:lnSpc>
                <a:spcPct val="90000"/>
              </a:lnSpc>
              <a:spcBef>
                <a:spcPts val="2400"/>
              </a:spcBef>
              <a:buClr>
                <a:schemeClr val="tx1">
                  <a:lumMod val="60000"/>
                  <a:lumOff val="40000"/>
                </a:schemeClr>
              </a:buClr>
              <a:buFont typeface="Arial" panose="020B0604020202020204" pitchFamily="34" charset="0"/>
              <a:buNone/>
              <a:defRPr sz="2800" kern="1200">
                <a:solidFill>
                  <a:schemeClr val="tx1"/>
                </a:solidFill>
                <a:latin typeface="+mn-lt"/>
                <a:ea typeface="+mn-ea"/>
                <a:cs typeface="+mn-cs"/>
              </a:defRPr>
            </a:lvl1pPr>
            <a:lvl2pPr marL="1588" indent="0" algn="l" defTabSz="914400" rtl="0" eaLnBrk="1" latinLnBrk="0" hangingPunct="1">
              <a:lnSpc>
                <a:spcPct val="90000"/>
              </a:lnSpc>
              <a:spcBef>
                <a:spcPts val="2400"/>
              </a:spcBef>
              <a:buClr>
                <a:schemeClr val="tx1">
                  <a:lumMod val="60000"/>
                  <a:lumOff val="40000"/>
                </a:schemeClr>
              </a:buClr>
              <a:buFont typeface="Arial" panose="020B0604020202020204" pitchFamily="34" charset="0"/>
              <a:buNone/>
              <a:defRPr sz="2800" kern="1200">
                <a:solidFill>
                  <a:schemeClr val="tx1"/>
                </a:solidFill>
                <a:latin typeface="+mn-lt"/>
                <a:ea typeface="+mn-ea"/>
                <a:cs typeface="+mn-cs"/>
              </a:defRPr>
            </a:lvl2pPr>
            <a:lvl3pPr marL="1588" indent="0" algn="l" defTabSz="914400" rtl="0" eaLnBrk="1" latinLnBrk="0" hangingPunct="1">
              <a:lnSpc>
                <a:spcPct val="90000"/>
              </a:lnSpc>
              <a:spcBef>
                <a:spcPts val="2400"/>
              </a:spcBef>
              <a:buClr>
                <a:schemeClr val="tx1">
                  <a:lumMod val="60000"/>
                  <a:lumOff val="40000"/>
                </a:schemeClr>
              </a:buClr>
              <a:buFont typeface="Arial" panose="020B0604020202020204" pitchFamily="34" charset="0"/>
              <a:buNone/>
              <a:defRPr sz="2800" kern="1200">
                <a:solidFill>
                  <a:schemeClr val="tx1"/>
                </a:solidFill>
                <a:latin typeface="+mn-lt"/>
                <a:ea typeface="+mn-ea"/>
                <a:cs typeface="+mn-cs"/>
              </a:defRPr>
            </a:lvl3pPr>
            <a:lvl4pPr marL="1588" indent="0" algn="l" defTabSz="914400" rtl="0" eaLnBrk="1" latinLnBrk="0" hangingPunct="1">
              <a:lnSpc>
                <a:spcPct val="90000"/>
              </a:lnSpc>
              <a:spcBef>
                <a:spcPts val="2400"/>
              </a:spcBef>
              <a:buClr>
                <a:schemeClr val="tx1">
                  <a:lumMod val="60000"/>
                  <a:lumOff val="40000"/>
                </a:schemeClr>
              </a:buClr>
              <a:buFont typeface="Arial" panose="020B0604020202020204" pitchFamily="34" charset="0"/>
              <a:buNone/>
              <a:defRPr sz="2800" kern="1200">
                <a:solidFill>
                  <a:schemeClr val="tx1"/>
                </a:solidFill>
                <a:latin typeface="+mn-lt"/>
                <a:ea typeface="+mn-ea"/>
                <a:cs typeface="+mn-cs"/>
              </a:defRPr>
            </a:lvl4pPr>
            <a:lvl5pPr marL="1588" indent="0" algn="l" defTabSz="914400" rtl="0" eaLnBrk="1" latinLnBrk="0" hangingPunct="1">
              <a:lnSpc>
                <a:spcPct val="90000"/>
              </a:lnSpc>
              <a:spcBef>
                <a:spcPts val="2400"/>
              </a:spcBef>
              <a:buClr>
                <a:schemeClr val="tx1">
                  <a:lumMod val="60000"/>
                  <a:lumOff val="40000"/>
                </a:schemeClr>
              </a:buClr>
              <a:buFont typeface="Arial" panose="020B0604020202020204" pitchFamily="34" charset="0"/>
              <a:buNone/>
              <a:defRPr sz="2800" kern="1200">
                <a:solidFill>
                  <a:schemeClr val="tx1"/>
                </a:solidFill>
                <a:latin typeface="+mn-lt"/>
                <a:ea typeface="+mn-ea"/>
                <a:cs typeface="+mn-cs"/>
              </a:defRPr>
            </a:lvl5pPr>
            <a:lvl6pPr marL="1588" indent="0" algn="l" defTabSz="914400" rtl="0" eaLnBrk="1" latinLnBrk="0" hangingPunct="1">
              <a:lnSpc>
                <a:spcPct val="90000"/>
              </a:lnSpc>
              <a:spcBef>
                <a:spcPts val="2400"/>
              </a:spcBef>
              <a:buClr>
                <a:schemeClr val="tx1">
                  <a:lumMod val="60000"/>
                  <a:lumOff val="40000"/>
                </a:schemeClr>
              </a:buClr>
              <a:buFont typeface="Arial" panose="020B0604020202020204" pitchFamily="34" charset="0"/>
              <a:buNone/>
              <a:defRPr sz="2800" kern="1200">
                <a:solidFill>
                  <a:schemeClr val="tx1"/>
                </a:solidFill>
                <a:latin typeface="+mn-lt"/>
                <a:ea typeface="+mn-ea"/>
                <a:cs typeface="+mn-cs"/>
              </a:defRPr>
            </a:lvl6pPr>
            <a:lvl7pPr marL="1588" indent="0" algn="l" defTabSz="914400" rtl="0" eaLnBrk="1" latinLnBrk="0" hangingPunct="1">
              <a:lnSpc>
                <a:spcPct val="90000"/>
              </a:lnSpc>
              <a:spcBef>
                <a:spcPts val="2400"/>
              </a:spcBef>
              <a:buClr>
                <a:schemeClr val="tx1">
                  <a:lumMod val="60000"/>
                  <a:lumOff val="40000"/>
                </a:schemeClr>
              </a:buClr>
              <a:buFont typeface="Arial" panose="020B0604020202020204" pitchFamily="34" charset="0"/>
              <a:buNone/>
              <a:defRPr sz="2800" kern="1200">
                <a:solidFill>
                  <a:schemeClr val="tx1"/>
                </a:solidFill>
                <a:latin typeface="+mn-lt"/>
                <a:ea typeface="+mn-ea"/>
                <a:cs typeface="+mn-cs"/>
              </a:defRPr>
            </a:lvl7pPr>
            <a:lvl8pPr marL="1588" indent="0" algn="l" defTabSz="914400" rtl="0" eaLnBrk="1" latinLnBrk="0" hangingPunct="1">
              <a:lnSpc>
                <a:spcPct val="90000"/>
              </a:lnSpc>
              <a:spcBef>
                <a:spcPts val="2400"/>
              </a:spcBef>
              <a:buClr>
                <a:schemeClr val="tx1">
                  <a:lumMod val="60000"/>
                  <a:lumOff val="40000"/>
                </a:schemeClr>
              </a:buClr>
              <a:buFont typeface="Arial" panose="020B0604020202020204" pitchFamily="34" charset="0"/>
              <a:buNone/>
              <a:defRPr sz="2800" kern="1200">
                <a:solidFill>
                  <a:schemeClr val="tx1"/>
                </a:solidFill>
                <a:latin typeface="+mn-lt"/>
                <a:ea typeface="+mn-ea"/>
                <a:cs typeface="+mn-cs"/>
              </a:defRPr>
            </a:lvl8pPr>
            <a:lvl9pPr marL="1588" indent="0" algn="l" defTabSz="914400" rtl="0" eaLnBrk="1" latinLnBrk="0" hangingPunct="1">
              <a:lnSpc>
                <a:spcPct val="90000"/>
              </a:lnSpc>
              <a:spcBef>
                <a:spcPts val="2400"/>
              </a:spcBef>
              <a:buClr>
                <a:schemeClr val="tx1">
                  <a:lumMod val="60000"/>
                  <a:lumOff val="40000"/>
                </a:schemeClr>
              </a:buClr>
              <a:buFont typeface="Arial" panose="020B0604020202020204" pitchFamily="34" charset="0"/>
              <a:buNone/>
              <a:defRPr sz="2800" kern="1200">
                <a:solidFill>
                  <a:schemeClr val="tx1"/>
                </a:solidFill>
                <a:latin typeface="+mn-lt"/>
                <a:ea typeface="+mn-ea"/>
                <a:cs typeface="+mn-cs"/>
              </a:defRPr>
            </a:lvl9pPr>
          </a:lstStyle>
          <a:p>
            <a:pPr marL="458788" indent="-457200">
              <a:buFont typeface="Arial" panose="020B0604020202020204" pitchFamily="34" charset="0"/>
              <a:buChar char="•"/>
            </a:pPr>
            <a:r>
              <a:rPr lang="en-US" dirty="0"/>
              <a:t>TODO</a:t>
            </a:r>
          </a:p>
          <a:p>
            <a:pPr marL="458788" indent="-457200">
              <a:buFont typeface="Arial" panose="020B0604020202020204" pitchFamily="34" charset="0"/>
              <a:buChar char="•"/>
            </a:pPr>
            <a:endParaRPr lang="en-US" dirty="0"/>
          </a:p>
          <a:p>
            <a:pPr marL="458788" indent="-457200">
              <a:buFont typeface="Arial" panose="020B0604020202020204" pitchFamily="34" charset="0"/>
              <a:buChar char="•"/>
            </a:pPr>
            <a:endParaRPr lang="en-US" dirty="0"/>
          </a:p>
          <a:p>
            <a:pPr marL="458788" indent="-457200">
              <a:buFont typeface="Arial" panose="020B0604020202020204" pitchFamily="34" charset="0"/>
              <a:buChar char="•"/>
            </a:pPr>
            <a:endParaRPr lang="en-US" dirty="0"/>
          </a:p>
        </p:txBody>
      </p:sp>
    </p:spTree>
    <p:extLst>
      <p:ext uri="{BB962C8B-B14F-4D97-AF65-F5344CB8AC3E}">
        <p14:creationId xmlns:p14="http://schemas.microsoft.com/office/powerpoint/2010/main" val="32255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77F2-7367-46E5-A487-2D3334B2C7BA}"/>
              </a:ext>
            </a:extLst>
          </p:cNvPr>
          <p:cNvSpPr>
            <a:spLocks noGrp="1"/>
          </p:cNvSpPr>
          <p:nvPr>
            <p:ph type="title"/>
          </p:nvPr>
        </p:nvSpPr>
        <p:spPr/>
        <p:txBody>
          <a:bodyPr anchor="ctr"/>
          <a:lstStyle/>
          <a:p>
            <a:r>
              <a:rPr lang="en-US" dirty="0"/>
              <a:t>Notional Architecture </a:t>
            </a:r>
          </a:p>
        </p:txBody>
      </p:sp>
      <p:sp>
        <p:nvSpPr>
          <p:cNvPr id="3" name="Slide Number Placeholder 2">
            <a:extLst>
              <a:ext uri="{FF2B5EF4-FFF2-40B4-BE49-F238E27FC236}">
                <a16:creationId xmlns:a16="http://schemas.microsoft.com/office/drawing/2014/main" id="{CF384934-30D9-4DC0-BB43-95C29F1B1135}"/>
              </a:ext>
            </a:extLst>
          </p:cNvPr>
          <p:cNvSpPr>
            <a:spLocks noGrp="1"/>
          </p:cNvSpPr>
          <p:nvPr>
            <p:ph type="sldNum" sz="quarter" idx="12"/>
          </p:nvPr>
        </p:nvSpPr>
        <p:spPr/>
        <p:txBody>
          <a:bodyPr/>
          <a:lstStyle/>
          <a:p>
            <a:fld id="{C51EAA63-D034-42AE-91FA-B13B9518C7BE}" type="slidenum">
              <a:rPr lang="en-US" smtClean="0"/>
              <a:pPr/>
              <a:t>4</a:t>
            </a:fld>
            <a:endParaRPr lang="en-US" dirty="0"/>
          </a:p>
        </p:txBody>
      </p:sp>
      <p:pic>
        <p:nvPicPr>
          <p:cNvPr id="34" name="Picture 33">
            <a:extLst>
              <a:ext uri="{FF2B5EF4-FFF2-40B4-BE49-F238E27FC236}">
                <a16:creationId xmlns:a16="http://schemas.microsoft.com/office/drawing/2014/main" id="{B778D734-EEB7-4574-820B-24DCE9FFFFF4}"/>
              </a:ext>
            </a:extLst>
          </p:cNvPr>
          <p:cNvPicPr>
            <a:picLocks noChangeAspect="1"/>
          </p:cNvPicPr>
          <p:nvPr/>
        </p:nvPicPr>
        <p:blipFill>
          <a:blip r:embed="rId2"/>
          <a:stretch>
            <a:fillRect/>
          </a:stretch>
        </p:blipFill>
        <p:spPr>
          <a:xfrm>
            <a:off x="1076098" y="3001617"/>
            <a:ext cx="10036627" cy="3161524"/>
          </a:xfrm>
          <a:prstGeom prst="rect">
            <a:avLst/>
          </a:prstGeom>
        </p:spPr>
      </p:pic>
      <p:pic>
        <p:nvPicPr>
          <p:cNvPr id="36" name="Graphic 35">
            <a:extLst>
              <a:ext uri="{FF2B5EF4-FFF2-40B4-BE49-F238E27FC236}">
                <a16:creationId xmlns:a16="http://schemas.microsoft.com/office/drawing/2014/main" id="{417B99F1-4487-4AD2-AE6D-A8D529AAD9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0530" y="921578"/>
            <a:ext cx="1223289" cy="856302"/>
          </a:xfrm>
          <a:prstGeom prst="rect">
            <a:avLst/>
          </a:prstGeom>
        </p:spPr>
      </p:pic>
      <p:pic>
        <p:nvPicPr>
          <p:cNvPr id="38" name="Picture 37" descr="A close up of a logo&#10;&#10;Description generated with very high confidence">
            <a:extLst>
              <a:ext uri="{FF2B5EF4-FFF2-40B4-BE49-F238E27FC236}">
                <a16:creationId xmlns:a16="http://schemas.microsoft.com/office/drawing/2014/main" id="{FA7A9B60-A746-4B22-B228-1BE8A8C796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8568" y="1950261"/>
            <a:ext cx="1077152" cy="678207"/>
          </a:xfrm>
          <a:prstGeom prst="rect">
            <a:avLst/>
          </a:prstGeom>
        </p:spPr>
      </p:pic>
      <p:pic>
        <p:nvPicPr>
          <p:cNvPr id="40" name="Graphic 39">
            <a:extLst>
              <a:ext uri="{FF2B5EF4-FFF2-40B4-BE49-F238E27FC236}">
                <a16:creationId xmlns:a16="http://schemas.microsoft.com/office/drawing/2014/main" id="{3C9CEA7B-C342-4949-9C15-A2FE162451C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8369" y="970552"/>
            <a:ext cx="891050" cy="870378"/>
          </a:xfrm>
          <a:prstGeom prst="rect">
            <a:avLst/>
          </a:prstGeom>
        </p:spPr>
      </p:pic>
      <p:cxnSp>
        <p:nvCxnSpPr>
          <p:cNvPr id="41" name="Straight Arrow Connector 40">
            <a:extLst>
              <a:ext uri="{FF2B5EF4-FFF2-40B4-BE49-F238E27FC236}">
                <a16:creationId xmlns:a16="http://schemas.microsoft.com/office/drawing/2014/main" id="{E11184CF-AFF2-4E30-9316-3FB64C806E57}"/>
              </a:ext>
            </a:extLst>
          </p:cNvPr>
          <p:cNvCxnSpPr>
            <a:cxnSpLocks/>
            <a:stCxn id="38" idx="3"/>
          </p:cNvCxnSpPr>
          <p:nvPr/>
        </p:nvCxnSpPr>
        <p:spPr>
          <a:xfrm>
            <a:off x="8125720" y="2289365"/>
            <a:ext cx="1584810" cy="77530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B31F146-539D-40FA-A1F9-8409678A7394}"/>
              </a:ext>
            </a:extLst>
          </p:cNvPr>
          <p:cNvCxnSpPr>
            <a:cxnSpLocks/>
            <a:stCxn id="40" idx="2"/>
          </p:cNvCxnSpPr>
          <p:nvPr/>
        </p:nvCxnSpPr>
        <p:spPr>
          <a:xfrm>
            <a:off x="8743894" y="1840930"/>
            <a:ext cx="1095845" cy="1223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11D040-5B88-43F0-B3BC-6C36B5CA3318}"/>
              </a:ext>
            </a:extLst>
          </p:cNvPr>
          <p:cNvCxnSpPr>
            <a:cxnSpLocks/>
          </p:cNvCxnSpPr>
          <p:nvPr/>
        </p:nvCxnSpPr>
        <p:spPr>
          <a:xfrm flipH="1">
            <a:off x="9969230" y="1831355"/>
            <a:ext cx="352944" cy="12333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5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1812" y="4886324"/>
            <a:ext cx="11125200" cy="1371600"/>
          </a:xfrm>
        </p:spPr>
        <p:txBody>
          <a:bodyPr/>
          <a:lstStyle/>
          <a:p>
            <a:r>
              <a:rPr lang="en-US" sz="3200" dirty="0">
                <a:hlinkClick r:id="rId2"/>
              </a:rPr>
              <a:t>https://pandoraoac-gse00014288.uscom-east-1.oraclecloud.com/dv/ui?pageid=home</a:t>
            </a:r>
            <a:endParaRPr lang="en-US" sz="3200" dirty="0"/>
          </a:p>
        </p:txBody>
      </p:sp>
      <p:sp>
        <p:nvSpPr>
          <p:cNvPr id="3" name="Slide Number Placeholder 2">
            <a:extLst>
              <a:ext uri="{FF2B5EF4-FFF2-40B4-BE49-F238E27FC236}">
                <a16:creationId xmlns:a16="http://schemas.microsoft.com/office/drawing/2014/main" id="{19678CD3-C620-4B89-8AC9-5988AA3F2038}"/>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
        <p:nvSpPr>
          <p:cNvPr id="4" name="Title 1">
            <a:extLst>
              <a:ext uri="{FF2B5EF4-FFF2-40B4-BE49-F238E27FC236}">
                <a16:creationId xmlns:a16="http://schemas.microsoft.com/office/drawing/2014/main" id="{205FC78C-8565-432F-94BD-ABD8C2B41A7A}"/>
              </a:ext>
            </a:extLst>
          </p:cNvPr>
          <p:cNvSpPr txBox="1">
            <a:spLocks/>
          </p:cNvSpPr>
          <p:nvPr/>
        </p:nvSpPr>
        <p:spPr>
          <a:xfrm>
            <a:off x="531812" y="406400"/>
            <a:ext cx="11125200" cy="889000"/>
          </a:xfrm>
          <a:prstGeom prst="rect">
            <a:avLst/>
          </a:prstGeom>
        </p:spPr>
        <p:txBody>
          <a:bodyPr vert="horz" lIns="0" tIns="0" rIns="0" bIns="0" rtlCol="0" anchor="ctr">
            <a:noAutofit/>
          </a:bodyPr>
          <a:lstStyle>
            <a:lvl1pPr algn="l" defTabSz="914400" rtl="0" eaLnBrk="1" latinLnBrk="0" hangingPunct="1">
              <a:lnSpc>
                <a:spcPct val="80000"/>
              </a:lnSpc>
              <a:spcBef>
                <a:spcPct val="0"/>
              </a:spcBef>
              <a:buNone/>
              <a:defRPr sz="4800" b="0" kern="1200" cap="none" baseline="0">
                <a:solidFill>
                  <a:schemeClr val="tx1"/>
                </a:solidFill>
                <a:latin typeface="+mj-lt"/>
                <a:ea typeface="+mj-ea"/>
                <a:cs typeface="+mj-cs"/>
              </a:defRPr>
            </a:lvl1pPr>
          </a:lstStyle>
          <a:p>
            <a:r>
              <a:rPr lang="en-US" dirty="0"/>
              <a:t>OAC – Data Visualization</a:t>
            </a:r>
          </a:p>
        </p:txBody>
      </p:sp>
      <p:pic>
        <p:nvPicPr>
          <p:cNvPr id="2" name="Picture 1">
            <a:extLst>
              <a:ext uri="{FF2B5EF4-FFF2-40B4-BE49-F238E27FC236}">
                <a16:creationId xmlns:a16="http://schemas.microsoft.com/office/drawing/2014/main" id="{1D196105-28C8-4DBA-83B1-0C6F8D106B41}"/>
              </a:ext>
            </a:extLst>
          </p:cNvPr>
          <p:cNvPicPr>
            <a:picLocks noChangeAspect="1"/>
          </p:cNvPicPr>
          <p:nvPr/>
        </p:nvPicPr>
        <p:blipFill>
          <a:blip r:embed="rId3"/>
          <a:stretch>
            <a:fillRect/>
          </a:stretch>
        </p:blipFill>
        <p:spPr>
          <a:xfrm>
            <a:off x="2890157" y="1725629"/>
            <a:ext cx="6408510" cy="3160695"/>
          </a:xfrm>
          <a:prstGeom prst="rect">
            <a:avLst/>
          </a:prstGeom>
        </p:spPr>
      </p:pic>
    </p:spTree>
    <p:extLst>
      <p:ext uri="{BB962C8B-B14F-4D97-AF65-F5344CB8AC3E}">
        <p14:creationId xmlns:p14="http://schemas.microsoft.com/office/powerpoint/2010/main" val="146616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2626-07AE-4528-868D-4E3F4B7DD1AB}"/>
              </a:ext>
            </a:extLst>
          </p:cNvPr>
          <p:cNvSpPr>
            <a:spLocks noGrp="1"/>
          </p:cNvSpPr>
          <p:nvPr>
            <p:ph type="title"/>
          </p:nvPr>
        </p:nvSpPr>
        <p:spPr>
          <a:xfrm>
            <a:off x="549243" y="4929867"/>
            <a:ext cx="11125200" cy="1371600"/>
          </a:xfrm>
        </p:spPr>
        <p:txBody>
          <a:bodyPr/>
          <a:lstStyle/>
          <a:p>
            <a:r>
              <a:rPr lang="en-US" sz="3200" dirty="0">
                <a:hlinkClick r:id="rId2"/>
              </a:rPr>
              <a:t>https://hercules-gse00014288.uscom-east-1.oraclecloud.com/#/notebook/2D9N68PP2</a:t>
            </a:r>
            <a:endParaRPr lang="en-US" sz="3200" dirty="0"/>
          </a:p>
        </p:txBody>
      </p:sp>
      <p:sp>
        <p:nvSpPr>
          <p:cNvPr id="4" name="Slide Number Placeholder 3">
            <a:extLst>
              <a:ext uri="{FF2B5EF4-FFF2-40B4-BE49-F238E27FC236}">
                <a16:creationId xmlns:a16="http://schemas.microsoft.com/office/drawing/2014/main" id="{EF6052A2-B943-4C1F-A4CC-8F1745D7906D}"/>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
        <p:nvSpPr>
          <p:cNvPr id="6" name="Title 1">
            <a:extLst>
              <a:ext uri="{FF2B5EF4-FFF2-40B4-BE49-F238E27FC236}">
                <a16:creationId xmlns:a16="http://schemas.microsoft.com/office/drawing/2014/main" id="{D78A2468-573E-44F2-B2C9-3EA2A0A42A7F}"/>
              </a:ext>
            </a:extLst>
          </p:cNvPr>
          <p:cNvSpPr txBox="1">
            <a:spLocks/>
          </p:cNvSpPr>
          <p:nvPr/>
        </p:nvSpPr>
        <p:spPr>
          <a:xfrm>
            <a:off x="531812" y="406400"/>
            <a:ext cx="11125200" cy="889000"/>
          </a:xfrm>
          <a:prstGeom prst="rect">
            <a:avLst/>
          </a:prstGeom>
        </p:spPr>
        <p:txBody>
          <a:bodyPr vert="horz" lIns="0" tIns="0" rIns="0" bIns="0" rtlCol="0" anchor="ctr">
            <a:noAutofit/>
          </a:bodyPr>
          <a:lstStyle>
            <a:lvl1pPr algn="l" defTabSz="914400" rtl="0" eaLnBrk="1" latinLnBrk="0" hangingPunct="1">
              <a:lnSpc>
                <a:spcPct val="80000"/>
              </a:lnSpc>
              <a:spcBef>
                <a:spcPct val="0"/>
              </a:spcBef>
              <a:buNone/>
              <a:defRPr sz="4800" b="0" kern="1200" cap="none" baseline="0">
                <a:solidFill>
                  <a:schemeClr val="tx1"/>
                </a:solidFill>
                <a:latin typeface="+mj-lt"/>
                <a:ea typeface="+mj-ea"/>
                <a:cs typeface="+mj-cs"/>
              </a:defRPr>
            </a:lvl1pPr>
          </a:lstStyle>
          <a:p>
            <a:r>
              <a:rPr lang="en-US" dirty="0"/>
              <a:t>BDC - Hadoop</a:t>
            </a:r>
          </a:p>
        </p:txBody>
      </p:sp>
    </p:spTree>
    <p:extLst>
      <p:ext uri="{BB962C8B-B14F-4D97-AF65-F5344CB8AC3E}">
        <p14:creationId xmlns:p14="http://schemas.microsoft.com/office/powerpoint/2010/main" val="297733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E62081-179B-4B3C-A611-1F970E815C51}"/>
              </a:ext>
            </a:extLst>
          </p:cNvPr>
          <p:cNvSpPr>
            <a:spLocks noGrp="1"/>
          </p:cNvSpPr>
          <p:nvPr>
            <p:ph type="sldNum" sz="quarter" idx="4294967295"/>
          </p:nvPr>
        </p:nvSpPr>
        <p:spPr>
          <a:xfrm>
            <a:off x="11807825" y="6548438"/>
            <a:ext cx="381000" cy="184150"/>
          </a:xfrm>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33863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BD4B470-F6D7-4662-856E-F98CD12D41D6}"/>
              </a:ext>
            </a:extLst>
          </p:cNvPr>
          <p:cNvSpPr/>
          <p:nvPr/>
        </p:nvSpPr>
        <p:spPr>
          <a:xfrm>
            <a:off x="1395136" y="880796"/>
            <a:ext cx="2175705" cy="3163264"/>
          </a:xfrm>
          <a:prstGeom prst="rect">
            <a:avLst/>
          </a:prstGeom>
          <a:solidFill>
            <a:schemeClr val="bg1">
              <a:alpha val="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1" name="Rectangle 20">
            <a:extLst>
              <a:ext uri="{FF2B5EF4-FFF2-40B4-BE49-F238E27FC236}">
                <a16:creationId xmlns:a16="http://schemas.microsoft.com/office/drawing/2014/main" id="{7B7D3C0D-3570-4D7C-9678-29FB1177F2F6}"/>
              </a:ext>
            </a:extLst>
          </p:cNvPr>
          <p:cNvSpPr/>
          <p:nvPr/>
        </p:nvSpPr>
        <p:spPr>
          <a:xfrm>
            <a:off x="3733477" y="880796"/>
            <a:ext cx="2175705" cy="3163264"/>
          </a:xfrm>
          <a:prstGeom prst="rect">
            <a:avLst/>
          </a:prstGeom>
          <a:solidFill>
            <a:schemeClr val="bg1">
              <a:alpha val="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2" name="Rectangle 21">
            <a:extLst>
              <a:ext uri="{FF2B5EF4-FFF2-40B4-BE49-F238E27FC236}">
                <a16:creationId xmlns:a16="http://schemas.microsoft.com/office/drawing/2014/main" id="{56442CE5-33E6-42B9-940A-46DA82E4CF7A}"/>
              </a:ext>
            </a:extLst>
          </p:cNvPr>
          <p:cNvSpPr/>
          <p:nvPr/>
        </p:nvSpPr>
        <p:spPr>
          <a:xfrm>
            <a:off x="6071818" y="880796"/>
            <a:ext cx="2175705" cy="3163264"/>
          </a:xfrm>
          <a:prstGeom prst="rect">
            <a:avLst/>
          </a:prstGeom>
          <a:solidFill>
            <a:schemeClr val="bg1">
              <a:alpha val="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3" name="Rectangle 22">
            <a:extLst>
              <a:ext uri="{FF2B5EF4-FFF2-40B4-BE49-F238E27FC236}">
                <a16:creationId xmlns:a16="http://schemas.microsoft.com/office/drawing/2014/main" id="{8B908044-65A9-4239-8F22-3588EB335B15}"/>
              </a:ext>
            </a:extLst>
          </p:cNvPr>
          <p:cNvSpPr/>
          <p:nvPr/>
        </p:nvSpPr>
        <p:spPr>
          <a:xfrm>
            <a:off x="8423590" y="880796"/>
            <a:ext cx="2175705" cy="3163264"/>
          </a:xfrm>
          <a:prstGeom prst="rect">
            <a:avLst/>
          </a:prstGeom>
          <a:solidFill>
            <a:schemeClr val="bg1">
              <a:alpha val="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pic>
        <p:nvPicPr>
          <p:cNvPr id="5" name="Picture 4" descr="A picture containing ax, silhouette&#10;&#10;Description generated with very high confidence">
            <a:extLst>
              <a:ext uri="{FF2B5EF4-FFF2-40B4-BE49-F238E27FC236}">
                <a16:creationId xmlns:a16="http://schemas.microsoft.com/office/drawing/2014/main" id="{1D8CAD72-AD22-474D-AD01-D68CFA66AF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9999" y="3015255"/>
            <a:ext cx="414133" cy="414133"/>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5C6989F6-5578-421A-8BED-F18B5F913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280" y="1225880"/>
            <a:ext cx="2177856" cy="1371243"/>
          </a:xfrm>
          <a:prstGeom prst="rect">
            <a:avLst/>
          </a:prstGeom>
        </p:spPr>
      </p:pic>
      <p:pic>
        <p:nvPicPr>
          <p:cNvPr id="9" name="Picture 8" descr="A picture containing electronics&#10;&#10;Description generated with very high confidence">
            <a:extLst>
              <a:ext uri="{FF2B5EF4-FFF2-40B4-BE49-F238E27FC236}">
                <a16:creationId xmlns:a16="http://schemas.microsoft.com/office/drawing/2014/main" id="{377AC2FF-80D8-46B5-BB0F-E773DC2257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3482" y="2971082"/>
            <a:ext cx="272967" cy="385828"/>
          </a:xfrm>
          <a:prstGeom prst="rect">
            <a:avLst/>
          </a:prstGeom>
        </p:spPr>
      </p:pic>
      <p:pic>
        <p:nvPicPr>
          <p:cNvPr id="11" name="Picture 10" descr="A close up of a logo&#10;&#10;Description generated with very high confidence">
            <a:extLst>
              <a:ext uri="{FF2B5EF4-FFF2-40B4-BE49-F238E27FC236}">
                <a16:creationId xmlns:a16="http://schemas.microsoft.com/office/drawing/2014/main" id="{DBA592F0-57F3-4960-954D-356E0E6105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4855" y="1225880"/>
            <a:ext cx="2177856" cy="1371243"/>
          </a:xfrm>
          <a:prstGeom prst="rect">
            <a:avLst/>
          </a:prstGeom>
        </p:spPr>
      </p:pic>
      <p:pic>
        <p:nvPicPr>
          <p:cNvPr id="13" name="Picture 12" descr="A close up of a logo&#10;&#10;Description generated with very high confidence">
            <a:extLst>
              <a:ext uri="{FF2B5EF4-FFF2-40B4-BE49-F238E27FC236}">
                <a16:creationId xmlns:a16="http://schemas.microsoft.com/office/drawing/2014/main" id="{54254A33-37C5-4951-AD00-CCF41257F9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9409" y="1225880"/>
            <a:ext cx="2177857" cy="1371243"/>
          </a:xfrm>
          <a:prstGeom prst="rect">
            <a:avLst/>
          </a:prstGeom>
        </p:spPr>
      </p:pic>
      <p:pic>
        <p:nvPicPr>
          <p:cNvPr id="15" name="Picture 14">
            <a:extLst>
              <a:ext uri="{FF2B5EF4-FFF2-40B4-BE49-F238E27FC236}">
                <a16:creationId xmlns:a16="http://schemas.microsoft.com/office/drawing/2014/main" id="{9896F5D5-20D2-46DA-8A8D-BB9CC34D73F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43856" y="3068481"/>
            <a:ext cx="416032" cy="307680"/>
          </a:xfrm>
          <a:prstGeom prst="rect">
            <a:avLst/>
          </a:prstGeom>
        </p:spPr>
      </p:pic>
      <p:pic>
        <p:nvPicPr>
          <p:cNvPr id="17" name="Picture 16">
            <a:extLst>
              <a:ext uri="{FF2B5EF4-FFF2-40B4-BE49-F238E27FC236}">
                <a16:creationId xmlns:a16="http://schemas.microsoft.com/office/drawing/2014/main" id="{C406FCB9-3F21-4DC2-831E-2C7FE756468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43857" y="3514390"/>
            <a:ext cx="368495" cy="331646"/>
          </a:xfrm>
          <a:prstGeom prst="rect">
            <a:avLst/>
          </a:prstGeom>
        </p:spPr>
      </p:pic>
      <p:pic>
        <p:nvPicPr>
          <p:cNvPr id="19" name="Picture 18" descr="A close up of a logo&#10;&#10;Description generated with very high confidence">
            <a:extLst>
              <a:ext uri="{FF2B5EF4-FFF2-40B4-BE49-F238E27FC236}">
                <a16:creationId xmlns:a16="http://schemas.microsoft.com/office/drawing/2014/main" id="{2DDBBEA1-91FF-4E2B-8C48-85FDF10AA5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0299" y="1225880"/>
            <a:ext cx="2177858" cy="1371243"/>
          </a:xfrm>
          <a:prstGeom prst="rect">
            <a:avLst/>
          </a:prstGeom>
        </p:spPr>
      </p:pic>
      <p:sp>
        <p:nvSpPr>
          <p:cNvPr id="24" name="TextBox 23">
            <a:extLst>
              <a:ext uri="{FF2B5EF4-FFF2-40B4-BE49-F238E27FC236}">
                <a16:creationId xmlns:a16="http://schemas.microsoft.com/office/drawing/2014/main" id="{0B6A9A50-9965-4362-9555-60C2F48B0E5D}"/>
              </a:ext>
            </a:extLst>
          </p:cNvPr>
          <p:cNvSpPr txBox="1"/>
          <p:nvPr/>
        </p:nvSpPr>
        <p:spPr>
          <a:xfrm>
            <a:off x="1780403" y="2722944"/>
            <a:ext cx="1409477" cy="584623"/>
          </a:xfrm>
          <a:prstGeom prst="rect">
            <a:avLst/>
          </a:prstGeom>
          <a:noFill/>
        </p:spPr>
        <p:txBody>
          <a:bodyPr wrap="square" rtlCol="0">
            <a:spAutoFit/>
          </a:bodyPr>
          <a:lstStyle/>
          <a:p>
            <a:r>
              <a:rPr lang="en-US" sz="1600" dirty="0"/>
              <a:t>Pull Data from </a:t>
            </a:r>
          </a:p>
          <a:p>
            <a:r>
              <a:rPr lang="en-US" sz="1600" dirty="0"/>
              <a:t>Twitter</a:t>
            </a:r>
          </a:p>
        </p:txBody>
      </p:sp>
      <p:sp>
        <p:nvSpPr>
          <p:cNvPr id="26" name="TextBox 25">
            <a:extLst>
              <a:ext uri="{FF2B5EF4-FFF2-40B4-BE49-F238E27FC236}">
                <a16:creationId xmlns:a16="http://schemas.microsoft.com/office/drawing/2014/main" id="{9D03A18A-ED62-40BA-86F8-11A90B2711B7}"/>
              </a:ext>
            </a:extLst>
          </p:cNvPr>
          <p:cNvSpPr txBox="1"/>
          <p:nvPr/>
        </p:nvSpPr>
        <p:spPr>
          <a:xfrm>
            <a:off x="3956108" y="2728819"/>
            <a:ext cx="1556422" cy="584623"/>
          </a:xfrm>
          <a:prstGeom prst="rect">
            <a:avLst/>
          </a:prstGeom>
          <a:noFill/>
        </p:spPr>
        <p:txBody>
          <a:bodyPr wrap="square" rtlCol="0">
            <a:spAutoFit/>
          </a:bodyPr>
          <a:lstStyle/>
          <a:p>
            <a:r>
              <a:rPr lang="en-US" sz="1600" dirty="0"/>
              <a:t>Store Raw Data in Kafka</a:t>
            </a:r>
          </a:p>
        </p:txBody>
      </p:sp>
      <p:sp>
        <p:nvSpPr>
          <p:cNvPr id="27" name="TextBox 26">
            <a:extLst>
              <a:ext uri="{FF2B5EF4-FFF2-40B4-BE49-F238E27FC236}">
                <a16:creationId xmlns:a16="http://schemas.microsoft.com/office/drawing/2014/main" id="{69450C2B-24E1-4DAC-BEF4-28325F72AB13}"/>
              </a:ext>
            </a:extLst>
          </p:cNvPr>
          <p:cNvSpPr txBox="1"/>
          <p:nvPr/>
        </p:nvSpPr>
        <p:spPr>
          <a:xfrm>
            <a:off x="1610676" y="818183"/>
            <a:ext cx="1809063" cy="523084"/>
          </a:xfrm>
          <a:prstGeom prst="rect">
            <a:avLst/>
          </a:prstGeom>
          <a:noFill/>
        </p:spPr>
        <p:txBody>
          <a:bodyPr wrap="none" rtlCol="0">
            <a:spAutoFit/>
          </a:bodyPr>
          <a:lstStyle/>
          <a:p>
            <a:pPr algn="ctr"/>
            <a:r>
              <a:rPr lang="en-US" sz="1400" dirty="0">
                <a:solidFill>
                  <a:srgbClr val="1B675A"/>
                </a:solidFill>
              </a:rPr>
              <a:t>Application Container </a:t>
            </a:r>
          </a:p>
          <a:p>
            <a:pPr algn="ctr"/>
            <a:r>
              <a:rPr lang="en-US" sz="1400" dirty="0">
                <a:solidFill>
                  <a:srgbClr val="1B675A"/>
                </a:solidFill>
              </a:rPr>
              <a:t>Cloud Service</a:t>
            </a:r>
          </a:p>
        </p:txBody>
      </p:sp>
      <p:sp>
        <p:nvSpPr>
          <p:cNvPr id="28" name="TextBox 27">
            <a:extLst>
              <a:ext uri="{FF2B5EF4-FFF2-40B4-BE49-F238E27FC236}">
                <a16:creationId xmlns:a16="http://schemas.microsoft.com/office/drawing/2014/main" id="{7F1CCF54-F525-447F-AD16-017F000DB9C0}"/>
              </a:ext>
            </a:extLst>
          </p:cNvPr>
          <p:cNvSpPr txBox="1"/>
          <p:nvPr/>
        </p:nvSpPr>
        <p:spPr>
          <a:xfrm>
            <a:off x="4236194" y="843206"/>
            <a:ext cx="1170272" cy="523084"/>
          </a:xfrm>
          <a:prstGeom prst="rect">
            <a:avLst/>
          </a:prstGeom>
          <a:noFill/>
        </p:spPr>
        <p:txBody>
          <a:bodyPr wrap="none" rtlCol="0">
            <a:spAutoFit/>
          </a:bodyPr>
          <a:lstStyle/>
          <a:p>
            <a:pPr algn="ctr"/>
            <a:r>
              <a:rPr lang="en-US" sz="1400" dirty="0">
                <a:solidFill>
                  <a:srgbClr val="1B675A"/>
                </a:solidFill>
              </a:rPr>
              <a:t>Event Hub</a:t>
            </a:r>
          </a:p>
          <a:p>
            <a:pPr algn="ctr"/>
            <a:r>
              <a:rPr lang="en-US" sz="1400" dirty="0">
                <a:solidFill>
                  <a:srgbClr val="1B675A"/>
                </a:solidFill>
              </a:rPr>
              <a:t>Cloud Service</a:t>
            </a:r>
          </a:p>
        </p:txBody>
      </p:sp>
      <p:sp>
        <p:nvSpPr>
          <p:cNvPr id="29" name="TextBox 28">
            <a:extLst>
              <a:ext uri="{FF2B5EF4-FFF2-40B4-BE49-F238E27FC236}">
                <a16:creationId xmlns:a16="http://schemas.microsoft.com/office/drawing/2014/main" id="{E46A974C-96E5-4A0F-8357-115ABBDD47AA}"/>
              </a:ext>
            </a:extLst>
          </p:cNvPr>
          <p:cNvSpPr txBox="1"/>
          <p:nvPr/>
        </p:nvSpPr>
        <p:spPr>
          <a:xfrm>
            <a:off x="6578133" y="925876"/>
            <a:ext cx="1251299" cy="307697"/>
          </a:xfrm>
          <a:prstGeom prst="rect">
            <a:avLst/>
          </a:prstGeom>
          <a:noFill/>
        </p:spPr>
        <p:txBody>
          <a:bodyPr wrap="none" rtlCol="0" anchor="ctr">
            <a:spAutoFit/>
          </a:bodyPr>
          <a:lstStyle/>
          <a:p>
            <a:pPr algn="ctr"/>
            <a:r>
              <a:rPr lang="en-US" sz="1400" dirty="0">
                <a:solidFill>
                  <a:srgbClr val="1B675A"/>
                </a:solidFill>
              </a:rPr>
              <a:t>Big Data Cloud</a:t>
            </a:r>
          </a:p>
        </p:txBody>
      </p:sp>
      <p:sp>
        <p:nvSpPr>
          <p:cNvPr id="30" name="TextBox 29">
            <a:extLst>
              <a:ext uri="{FF2B5EF4-FFF2-40B4-BE49-F238E27FC236}">
                <a16:creationId xmlns:a16="http://schemas.microsoft.com/office/drawing/2014/main" id="{BDD1CFDB-C66E-4983-86C2-B07E71106F1D}"/>
              </a:ext>
            </a:extLst>
          </p:cNvPr>
          <p:cNvSpPr txBox="1"/>
          <p:nvPr/>
        </p:nvSpPr>
        <p:spPr>
          <a:xfrm>
            <a:off x="8872551" y="843206"/>
            <a:ext cx="1353352" cy="523084"/>
          </a:xfrm>
          <a:prstGeom prst="rect">
            <a:avLst/>
          </a:prstGeom>
          <a:noFill/>
        </p:spPr>
        <p:txBody>
          <a:bodyPr wrap="none" rtlCol="0">
            <a:spAutoFit/>
          </a:bodyPr>
          <a:lstStyle/>
          <a:p>
            <a:pPr algn="ctr"/>
            <a:r>
              <a:rPr lang="en-US" sz="1400" dirty="0">
                <a:solidFill>
                  <a:srgbClr val="1B675A"/>
                </a:solidFill>
              </a:rPr>
              <a:t>Oracle Analytics</a:t>
            </a:r>
          </a:p>
          <a:p>
            <a:pPr algn="ctr"/>
            <a:r>
              <a:rPr lang="en-US" sz="1400" dirty="0">
                <a:solidFill>
                  <a:srgbClr val="1B675A"/>
                </a:solidFill>
              </a:rPr>
              <a:t>Cloud Service</a:t>
            </a:r>
          </a:p>
        </p:txBody>
      </p:sp>
      <p:cxnSp>
        <p:nvCxnSpPr>
          <p:cNvPr id="32" name="Straight Arrow Connector 31">
            <a:extLst>
              <a:ext uri="{FF2B5EF4-FFF2-40B4-BE49-F238E27FC236}">
                <a16:creationId xmlns:a16="http://schemas.microsoft.com/office/drawing/2014/main" id="{B1D95C3E-61BA-4628-8127-1D21CA276BC9}"/>
              </a:ext>
            </a:extLst>
          </p:cNvPr>
          <p:cNvCxnSpPr>
            <a:stCxn id="24" idx="3"/>
            <a:endCxn id="26" idx="1"/>
          </p:cNvCxnSpPr>
          <p:nvPr/>
        </p:nvCxnSpPr>
        <p:spPr>
          <a:xfrm>
            <a:off x="3189880" y="3015256"/>
            <a:ext cx="766228" cy="58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BF6C2FA-E75A-4914-A566-91013A015093}"/>
              </a:ext>
            </a:extLst>
          </p:cNvPr>
          <p:cNvSpPr txBox="1"/>
          <p:nvPr/>
        </p:nvSpPr>
        <p:spPr>
          <a:xfrm>
            <a:off x="6336198" y="2769098"/>
            <a:ext cx="1409477" cy="1076937"/>
          </a:xfrm>
          <a:prstGeom prst="rect">
            <a:avLst/>
          </a:prstGeom>
          <a:noFill/>
        </p:spPr>
        <p:txBody>
          <a:bodyPr wrap="square" rtlCol="0">
            <a:spAutoFit/>
          </a:bodyPr>
          <a:lstStyle/>
          <a:p>
            <a:r>
              <a:rPr lang="en-US" sz="1600" dirty="0"/>
              <a:t>Transform Streaming Data into Hive Tables</a:t>
            </a:r>
          </a:p>
        </p:txBody>
      </p:sp>
      <p:cxnSp>
        <p:nvCxnSpPr>
          <p:cNvPr id="34" name="Straight Arrow Connector 33">
            <a:extLst>
              <a:ext uri="{FF2B5EF4-FFF2-40B4-BE49-F238E27FC236}">
                <a16:creationId xmlns:a16="http://schemas.microsoft.com/office/drawing/2014/main" id="{87FCA260-47A1-4853-8B20-EC908B49D7F5}"/>
              </a:ext>
            </a:extLst>
          </p:cNvPr>
          <p:cNvCxnSpPr>
            <a:cxnSpLocks/>
            <a:stCxn id="26" idx="3"/>
          </p:cNvCxnSpPr>
          <p:nvPr/>
        </p:nvCxnSpPr>
        <p:spPr>
          <a:xfrm>
            <a:off x="5512530" y="3021130"/>
            <a:ext cx="86737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9E0227F-2920-405E-A5FF-949548033494}"/>
              </a:ext>
            </a:extLst>
          </p:cNvPr>
          <p:cNvSpPr txBox="1"/>
          <p:nvPr/>
        </p:nvSpPr>
        <p:spPr>
          <a:xfrm>
            <a:off x="8665673" y="2769098"/>
            <a:ext cx="1494407" cy="830781"/>
          </a:xfrm>
          <a:prstGeom prst="rect">
            <a:avLst/>
          </a:prstGeom>
          <a:noFill/>
        </p:spPr>
        <p:txBody>
          <a:bodyPr wrap="square" rtlCol="0">
            <a:spAutoFit/>
          </a:bodyPr>
          <a:lstStyle/>
          <a:p>
            <a:r>
              <a:rPr lang="en-US" sz="1600" dirty="0"/>
              <a:t>Visualize Real-Time Data in OAC</a:t>
            </a:r>
          </a:p>
        </p:txBody>
      </p:sp>
      <p:cxnSp>
        <p:nvCxnSpPr>
          <p:cNvPr id="40" name="Straight Arrow Connector 39">
            <a:extLst>
              <a:ext uri="{FF2B5EF4-FFF2-40B4-BE49-F238E27FC236}">
                <a16:creationId xmlns:a16="http://schemas.microsoft.com/office/drawing/2014/main" id="{B2FF2CFB-181C-4A3E-912F-FA0DB3A42F01}"/>
              </a:ext>
            </a:extLst>
          </p:cNvPr>
          <p:cNvCxnSpPr>
            <a:cxnSpLocks/>
          </p:cNvCxnSpPr>
          <p:nvPr/>
        </p:nvCxnSpPr>
        <p:spPr>
          <a:xfrm>
            <a:off x="7859888" y="3044579"/>
            <a:ext cx="86737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3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6">
  <a:themeElements>
    <a:clrScheme name="Oracle 10g">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ADWC_ClickThrough_Demo.potx" id="{6690E0EE-142B-4D79-ADAF-318E479F10AA}" vid="{E48E5BC7-F4E7-4D09-8DF2-2B44BB9B8648}"/>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Asset Production Cloud Template</Template>
  <TotalTime>768</TotalTime>
  <Words>116</Words>
  <Application>Microsoft Office PowerPoint</Application>
  <PresentationFormat>Custom</PresentationFormat>
  <Paragraphs>45</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Oracle_16x9_2016</vt:lpstr>
      <vt:lpstr>PowerPoint Presentation</vt:lpstr>
      <vt:lpstr>Agenda</vt:lpstr>
      <vt:lpstr>Story</vt:lpstr>
      <vt:lpstr>Notional Architecture </vt:lpstr>
      <vt:lpstr>https://pandoraoac-gse00014288.uscom-east-1.oraclecloud.com/dv/ui?pageid=home</vt:lpstr>
      <vt:lpstr>https://hercules-gse00014288.uscom-east-1.oraclecloud.com/#/notebook/2D9N68PP2</vt:lpstr>
      <vt:lpstr>PowerPoint Presentation</vt:lpstr>
      <vt:lpstr>PowerPoint Presentation</vt:lpstr>
    </vt:vector>
  </TitlesOfParts>
  <Company>Oracle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Step-by-Step Guide to  Oracle Autonomous Asset Production Cloud</dc:title>
  <dc:subject>Corproate Presentation Template</dc:subject>
  <dc:creator>Steven Black</dc:creator>
  <cp:lastModifiedBy>Steven Black</cp:lastModifiedBy>
  <cp:revision>12</cp:revision>
  <cp:lastPrinted>2017-06-21T17:30:11Z</cp:lastPrinted>
  <dcterms:created xsi:type="dcterms:W3CDTF">2018-02-22T15:30:10Z</dcterms:created>
  <dcterms:modified xsi:type="dcterms:W3CDTF">2018-03-08T16:44:18Z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