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25"/>
  </p:notesMasterIdLst>
  <p:sldIdLst>
    <p:sldId id="309" r:id="rId2"/>
    <p:sldId id="265" r:id="rId3"/>
    <p:sldId id="292" r:id="rId4"/>
    <p:sldId id="293" r:id="rId5"/>
    <p:sldId id="300" r:id="rId6"/>
    <p:sldId id="308" r:id="rId7"/>
    <p:sldId id="294" r:id="rId8"/>
    <p:sldId id="301" r:id="rId9"/>
    <p:sldId id="295" r:id="rId10"/>
    <p:sldId id="302" r:id="rId11"/>
    <p:sldId id="296" r:id="rId12"/>
    <p:sldId id="303" r:id="rId13"/>
    <p:sldId id="297" r:id="rId14"/>
    <p:sldId id="304" r:id="rId15"/>
    <p:sldId id="298" r:id="rId16"/>
    <p:sldId id="305" r:id="rId17"/>
    <p:sldId id="299" r:id="rId18"/>
    <p:sldId id="306" r:id="rId19"/>
    <p:sldId id="307" r:id="rId20"/>
    <p:sldId id="291" r:id="rId21"/>
    <p:sldId id="281" r:id="rId22"/>
    <p:sldId id="290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FF"/>
    <a:srgbClr val="616161"/>
    <a:srgbClr val="595959"/>
    <a:srgbClr val="E5F8FF"/>
    <a:srgbClr val="6FB7D7"/>
    <a:srgbClr val="E8232B"/>
    <a:srgbClr val="E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29" autoAdjust="0"/>
    <p:restoredTop sz="92157" autoAdjust="0"/>
  </p:normalViewPr>
  <p:slideViewPr>
    <p:cSldViewPr snapToGrid="0" snapToObjects="1">
      <p:cViewPr varScale="1">
        <p:scale>
          <a:sx n="99" d="100"/>
          <a:sy n="99" d="100"/>
        </p:scale>
        <p:origin x="96" y="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3519-0107-4220-B210-994F89BE6A0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F3C0-0E75-4F44-8146-5496C4D6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5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4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4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50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4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52" y="3510684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953" y="4431754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98" y="1842433"/>
            <a:ext cx="4218197" cy="1224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54" y="6224886"/>
            <a:ext cx="1539748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6257201"/>
            <a:ext cx="1173480" cy="340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2" y="1416241"/>
            <a:ext cx="4264643" cy="165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48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3038" y="1601996"/>
            <a:ext cx="11681693" cy="434340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// Insert code</a:t>
            </a:r>
          </a:p>
        </p:txBody>
      </p:sp>
    </p:spTree>
    <p:extLst>
      <p:ext uri="{BB962C8B-B14F-4D97-AF65-F5344CB8AC3E}">
        <p14:creationId xmlns:p14="http://schemas.microsoft.com/office/powerpoint/2010/main" val="66524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52" y="3510684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953" y="4431754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54" y="6224886"/>
            <a:ext cx="1539748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6257201"/>
            <a:ext cx="1173480" cy="34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1" y="2226400"/>
            <a:ext cx="5713548" cy="967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17" y="1947222"/>
            <a:ext cx="5546589" cy="12524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4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38" y="1518121"/>
            <a:ext cx="11681693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463453" y="889130"/>
            <a:ext cx="6737207" cy="87478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5882" dirty="0"/>
              <a:t>Header</a:t>
            </a:r>
            <a:endParaRPr lang="en-US" sz="1765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574" y="559886"/>
            <a:ext cx="4176719" cy="877146"/>
            <a:chOff x="259738" y="497600"/>
            <a:chExt cx="4260471" cy="894729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259738" y="842570"/>
              <a:ext cx="4260471" cy="54975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Virtual Academy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invGray">
            <a:xfrm>
              <a:off x="472746" y="497600"/>
              <a:ext cx="1554491" cy="33266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8165870" y="2630300"/>
            <a:ext cx="4055700" cy="4235159"/>
            <a:chOff x="9091612" y="3300413"/>
            <a:chExt cx="538163" cy="561976"/>
          </a:xfrm>
        </p:grpSpPr>
        <p:sp>
          <p:nvSpPr>
            <p:cNvPr id="45" name="Freeform 1371"/>
            <p:cNvSpPr>
              <a:spLocks noEditPoints="1"/>
            </p:cNvSpPr>
            <p:nvPr/>
          </p:nvSpPr>
          <p:spPr bwMode="auto">
            <a:xfrm>
              <a:off x="9196387" y="3397250"/>
              <a:ext cx="152400" cy="465138"/>
            </a:xfrm>
            <a:custGeom>
              <a:avLst/>
              <a:gdLst>
                <a:gd name="T0" fmla="*/ 0 w 190"/>
                <a:gd name="T1" fmla="*/ 0 h 587"/>
                <a:gd name="T2" fmla="*/ 0 w 190"/>
                <a:gd name="T3" fmla="*/ 587 h 587"/>
                <a:gd name="T4" fmla="*/ 190 w 190"/>
                <a:gd name="T5" fmla="*/ 587 h 587"/>
                <a:gd name="T6" fmla="*/ 190 w 190"/>
                <a:gd name="T7" fmla="*/ 0 h 587"/>
                <a:gd name="T8" fmla="*/ 0 w 190"/>
                <a:gd name="T9" fmla="*/ 0 h 587"/>
                <a:gd name="T10" fmla="*/ 117 w 190"/>
                <a:gd name="T11" fmla="*/ 80 h 587"/>
                <a:gd name="T12" fmla="*/ 117 w 190"/>
                <a:gd name="T13" fmla="*/ 80 h 587"/>
                <a:gd name="T14" fmla="*/ 115 w 190"/>
                <a:gd name="T15" fmla="*/ 89 h 587"/>
                <a:gd name="T16" fmla="*/ 111 w 190"/>
                <a:gd name="T17" fmla="*/ 96 h 587"/>
                <a:gd name="T18" fmla="*/ 104 w 190"/>
                <a:gd name="T19" fmla="*/ 101 h 587"/>
                <a:gd name="T20" fmla="*/ 95 w 190"/>
                <a:gd name="T21" fmla="*/ 103 h 587"/>
                <a:gd name="T22" fmla="*/ 95 w 190"/>
                <a:gd name="T23" fmla="*/ 103 h 587"/>
                <a:gd name="T24" fmla="*/ 86 w 190"/>
                <a:gd name="T25" fmla="*/ 101 h 587"/>
                <a:gd name="T26" fmla="*/ 79 w 190"/>
                <a:gd name="T27" fmla="*/ 96 h 587"/>
                <a:gd name="T28" fmla="*/ 74 w 190"/>
                <a:gd name="T29" fmla="*/ 89 h 587"/>
                <a:gd name="T30" fmla="*/ 72 w 190"/>
                <a:gd name="T31" fmla="*/ 80 h 587"/>
                <a:gd name="T32" fmla="*/ 72 w 190"/>
                <a:gd name="T33" fmla="*/ 80 h 587"/>
                <a:gd name="T34" fmla="*/ 74 w 190"/>
                <a:gd name="T35" fmla="*/ 71 h 587"/>
                <a:gd name="T36" fmla="*/ 79 w 190"/>
                <a:gd name="T37" fmla="*/ 63 h 587"/>
                <a:gd name="T38" fmla="*/ 86 w 190"/>
                <a:gd name="T39" fmla="*/ 60 h 587"/>
                <a:gd name="T40" fmla="*/ 95 w 190"/>
                <a:gd name="T41" fmla="*/ 58 h 587"/>
                <a:gd name="T42" fmla="*/ 95 w 190"/>
                <a:gd name="T43" fmla="*/ 58 h 587"/>
                <a:gd name="T44" fmla="*/ 104 w 190"/>
                <a:gd name="T45" fmla="*/ 60 h 587"/>
                <a:gd name="T46" fmla="*/ 111 w 190"/>
                <a:gd name="T47" fmla="*/ 63 h 587"/>
                <a:gd name="T48" fmla="*/ 115 w 190"/>
                <a:gd name="T49" fmla="*/ 71 h 587"/>
                <a:gd name="T50" fmla="*/ 117 w 190"/>
                <a:gd name="T51" fmla="*/ 8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0" h="587">
                  <a:moveTo>
                    <a:pt x="0" y="0"/>
                  </a:moveTo>
                  <a:lnTo>
                    <a:pt x="0" y="587"/>
                  </a:lnTo>
                  <a:lnTo>
                    <a:pt x="190" y="587"/>
                  </a:lnTo>
                  <a:lnTo>
                    <a:pt x="190" y="0"/>
                  </a:lnTo>
                  <a:lnTo>
                    <a:pt x="0" y="0"/>
                  </a:lnTo>
                  <a:close/>
                  <a:moveTo>
                    <a:pt x="117" y="80"/>
                  </a:moveTo>
                  <a:lnTo>
                    <a:pt x="117" y="80"/>
                  </a:lnTo>
                  <a:lnTo>
                    <a:pt x="115" y="89"/>
                  </a:lnTo>
                  <a:lnTo>
                    <a:pt x="111" y="96"/>
                  </a:lnTo>
                  <a:lnTo>
                    <a:pt x="104" y="101"/>
                  </a:lnTo>
                  <a:lnTo>
                    <a:pt x="95" y="103"/>
                  </a:lnTo>
                  <a:lnTo>
                    <a:pt x="95" y="103"/>
                  </a:lnTo>
                  <a:lnTo>
                    <a:pt x="86" y="101"/>
                  </a:lnTo>
                  <a:lnTo>
                    <a:pt x="79" y="96"/>
                  </a:lnTo>
                  <a:lnTo>
                    <a:pt x="74" y="8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6" y="60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104" y="60"/>
                  </a:lnTo>
                  <a:lnTo>
                    <a:pt x="111" y="63"/>
                  </a:lnTo>
                  <a:lnTo>
                    <a:pt x="115" y="71"/>
                  </a:lnTo>
                  <a:lnTo>
                    <a:pt x="117" y="8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1372"/>
            <p:cNvSpPr>
              <a:spLocks noChangeArrowheads="1"/>
            </p:cNvSpPr>
            <p:nvPr/>
          </p:nvSpPr>
          <p:spPr bwMode="auto">
            <a:xfrm>
              <a:off x="9196387" y="3397250"/>
              <a:ext cx="15240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1373"/>
            <p:cNvSpPr>
              <a:spLocks/>
            </p:cNvSpPr>
            <p:nvPr/>
          </p:nvSpPr>
          <p:spPr bwMode="auto">
            <a:xfrm>
              <a:off x="9253537" y="3441700"/>
              <a:ext cx="36513" cy="36513"/>
            </a:xfrm>
            <a:custGeom>
              <a:avLst/>
              <a:gdLst>
                <a:gd name="T0" fmla="*/ 45 w 45"/>
                <a:gd name="T1" fmla="*/ 22 h 45"/>
                <a:gd name="T2" fmla="*/ 45 w 45"/>
                <a:gd name="T3" fmla="*/ 22 h 45"/>
                <a:gd name="T4" fmla="*/ 43 w 45"/>
                <a:gd name="T5" fmla="*/ 31 h 45"/>
                <a:gd name="T6" fmla="*/ 39 w 45"/>
                <a:gd name="T7" fmla="*/ 38 h 45"/>
                <a:gd name="T8" fmla="*/ 32 w 45"/>
                <a:gd name="T9" fmla="*/ 43 h 45"/>
                <a:gd name="T10" fmla="*/ 23 w 45"/>
                <a:gd name="T11" fmla="*/ 45 h 45"/>
                <a:gd name="T12" fmla="*/ 23 w 45"/>
                <a:gd name="T13" fmla="*/ 45 h 45"/>
                <a:gd name="T14" fmla="*/ 14 w 45"/>
                <a:gd name="T15" fmla="*/ 43 h 45"/>
                <a:gd name="T16" fmla="*/ 7 w 45"/>
                <a:gd name="T17" fmla="*/ 38 h 45"/>
                <a:gd name="T18" fmla="*/ 2 w 45"/>
                <a:gd name="T19" fmla="*/ 31 h 45"/>
                <a:gd name="T20" fmla="*/ 0 w 45"/>
                <a:gd name="T21" fmla="*/ 22 h 45"/>
                <a:gd name="T22" fmla="*/ 0 w 45"/>
                <a:gd name="T23" fmla="*/ 22 h 45"/>
                <a:gd name="T24" fmla="*/ 2 w 45"/>
                <a:gd name="T25" fmla="*/ 13 h 45"/>
                <a:gd name="T26" fmla="*/ 7 w 45"/>
                <a:gd name="T27" fmla="*/ 5 h 45"/>
                <a:gd name="T28" fmla="*/ 14 w 45"/>
                <a:gd name="T29" fmla="*/ 2 h 45"/>
                <a:gd name="T30" fmla="*/ 23 w 45"/>
                <a:gd name="T31" fmla="*/ 0 h 45"/>
                <a:gd name="T32" fmla="*/ 23 w 45"/>
                <a:gd name="T33" fmla="*/ 0 h 45"/>
                <a:gd name="T34" fmla="*/ 32 w 45"/>
                <a:gd name="T35" fmla="*/ 2 h 45"/>
                <a:gd name="T36" fmla="*/ 39 w 45"/>
                <a:gd name="T37" fmla="*/ 5 h 45"/>
                <a:gd name="T38" fmla="*/ 43 w 45"/>
                <a:gd name="T39" fmla="*/ 13 h 45"/>
                <a:gd name="T40" fmla="*/ 45 w 45"/>
                <a:gd name="T4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5" y="22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2" y="43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14" y="43"/>
                  </a:lnTo>
                  <a:lnTo>
                    <a:pt x="7" y="38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5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5"/>
                  </a:lnTo>
                  <a:lnTo>
                    <a:pt x="43" y="13"/>
                  </a:lnTo>
                  <a:lnTo>
                    <a:pt x="45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1374"/>
            <p:cNvSpPr>
              <a:spLocks noChangeArrowheads="1"/>
            </p:cNvSpPr>
            <p:nvPr/>
          </p:nvSpPr>
          <p:spPr bwMode="auto">
            <a:xfrm>
              <a:off x="9196387" y="3417888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1375"/>
            <p:cNvSpPr>
              <a:spLocks/>
            </p:cNvSpPr>
            <p:nvPr/>
          </p:nvSpPr>
          <p:spPr bwMode="auto">
            <a:xfrm>
              <a:off x="9196387" y="3417888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Rectangle 1376"/>
            <p:cNvSpPr>
              <a:spLocks noChangeArrowheads="1"/>
            </p:cNvSpPr>
            <p:nvPr/>
          </p:nvSpPr>
          <p:spPr bwMode="auto">
            <a:xfrm>
              <a:off x="9196387" y="3538538"/>
              <a:ext cx="492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1377"/>
            <p:cNvSpPr>
              <a:spLocks/>
            </p:cNvSpPr>
            <p:nvPr/>
          </p:nvSpPr>
          <p:spPr bwMode="auto">
            <a:xfrm>
              <a:off x="9196387" y="3538538"/>
              <a:ext cx="49213" cy="6350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1378"/>
            <p:cNvSpPr>
              <a:spLocks noChangeArrowheads="1"/>
            </p:cNvSpPr>
            <p:nvPr/>
          </p:nvSpPr>
          <p:spPr bwMode="auto">
            <a:xfrm>
              <a:off x="9196387" y="3478213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1379"/>
            <p:cNvSpPr>
              <a:spLocks/>
            </p:cNvSpPr>
            <p:nvPr/>
          </p:nvSpPr>
          <p:spPr bwMode="auto">
            <a:xfrm>
              <a:off x="9196387" y="3478213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1380"/>
            <p:cNvSpPr>
              <a:spLocks noChangeArrowheads="1"/>
            </p:cNvSpPr>
            <p:nvPr/>
          </p:nvSpPr>
          <p:spPr bwMode="auto">
            <a:xfrm>
              <a:off x="9196387" y="34305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1381"/>
            <p:cNvSpPr>
              <a:spLocks/>
            </p:cNvSpPr>
            <p:nvPr/>
          </p:nvSpPr>
          <p:spPr bwMode="auto">
            <a:xfrm>
              <a:off x="9196387" y="34305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Rectangle 1382"/>
            <p:cNvSpPr>
              <a:spLocks noChangeArrowheads="1"/>
            </p:cNvSpPr>
            <p:nvPr/>
          </p:nvSpPr>
          <p:spPr bwMode="auto">
            <a:xfrm>
              <a:off x="9196387" y="34417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1383"/>
            <p:cNvSpPr>
              <a:spLocks/>
            </p:cNvSpPr>
            <p:nvPr/>
          </p:nvSpPr>
          <p:spPr bwMode="auto">
            <a:xfrm>
              <a:off x="9196387" y="3441700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1384"/>
            <p:cNvSpPr>
              <a:spLocks noChangeArrowheads="1"/>
            </p:cNvSpPr>
            <p:nvPr/>
          </p:nvSpPr>
          <p:spPr bwMode="auto">
            <a:xfrm>
              <a:off x="9196387" y="34544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1385"/>
            <p:cNvSpPr>
              <a:spLocks/>
            </p:cNvSpPr>
            <p:nvPr/>
          </p:nvSpPr>
          <p:spPr bwMode="auto">
            <a:xfrm>
              <a:off x="9196387" y="345440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1386"/>
            <p:cNvSpPr>
              <a:spLocks noChangeArrowheads="1"/>
            </p:cNvSpPr>
            <p:nvPr/>
          </p:nvSpPr>
          <p:spPr bwMode="auto">
            <a:xfrm>
              <a:off x="9196387" y="346710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1387"/>
            <p:cNvSpPr>
              <a:spLocks/>
            </p:cNvSpPr>
            <p:nvPr/>
          </p:nvSpPr>
          <p:spPr bwMode="auto">
            <a:xfrm>
              <a:off x="9196387" y="346710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Rectangle 1388"/>
            <p:cNvSpPr>
              <a:spLocks noChangeArrowheads="1"/>
            </p:cNvSpPr>
            <p:nvPr/>
          </p:nvSpPr>
          <p:spPr bwMode="auto">
            <a:xfrm>
              <a:off x="9196387" y="348932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1389"/>
            <p:cNvSpPr>
              <a:spLocks/>
            </p:cNvSpPr>
            <p:nvPr/>
          </p:nvSpPr>
          <p:spPr bwMode="auto">
            <a:xfrm>
              <a:off x="9196387" y="348932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1390"/>
            <p:cNvSpPr>
              <a:spLocks noChangeArrowheads="1"/>
            </p:cNvSpPr>
            <p:nvPr/>
          </p:nvSpPr>
          <p:spPr bwMode="auto">
            <a:xfrm>
              <a:off x="9196387" y="350202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1391"/>
            <p:cNvSpPr>
              <a:spLocks/>
            </p:cNvSpPr>
            <p:nvPr/>
          </p:nvSpPr>
          <p:spPr bwMode="auto">
            <a:xfrm>
              <a:off x="9196387" y="3502025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1392"/>
            <p:cNvSpPr>
              <a:spLocks noChangeArrowheads="1"/>
            </p:cNvSpPr>
            <p:nvPr/>
          </p:nvSpPr>
          <p:spPr bwMode="auto">
            <a:xfrm>
              <a:off x="9196387" y="35131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1393"/>
            <p:cNvSpPr>
              <a:spLocks/>
            </p:cNvSpPr>
            <p:nvPr/>
          </p:nvSpPr>
          <p:spPr bwMode="auto">
            <a:xfrm>
              <a:off x="9196387" y="35131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1394"/>
            <p:cNvSpPr>
              <a:spLocks noChangeArrowheads="1"/>
            </p:cNvSpPr>
            <p:nvPr/>
          </p:nvSpPr>
          <p:spPr bwMode="auto">
            <a:xfrm>
              <a:off x="9196387" y="352742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1395"/>
            <p:cNvSpPr>
              <a:spLocks/>
            </p:cNvSpPr>
            <p:nvPr/>
          </p:nvSpPr>
          <p:spPr bwMode="auto">
            <a:xfrm>
              <a:off x="9196387" y="3527425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1396"/>
            <p:cNvSpPr>
              <a:spLocks noChangeArrowheads="1"/>
            </p:cNvSpPr>
            <p:nvPr/>
          </p:nvSpPr>
          <p:spPr bwMode="auto">
            <a:xfrm>
              <a:off x="9196387" y="3657600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1397"/>
            <p:cNvSpPr>
              <a:spLocks/>
            </p:cNvSpPr>
            <p:nvPr/>
          </p:nvSpPr>
          <p:spPr bwMode="auto">
            <a:xfrm>
              <a:off x="9196387" y="3657600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1398"/>
            <p:cNvSpPr>
              <a:spLocks noChangeArrowheads="1"/>
            </p:cNvSpPr>
            <p:nvPr/>
          </p:nvSpPr>
          <p:spPr bwMode="auto">
            <a:xfrm>
              <a:off x="9196387" y="3597275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1399"/>
            <p:cNvSpPr>
              <a:spLocks/>
            </p:cNvSpPr>
            <p:nvPr/>
          </p:nvSpPr>
          <p:spPr bwMode="auto">
            <a:xfrm>
              <a:off x="9196387" y="3597275"/>
              <a:ext cx="26988" cy="7938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1400"/>
            <p:cNvSpPr>
              <a:spLocks noChangeArrowheads="1"/>
            </p:cNvSpPr>
            <p:nvPr/>
          </p:nvSpPr>
          <p:spPr bwMode="auto">
            <a:xfrm>
              <a:off x="9196387" y="354965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1401"/>
            <p:cNvSpPr>
              <a:spLocks/>
            </p:cNvSpPr>
            <p:nvPr/>
          </p:nvSpPr>
          <p:spPr bwMode="auto">
            <a:xfrm>
              <a:off x="9196387" y="354965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1402"/>
            <p:cNvSpPr>
              <a:spLocks noChangeArrowheads="1"/>
            </p:cNvSpPr>
            <p:nvPr/>
          </p:nvSpPr>
          <p:spPr bwMode="auto">
            <a:xfrm>
              <a:off x="9196387" y="356235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1403"/>
            <p:cNvSpPr>
              <a:spLocks/>
            </p:cNvSpPr>
            <p:nvPr/>
          </p:nvSpPr>
          <p:spPr bwMode="auto">
            <a:xfrm>
              <a:off x="9196387" y="356235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1404"/>
            <p:cNvSpPr>
              <a:spLocks noChangeArrowheads="1"/>
            </p:cNvSpPr>
            <p:nvPr/>
          </p:nvSpPr>
          <p:spPr bwMode="auto">
            <a:xfrm>
              <a:off x="9196387" y="357346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1405"/>
            <p:cNvSpPr>
              <a:spLocks/>
            </p:cNvSpPr>
            <p:nvPr/>
          </p:nvSpPr>
          <p:spPr bwMode="auto">
            <a:xfrm>
              <a:off x="9196387" y="357346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Rectangle 1406"/>
            <p:cNvSpPr>
              <a:spLocks noChangeArrowheads="1"/>
            </p:cNvSpPr>
            <p:nvPr/>
          </p:nvSpPr>
          <p:spPr bwMode="auto">
            <a:xfrm>
              <a:off x="9196387" y="358457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1407"/>
            <p:cNvSpPr>
              <a:spLocks/>
            </p:cNvSpPr>
            <p:nvPr/>
          </p:nvSpPr>
          <p:spPr bwMode="auto">
            <a:xfrm>
              <a:off x="9196387" y="358457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Rectangle 1408"/>
            <p:cNvSpPr>
              <a:spLocks noChangeArrowheads="1"/>
            </p:cNvSpPr>
            <p:nvPr/>
          </p:nvSpPr>
          <p:spPr bwMode="auto">
            <a:xfrm>
              <a:off x="9196387" y="360997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1409"/>
            <p:cNvSpPr>
              <a:spLocks/>
            </p:cNvSpPr>
            <p:nvPr/>
          </p:nvSpPr>
          <p:spPr bwMode="auto">
            <a:xfrm>
              <a:off x="9196387" y="3609975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Rectangle 1410"/>
            <p:cNvSpPr>
              <a:spLocks noChangeArrowheads="1"/>
            </p:cNvSpPr>
            <p:nvPr/>
          </p:nvSpPr>
          <p:spPr bwMode="auto">
            <a:xfrm>
              <a:off x="9196387" y="362267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1412"/>
            <p:cNvSpPr>
              <a:spLocks/>
            </p:cNvSpPr>
            <p:nvPr/>
          </p:nvSpPr>
          <p:spPr bwMode="auto">
            <a:xfrm>
              <a:off x="9196387" y="3622676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Rectangle 1413"/>
            <p:cNvSpPr>
              <a:spLocks noChangeArrowheads="1"/>
            </p:cNvSpPr>
            <p:nvPr/>
          </p:nvSpPr>
          <p:spPr bwMode="auto">
            <a:xfrm>
              <a:off x="9196387" y="36337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1414"/>
            <p:cNvSpPr>
              <a:spLocks/>
            </p:cNvSpPr>
            <p:nvPr/>
          </p:nvSpPr>
          <p:spPr bwMode="auto">
            <a:xfrm>
              <a:off x="9196387" y="36337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Rectangle 1415"/>
            <p:cNvSpPr>
              <a:spLocks noChangeArrowheads="1"/>
            </p:cNvSpPr>
            <p:nvPr/>
          </p:nvSpPr>
          <p:spPr bwMode="auto">
            <a:xfrm>
              <a:off x="9196387" y="364490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1416"/>
            <p:cNvSpPr>
              <a:spLocks/>
            </p:cNvSpPr>
            <p:nvPr/>
          </p:nvSpPr>
          <p:spPr bwMode="auto">
            <a:xfrm>
              <a:off x="9196387" y="364490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Rectangle 1417"/>
            <p:cNvSpPr>
              <a:spLocks noChangeArrowheads="1"/>
            </p:cNvSpPr>
            <p:nvPr/>
          </p:nvSpPr>
          <p:spPr bwMode="auto">
            <a:xfrm>
              <a:off x="9196387" y="3776663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1418"/>
            <p:cNvSpPr>
              <a:spLocks/>
            </p:cNvSpPr>
            <p:nvPr/>
          </p:nvSpPr>
          <p:spPr bwMode="auto">
            <a:xfrm>
              <a:off x="9196387" y="3776663"/>
              <a:ext cx="49213" cy="7938"/>
            </a:xfrm>
            <a:custGeom>
              <a:avLst/>
              <a:gdLst>
                <a:gd name="T0" fmla="*/ 0 w 61"/>
                <a:gd name="T1" fmla="*/ 10 h 10"/>
                <a:gd name="T2" fmla="*/ 61 w 61"/>
                <a:gd name="T3" fmla="*/ 10 h 10"/>
                <a:gd name="T4" fmla="*/ 61 w 61"/>
                <a:gd name="T5" fmla="*/ 0 h 10"/>
                <a:gd name="T6" fmla="*/ 0 w 6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">
                  <a:moveTo>
                    <a:pt x="0" y="10"/>
                  </a:moveTo>
                  <a:lnTo>
                    <a:pt x="61" y="1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Rectangle 1419"/>
            <p:cNvSpPr>
              <a:spLocks noChangeArrowheads="1"/>
            </p:cNvSpPr>
            <p:nvPr/>
          </p:nvSpPr>
          <p:spPr bwMode="auto">
            <a:xfrm>
              <a:off x="9196387" y="3717926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1420"/>
            <p:cNvSpPr>
              <a:spLocks/>
            </p:cNvSpPr>
            <p:nvPr/>
          </p:nvSpPr>
          <p:spPr bwMode="auto">
            <a:xfrm>
              <a:off x="9196387" y="3717926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1421"/>
            <p:cNvSpPr>
              <a:spLocks noChangeArrowheads="1"/>
            </p:cNvSpPr>
            <p:nvPr/>
          </p:nvSpPr>
          <p:spPr bwMode="auto">
            <a:xfrm>
              <a:off x="9196387" y="36687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1422"/>
            <p:cNvSpPr>
              <a:spLocks/>
            </p:cNvSpPr>
            <p:nvPr/>
          </p:nvSpPr>
          <p:spPr bwMode="auto">
            <a:xfrm>
              <a:off x="9196387" y="366871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Rectangle 1423"/>
            <p:cNvSpPr>
              <a:spLocks noChangeArrowheads="1"/>
            </p:cNvSpPr>
            <p:nvPr/>
          </p:nvSpPr>
          <p:spPr bwMode="auto">
            <a:xfrm>
              <a:off x="9196387" y="36814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1424"/>
            <p:cNvSpPr>
              <a:spLocks/>
            </p:cNvSpPr>
            <p:nvPr/>
          </p:nvSpPr>
          <p:spPr bwMode="auto">
            <a:xfrm>
              <a:off x="9196387" y="3681413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425"/>
            <p:cNvSpPr>
              <a:spLocks noChangeArrowheads="1"/>
            </p:cNvSpPr>
            <p:nvPr/>
          </p:nvSpPr>
          <p:spPr bwMode="auto">
            <a:xfrm>
              <a:off x="9196387" y="369411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426"/>
            <p:cNvSpPr>
              <a:spLocks/>
            </p:cNvSpPr>
            <p:nvPr/>
          </p:nvSpPr>
          <p:spPr bwMode="auto">
            <a:xfrm>
              <a:off x="9196387" y="369411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Rectangle 1427"/>
            <p:cNvSpPr>
              <a:spLocks noChangeArrowheads="1"/>
            </p:cNvSpPr>
            <p:nvPr/>
          </p:nvSpPr>
          <p:spPr bwMode="auto">
            <a:xfrm>
              <a:off x="9196387" y="370522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428"/>
            <p:cNvSpPr>
              <a:spLocks/>
            </p:cNvSpPr>
            <p:nvPr/>
          </p:nvSpPr>
          <p:spPr bwMode="auto">
            <a:xfrm>
              <a:off x="9196387" y="3705226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Rectangle 1429"/>
            <p:cNvSpPr>
              <a:spLocks noChangeArrowheads="1"/>
            </p:cNvSpPr>
            <p:nvPr/>
          </p:nvSpPr>
          <p:spPr bwMode="auto">
            <a:xfrm>
              <a:off x="9196387" y="37290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1430"/>
            <p:cNvSpPr>
              <a:spLocks/>
            </p:cNvSpPr>
            <p:nvPr/>
          </p:nvSpPr>
          <p:spPr bwMode="auto">
            <a:xfrm>
              <a:off x="9196387" y="37290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Rectangle 1431"/>
            <p:cNvSpPr>
              <a:spLocks noChangeArrowheads="1"/>
            </p:cNvSpPr>
            <p:nvPr/>
          </p:nvSpPr>
          <p:spPr bwMode="auto">
            <a:xfrm>
              <a:off x="9196387" y="374015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432"/>
            <p:cNvSpPr>
              <a:spLocks/>
            </p:cNvSpPr>
            <p:nvPr/>
          </p:nvSpPr>
          <p:spPr bwMode="auto">
            <a:xfrm>
              <a:off x="9196387" y="374015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1433"/>
            <p:cNvSpPr>
              <a:spLocks noChangeArrowheads="1"/>
            </p:cNvSpPr>
            <p:nvPr/>
          </p:nvSpPr>
          <p:spPr bwMode="auto">
            <a:xfrm>
              <a:off x="9196387" y="3752851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434"/>
            <p:cNvSpPr>
              <a:spLocks/>
            </p:cNvSpPr>
            <p:nvPr/>
          </p:nvSpPr>
          <p:spPr bwMode="auto">
            <a:xfrm>
              <a:off x="9196387" y="3752851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Rectangle 1435"/>
            <p:cNvSpPr>
              <a:spLocks noChangeArrowheads="1"/>
            </p:cNvSpPr>
            <p:nvPr/>
          </p:nvSpPr>
          <p:spPr bwMode="auto">
            <a:xfrm>
              <a:off x="9196387" y="3765551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436"/>
            <p:cNvSpPr>
              <a:spLocks/>
            </p:cNvSpPr>
            <p:nvPr/>
          </p:nvSpPr>
          <p:spPr bwMode="auto">
            <a:xfrm>
              <a:off x="9196387" y="3765551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Rectangle 1437"/>
            <p:cNvSpPr>
              <a:spLocks noChangeArrowheads="1"/>
            </p:cNvSpPr>
            <p:nvPr/>
          </p:nvSpPr>
          <p:spPr bwMode="auto">
            <a:xfrm>
              <a:off x="9196387" y="3836988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438"/>
            <p:cNvSpPr>
              <a:spLocks/>
            </p:cNvSpPr>
            <p:nvPr/>
          </p:nvSpPr>
          <p:spPr bwMode="auto">
            <a:xfrm>
              <a:off x="9196387" y="3836988"/>
              <a:ext cx="26988" cy="7938"/>
            </a:xfrm>
            <a:custGeom>
              <a:avLst/>
              <a:gdLst>
                <a:gd name="T0" fmla="*/ 0 w 34"/>
                <a:gd name="T1" fmla="*/ 11 h 11"/>
                <a:gd name="T2" fmla="*/ 34 w 34"/>
                <a:gd name="T3" fmla="*/ 11 h 11"/>
                <a:gd name="T4" fmla="*/ 34 w 34"/>
                <a:gd name="T5" fmla="*/ 0 h 11"/>
                <a:gd name="T6" fmla="*/ 0 w 3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">
                  <a:moveTo>
                    <a:pt x="0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Rectangle 1439"/>
            <p:cNvSpPr>
              <a:spLocks noChangeArrowheads="1"/>
            </p:cNvSpPr>
            <p:nvPr/>
          </p:nvSpPr>
          <p:spPr bwMode="auto">
            <a:xfrm>
              <a:off x="9196387" y="378936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440"/>
            <p:cNvSpPr>
              <a:spLocks/>
            </p:cNvSpPr>
            <p:nvPr/>
          </p:nvSpPr>
          <p:spPr bwMode="auto">
            <a:xfrm>
              <a:off x="9196387" y="378936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Rectangle 1441"/>
            <p:cNvSpPr>
              <a:spLocks noChangeArrowheads="1"/>
            </p:cNvSpPr>
            <p:nvPr/>
          </p:nvSpPr>
          <p:spPr bwMode="auto">
            <a:xfrm>
              <a:off x="9196387" y="3800476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442"/>
            <p:cNvSpPr>
              <a:spLocks/>
            </p:cNvSpPr>
            <p:nvPr/>
          </p:nvSpPr>
          <p:spPr bwMode="auto">
            <a:xfrm>
              <a:off x="9196387" y="3800476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Rectangle 1443"/>
            <p:cNvSpPr>
              <a:spLocks noChangeArrowheads="1"/>
            </p:cNvSpPr>
            <p:nvPr/>
          </p:nvSpPr>
          <p:spPr bwMode="auto">
            <a:xfrm>
              <a:off x="9196387" y="381317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444"/>
            <p:cNvSpPr>
              <a:spLocks/>
            </p:cNvSpPr>
            <p:nvPr/>
          </p:nvSpPr>
          <p:spPr bwMode="auto">
            <a:xfrm>
              <a:off x="9196387" y="3813176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Rectangle 1445"/>
            <p:cNvSpPr>
              <a:spLocks noChangeArrowheads="1"/>
            </p:cNvSpPr>
            <p:nvPr/>
          </p:nvSpPr>
          <p:spPr bwMode="auto">
            <a:xfrm>
              <a:off x="9196387" y="38242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446"/>
            <p:cNvSpPr>
              <a:spLocks/>
            </p:cNvSpPr>
            <p:nvPr/>
          </p:nvSpPr>
          <p:spPr bwMode="auto">
            <a:xfrm>
              <a:off x="9196387" y="38242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1447"/>
            <p:cNvSpPr>
              <a:spLocks noChangeArrowheads="1"/>
            </p:cNvSpPr>
            <p:nvPr/>
          </p:nvSpPr>
          <p:spPr bwMode="auto">
            <a:xfrm>
              <a:off x="9196387" y="38496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Freeform 1448"/>
            <p:cNvSpPr>
              <a:spLocks/>
            </p:cNvSpPr>
            <p:nvPr/>
          </p:nvSpPr>
          <p:spPr bwMode="auto">
            <a:xfrm>
              <a:off x="9196387" y="38496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449"/>
            <p:cNvSpPr>
              <a:spLocks noEditPoints="1"/>
            </p:cNvSpPr>
            <p:nvPr/>
          </p:nvSpPr>
          <p:spPr bwMode="auto">
            <a:xfrm>
              <a:off x="9259887" y="3414713"/>
              <a:ext cx="26988" cy="17463"/>
            </a:xfrm>
            <a:custGeom>
              <a:avLst/>
              <a:gdLst>
                <a:gd name="T0" fmla="*/ 18 w 34"/>
                <a:gd name="T1" fmla="*/ 21 h 21"/>
                <a:gd name="T2" fmla="*/ 18 w 34"/>
                <a:gd name="T3" fmla="*/ 21 h 21"/>
                <a:gd name="T4" fmla="*/ 11 w 34"/>
                <a:gd name="T5" fmla="*/ 21 h 21"/>
                <a:gd name="T6" fmla="*/ 5 w 34"/>
                <a:gd name="T7" fmla="*/ 20 h 21"/>
                <a:gd name="T8" fmla="*/ 5 w 34"/>
                <a:gd name="T9" fmla="*/ 20 h 21"/>
                <a:gd name="T10" fmla="*/ 2 w 34"/>
                <a:gd name="T11" fmla="*/ 16 h 21"/>
                <a:gd name="T12" fmla="*/ 0 w 34"/>
                <a:gd name="T13" fmla="*/ 11 h 21"/>
                <a:gd name="T14" fmla="*/ 0 w 34"/>
                <a:gd name="T15" fmla="*/ 11 h 21"/>
                <a:gd name="T16" fmla="*/ 2 w 34"/>
                <a:gd name="T17" fmla="*/ 7 h 21"/>
                <a:gd name="T18" fmla="*/ 5 w 34"/>
                <a:gd name="T19" fmla="*/ 3 h 21"/>
                <a:gd name="T20" fmla="*/ 5 w 34"/>
                <a:gd name="T21" fmla="*/ 3 h 21"/>
                <a:gd name="T22" fmla="*/ 9 w 34"/>
                <a:gd name="T23" fmla="*/ 2 h 21"/>
                <a:gd name="T24" fmla="*/ 16 w 34"/>
                <a:gd name="T25" fmla="*/ 0 h 21"/>
                <a:gd name="T26" fmla="*/ 16 w 34"/>
                <a:gd name="T27" fmla="*/ 0 h 21"/>
                <a:gd name="T28" fmla="*/ 23 w 34"/>
                <a:gd name="T29" fmla="*/ 2 h 21"/>
                <a:gd name="T30" fmla="*/ 29 w 34"/>
                <a:gd name="T31" fmla="*/ 3 h 21"/>
                <a:gd name="T32" fmla="*/ 29 w 34"/>
                <a:gd name="T33" fmla="*/ 3 h 21"/>
                <a:gd name="T34" fmla="*/ 32 w 34"/>
                <a:gd name="T35" fmla="*/ 7 h 21"/>
                <a:gd name="T36" fmla="*/ 34 w 34"/>
                <a:gd name="T37" fmla="*/ 12 h 21"/>
                <a:gd name="T38" fmla="*/ 34 w 34"/>
                <a:gd name="T39" fmla="*/ 12 h 21"/>
                <a:gd name="T40" fmla="*/ 32 w 34"/>
                <a:gd name="T41" fmla="*/ 16 h 21"/>
                <a:gd name="T42" fmla="*/ 29 w 34"/>
                <a:gd name="T43" fmla="*/ 20 h 21"/>
                <a:gd name="T44" fmla="*/ 23 w 34"/>
                <a:gd name="T45" fmla="*/ 21 h 21"/>
                <a:gd name="T46" fmla="*/ 18 w 34"/>
                <a:gd name="T47" fmla="*/ 21 h 21"/>
                <a:gd name="T48" fmla="*/ 18 w 34"/>
                <a:gd name="T49" fmla="*/ 21 h 21"/>
                <a:gd name="T50" fmla="*/ 16 w 34"/>
                <a:gd name="T51" fmla="*/ 16 h 21"/>
                <a:gd name="T52" fmla="*/ 16 w 34"/>
                <a:gd name="T53" fmla="*/ 16 h 21"/>
                <a:gd name="T54" fmla="*/ 27 w 34"/>
                <a:gd name="T55" fmla="*/ 16 h 21"/>
                <a:gd name="T56" fmla="*/ 27 w 34"/>
                <a:gd name="T57" fmla="*/ 16 h 21"/>
                <a:gd name="T58" fmla="*/ 29 w 34"/>
                <a:gd name="T59" fmla="*/ 14 h 21"/>
                <a:gd name="T60" fmla="*/ 29 w 34"/>
                <a:gd name="T61" fmla="*/ 11 h 21"/>
                <a:gd name="T62" fmla="*/ 29 w 34"/>
                <a:gd name="T63" fmla="*/ 11 h 21"/>
                <a:gd name="T64" fmla="*/ 29 w 34"/>
                <a:gd name="T65" fmla="*/ 9 h 21"/>
                <a:gd name="T66" fmla="*/ 25 w 34"/>
                <a:gd name="T67" fmla="*/ 7 h 21"/>
                <a:gd name="T68" fmla="*/ 16 w 34"/>
                <a:gd name="T69" fmla="*/ 5 h 21"/>
                <a:gd name="T70" fmla="*/ 16 w 34"/>
                <a:gd name="T71" fmla="*/ 5 h 21"/>
                <a:gd name="T72" fmla="*/ 7 w 34"/>
                <a:gd name="T73" fmla="*/ 7 h 21"/>
                <a:gd name="T74" fmla="*/ 7 w 34"/>
                <a:gd name="T75" fmla="*/ 7 h 21"/>
                <a:gd name="T76" fmla="*/ 5 w 34"/>
                <a:gd name="T77" fmla="*/ 9 h 21"/>
                <a:gd name="T78" fmla="*/ 5 w 34"/>
                <a:gd name="T79" fmla="*/ 11 h 21"/>
                <a:gd name="T80" fmla="*/ 5 w 34"/>
                <a:gd name="T81" fmla="*/ 11 h 21"/>
                <a:gd name="T82" fmla="*/ 5 w 34"/>
                <a:gd name="T83" fmla="*/ 14 h 21"/>
                <a:gd name="T84" fmla="*/ 7 w 34"/>
                <a:gd name="T85" fmla="*/ 16 h 21"/>
                <a:gd name="T86" fmla="*/ 7 w 34"/>
                <a:gd name="T87" fmla="*/ 16 h 21"/>
                <a:gd name="T88" fmla="*/ 16 w 34"/>
                <a:gd name="T89" fmla="*/ 16 h 21"/>
                <a:gd name="T90" fmla="*/ 16 w 34"/>
                <a:gd name="T9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21">
                  <a:moveTo>
                    <a:pt x="18" y="21"/>
                  </a:moveTo>
                  <a:lnTo>
                    <a:pt x="18" y="21"/>
                  </a:lnTo>
                  <a:lnTo>
                    <a:pt x="11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2" y="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16"/>
                  </a:lnTo>
                  <a:lnTo>
                    <a:pt x="29" y="20"/>
                  </a:lnTo>
                  <a:lnTo>
                    <a:pt x="23" y="21"/>
                  </a:lnTo>
                  <a:lnTo>
                    <a:pt x="18" y="21"/>
                  </a:lnTo>
                  <a:lnTo>
                    <a:pt x="18" y="21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5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450"/>
            <p:cNvSpPr>
              <a:spLocks/>
            </p:cNvSpPr>
            <p:nvPr/>
          </p:nvSpPr>
          <p:spPr bwMode="auto">
            <a:xfrm>
              <a:off x="9261475" y="3535363"/>
              <a:ext cx="25400" cy="9525"/>
            </a:xfrm>
            <a:custGeom>
              <a:avLst/>
              <a:gdLst>
                <a:gd name="T0" fmla="*/ 32 w 32"/>
                <a:gd name="T1" fmla="*/ 12 h 12"/>
                <a:gd name="T2" fmla="*/ 0 w 32"/>
                <a:gd name="T3" fmla="*/ 12 h 12"/>
                <a:gd name="T4" fmla="*/ 0 w 32"/>
                <a:gd name="T5" fmla="*/ 7 h 12"/>
                <a:gd name="T6" fmla="*/ 25 w 32"/>
                <a:gd name="T7" fmla="*/ 7 h 12"/>
                <a:gd name="T8" fmla="*/ 25 w 32"/>
                <a:gd name="T9" fmla="*/ 7 h 12"/>
                <a:gd name="T10" fmla="*/ 23 w 32"/>
                <a:gd name="T11" fmla="*/ 0 h 12"/>
                <a:gd name="T12" fmla="*/ 27 w 32"/>
                <a:gd name="T13" fmla="*/ 0 h 12"/>
                <a:gd name="T14" fmla="*/ 27 w 32"/>
                <a:gd name="T15" fmla="*/ 0 h 12"/>
                <a:gd name="T16" fmla="*/ 29 w 32"/>
                <a:gd name="T17" fmla="*/ 5 h 12"/>
                <a:gd name="T18" fmla="*/ 29 w 32"/>
                <a:gd name="T19" fmla="*/ 5 h 12"/>
                <a:gd name="T20" fmla="*/ 32 w 32"/>
                <a:gd name="T21" fmla="*/ 9 h 12"/>
                <a:gd name="T22" fmla="*/ 32 w 32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2">
                  <a:moveTo>
                    <a:pt x="32" y="12"/>
                  </a:moveTo>
                  <a:lnTo>
                    <a:pt x="0" y="12"/>
                  </a:lnTo>
                  <a:lnTo>
                    <a:pt x="0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451"/>
            <p:cNvSpPr>
              <a:spLocks/>
            </p:cNvSpPr>
            <p:nvPr/>
          </p:nvSpPr>
          <p:spPr bwMode="auto">
            <a:xfrm>
              <a:off x="9261475" y="3654426"/>
              <a:ext cx="25400" cy="15875"/>
            </a:xfrm>
            <a:custGeom>
              <a:avLst/>
              <a:gdLst>
                <a:gd name="T0" fmla="*/ 0 w 32"/>
                <a:gd name="T1" fmla="*/ 20 h 20"/>
                <a:gd name="T2" fmla="*/ 0 w 32"/>
                <a:gd name="T3" fmla="*/ 0 h 20"/>
                <a:gd name="T4" fmla="*/ 2 w 32"/>
                <a:gd name="T5" fmla="*/ 0 h 20"/>
                <a:gd name="T6" fmla="*/ 2 w 32"/>
                <a:gd name="T7" fmla="*/ 0 h 20"/>
                <a:gd name="T8" fmla="*/ 7 w 32"/>
                <a:gd name="T9" fmla="*/ 2 h 20"/>
                <a:gd name="T10" fmla="*/ 7 w 32"/>
                <a:gd name="T11" fmla="*/ 2 h 20"/>
                <a:gd name="T12" fmla="*/ 12 w 32"/>
                <a:gd name="T13" fmla="*/ 7 h 20"/>
                <a:gd name="T14" fmla="*/ 12 w 32"/>
                <a:gd name="T15" fmla="*/ 7 h 20"/>
                <a:gd name="T16" fmla="*/ 16 w 32"/>
                <a:gd name="T17" fmla="*/ 11 h 20"/>
                <a:gd name="T18" fmla="*/ 16 w 32"/>
                <a:gd name="T19" fmla="*/ 11 h 20"/>
                <a:gd name="T20" fmla="*/ 20 w 32"/>
                <a:gd name="T21" fmla="*/ 14 h 20"/>
                <a:gd name="T22" fmla="*/ 20 w 32"/>
                <a:gd name="T23" fmla="*/ 14 h 20"/>
                <a:gd name="T24" fmla="*/ 21 w 32"/>
                <a:gd name="T25" fmla="*/ 14 h 20"/>
                <a:gd name="T26" fmla="*/ 21 w 32"/>
                <a:gd name="T27" fmla="*/ 14 h 20"/>
                <a:gd name="T28" fmla="*/ 25 w 32"/>
                <a:gd name="T29" fmla="*/ 12 h 20"/>
                <a:gd name="T30" fmla="*/ 25 w 32"/>
                <a:gd name="T31" fmla="*/ 12 h 20"/>
                <a:gd name="T32" fmla="*/ 27 w 32"/>
                <a:gd name="T33" fmla="*/ 9 h 20"/>
                <a:gd name="T34" fmla="*/ 27 w 32"/>
                <a:gd name="T35" fmla="*/ 9 h 20"/>
                <a:gd name="T36" fmla="*/ 27 w 32"/>
                <a:gd name="T37" fmla="*/ 5 h 20"/>
                <a:gd name="T38" fmla="*/ 27 w 32"/>
                <a:gd name="T39" fmla="*/ 5 h 20"/>
                <a:gd name="T40" fmla="*/ 23 w 32"/>
                <a:gd name="T41" fmla="*/ 2 h 20"/>
                <a:gd name="T42" fmla="*/ 29 w 32"/>
                <a:gd name="T43" fmla="*/ 2 h 20"/>
                <a:gd name="T44" fmla="*/ 29 w 32"/>
                <a:gd name="T45" fmla="*/ 2 h 20"/>
                <a:gd name="T46" fmla="*/ 30 w 32"/>
                <a:gd name="T47" fmla="*/ 5 h 20"/>
                <a:gd name="T48" fmla="*/ 30 w 32"/>
                <a:gd name="T49" fmla="*/ 5 h 20"/>
                <a:gd name="T50" fmla="*/ 32 w 32"/>
                <a:gd name="T51" fmla="*/ 11 h 20"/>
                <a:gd name="T52" fmla="*/ 32 w 32"/>
                <a:gd name="T53" fmla="*/ 11 h 20"/>
                <a:gd name="T54" fmla="*/ 30 w 32"/>
                <a:gd name="T55" fmla="*/ 14 h 20"/>
                <a:gd name="T56" fmla="*/ 29 w 32"/>
                <a:gd name="T57" fmla="*/ 16 h 20"/>
                <a:gd name="T58" fmla="*/ 29 w 32"/>
                <a:gd name="T59" fmla="*/ 16 h 20"/>
                <a:gd name="T60" fmla="*/ 27 w 32"/>
                <a:gd name="T61" fmla="*/ 18 h 20"/>
                <a:gd name="T62" fmla="*/ 23 w 32"/>
                <a:gd name="T63" fmla="*/ 20 h 20"/>
                <a:gd name="T64" fmla="*/ 23 w 32"/>
                <a:gd name="T65" fmla="*/ 20 h 20"/>
                <a:gd name="T66" fmla="*/ 18 w 32"/>
                <a:gd name="T67" fmla="*/ 18 h 20"/>
                <a:gd name="T68" fmla="*/ 18 w 32"/>
                <a:gd name="T69" fmla="*/ 18 h 20"/>
                <a:gd name="T70" fmla="*/ 14 w 32"/>
                <a:gd name="T71" fmla="*/ 16 h 20"/>
                <a:gd name="T72" fmla="*/ 14 w 32"/>
                <a:gd name="T73" fmla="*/ 16 h 20"/>
                <a:gd name="T74" fmla="*/ 9 w 32"/>
                <a:gd name="T75" fmla="*/ 11 h 20"/>
                <a:gd name="T76" fmla="*/ 9 w 32"/>
                <a:gd name="T77" fmla="*/ 11 h 20"/>
                <a:gd name="T78" fmla="*/ 7 w 32"/>
                <a:gd name="T79" fmla="*/ 7 h 20"/>
                <a:gd name="T80" fmla="*/ 7 w 32"/>
                <a:gd name="T81" fmla="*/ 7 h 20"/>
                <a:gd name="T82" fmla="*/ 3 w 32"/>
                <a:gd name="T83" fmla="*/ 5 h 20"/>
                <a:gd name="T84" fmla="*/ 3 w 32"/>
                <a:gd name="T85" fmla="*/ 5 h 20"/>
                <a:gd name="T86" fmla="*/ 3 w 32"/>
                <a:gd name="T87" fmla="*/ 20 h 20"/>
                <a:gd name="T88" fmla="*/ 0 w 32"/>
                <a:gd name="T8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20">
                  <a:moveTo>
                    <a:pt x="0" y="2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0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8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452"/>
            <p:cNvSpPr>
              <a:spLocks/>
            </p:cNvSpPr>
            <p:nvPr/>
          </p:nvSpPr>
          <p:spPr bwMode="auto">
            <a:xfrm>
              <a:off x="9259887" y="3773488"/>
              <a:ext cx="26988" cy="14288"/>
            </a:xfrm>
            <a:custGeom>
              <a:avLst/>
              <a:gdLst>
                <a:gd name="T0" fmla="*/ 11 w 34"/>
                <a:gd name="T1" fmla="*/ 18 h 18"/>
                <a:gd name="T2" fmla="*/ 11 w 34"/>
                <a:gd name="T3" fmla="*/ 18 h 18"/>
                <a:gd name="T4" fmla="*/ 7 w 34"/>
                <a:gd name="T5" fmla="*/ 18 h 18"/>
                <a:gd name="T6" fmla="*/ 4 w 34"/>
                <a:gd name="T7" fmla="*/ 16 h 18"/>
                <a:gd name="T8" fmla="*/ 4 w 34"/>
                <a:gd name="T9" fmla="*/ 16 h 18"/>
                <a:gd name="T10" fmla="*/ 2 w 34"/>
                <a:gd name="T11" fmla="*/ 13 h 18"/>
                <a:gd name="T12" fmla="*/ 0 w 34"/>
                <a:gd name="T13" fmla="*/ 7 h 18"/>
                <a:gd name="T14" fmla="*/ 0 w 34"/>
                <a:gd name="T15" fmla="*/ 7 h 18"/>
                <a:gd name="T16" fmla="*/ 2 w 34"/>
                <a:gd name="T17" fmla="*/ 2 h 18"/>
                <a:gd name="T18" fmla="*/ 2 w 34"/>
                <a:gd name="T19" fmla="*/ 2 h 18"/>
                <a:gd name="T20" fmla="*/ 2 w 34"/>
                <a:gd name="T21" fmla="*/ 0 h 18"/>
                <a:gd name="T22" fmla="*/ 7 w 34"/>
                <a:gd name="T23" fmla="*/ 0 h 18"/>
                <a:gd name="T24" fmla="*/ 7 w 34"/>
                <a:gd name="T25" fmla="*/ 0 h 18"/>
                <a:gd name="T26" fmla="*/ 5 w 34"/>
                <a:gd name="T27" fmla="*/ 4 h 18"/>
                <a:gd name="T28" fmla="*/ 5 w 34"/>
                <a:gd name="T29" fmla="*/ 4 h 18"/>
                <a:gd name="T30" fmla="*/ 5 w 34"/>
                <a:gd name="T31" fmla="*/ 7 h 18"/>
                <a:gd name="T32" fmla="*/ 5 w 34"/>
                <a:gd name="T33" fmla="*/ 7 h 18"/>
                <a:gd name="T34" fmla="*/ 5 w 34"/>
                <a:gd name="T35" fmla="*/ 11 h 18"/>
                <a:gd name="T36" fmla="*/ 5 w 34"/>
                <a:gd name="T37" fmla="*/ 11 h 18"/>
                <a:gd name="T38" fmla="*/ 11 w 34"/>
                <a:gd name="T39" fmla="*/ 13 h 18"/>
                <a:gd name="T40" fmla="*/ 11 w 34"/>
                <a:gd name="T41" fmla="*/ 13 h 18"/>
                <a:gd name="T42" fmla="*/ 13 w 34"/>
                <a:gd name="T43" fmla="*/ 13 h 18"/>
                <a:gd name="T44" fmla="*/ 14 w 34"/>
                <a:gd name="T45" fmla="*/ 11 h 18"/>
                <a:gd name="T46" fmla="*/ 14 w 34"/>
                <a:gd name="T47" fmla="*/ 11 h 18"/>
                <a:gd name="T48" fmla="*/ 16 w 34"/>
                <a:gd name="T49" fmla="*/ 5 h 18"/>
                <a:gd name="T50" fmla="*/ 16 w 34"/>
                <a:gd name="T51" fmla="*/ 2 h 18"/>
                <a:gd name="T52" fmla="*/ 20 w 34"/>
                <a:gd name="T53" fmla="*/ 2 h 18"/>
                <a:gd name="T54" fmla="*/ 20 w 34"/>
                <a:gd name="T55" fmla="*/ 5 h 18"/>
                <a:gd name="T56" fmla="*/ 20 w 34"/>
                <a:gd name="T57" fmla="*/ 5 h 18"/>
                <a:gd name="T58" fmla="*/ 22 w 34"/>
                <a:gd name="T59" fmla="*/ 11 h 18"/>
                <a:gd name="T60" fmla="*/ 22 w 34"/>
                <a:gd name="T61" fmla="*/ 11 h 18"/>
                <a:gd name="T62" fmla="*/ 22 w 34"/>
                <a:gd name="T63" fmla="*/ 13 h 18"/>
                <a:gd name="T64" fmla="*/ 25 w 34"/>
                <a:gd name="T65" fmla="*/ 13 h 18"/>
                <a:gd name="T66" fmla="*/ 25 w 34"/>
                <a:gd name="T67" fmla="*/ 13 h 18"/>
                <a:gd name="T68" fmla="*/ 29 w 34"/>
                <a:gd name="T69" fmla="*/ 11 h 18"/>
                <a:gd name="T70" fmla="*/ 29 w 34"/>
                <a:gd name="T71" fmla="*/ 11 h 18"/>
                <a:gd name="T72" fmla="*/ 29 w 34"/>
                <a:gd name="T73" fmla="*/ 7 h 18"/>
                <a:gd name="T74" fmla="*/ 29 w 34"/>
                <a:gd name="T75" fmla="*/ 7 h 18"/>
                <a:gd name="T76" fmla="*/ 29 w 34"/>
                <a:gd name="T77" fmla="*/ 4 h 18"/>
                <a:gd name="T78" fmla="*/ 27 w 34"/>
                <a:gd name="T79" fmla="*/ 0 h 18"/>
                <a:gd name="T80" fmla="*/ 32 w 34"/>
                <a:gd name="T81" fmla="*/ 0 h 18"/>
                <a:gd name="T82" fmla="*/ 32 w 34"/>
                <a:gd name="T83" fmla="*/ 0 h 18"/>
                <a:gd name="T84" fmla="*/ 32 w 34"/>
                <a:gd name="T85" fmla="*/ 4 h 18"/>
                <a:gd name="T86" fmla="*/ 32 w 34"/>
                <a:gd name="T87" fmla="*/ 4 h 18"/>
                <a:gd name="T88" fmla="*/ 34 w 34"/>
                <a:gd name="T89" fmla="*/ 9 h 18"/>
                <a:gd name="T90" fmla="*/ 34 w 34"/>
                <a:gd name="T91" fmla="*/ 9 h 18"/>
                <a:gd name="T92" fmla="*/ 32 w 34"/>
                <a:gd name="T93" fmla="*/ 13 h 18"/>
                <a:gd name="T94" fmla="*/ 32 w 34"/>
                <a:gd name="T95" fmla="*/ 13 h 18"/>
                <a:gd name="T96" fmla="*/ 29 w 34"/>
                <a:gd name="T97" fmla="*/ 16 h 18"/>
                <a:gd name="T98" fmla="*/ 29 w 34"/>
                <a:gd name="T99" fmla="*/ 16 h 18"/>
                <a:gd name="T100" fmla="*/ 25 w 34"/>
                <a:gd name="T101" fmla="*/ 18 h 18"/>
                <a:gd name="T102" fmla="*/ 25 w 34"/>
                <a:gd name="T103" fmla="*/ 18 h 18"/>
                <a:gd name="T104" fmla="*/ 20 w 34"/>
                <a:gd name="T105" fmla="*/ 16 h 18"/>
                <a:gd name="T106" fmla="*/ 20 w 34"/>
                <a:gd name="T107" fmla="*/ 16 h 18"/>
                <a:gd name="T108" fmla="*/ 18 w 34"/>
                <a:gd name="T109" fmla="*/ 11 h 18"/>
                <a:gd name="T110" fmla="*/ 18 w 34"/>
                <a:gd name="T111" fmla="*/ 11 h 18"/>
                <a:gd name="T112" fmla="*/ 18 w 34"/>
                <a:gd name="T113" fmla="*/ 11 h 18"/>
                <a:gd name="T114" fmla="*/ 14 w 34"/>
                <a:gd name="T115" fmla="*/ 16 h 18"/>
                <a:gd name="T116" fmla="*/ 14 w 34"/>
                <a:gd name="T117" fmla="*/ 16 h 18"/>
                <a:gd name="T118" fmla="*/ 13 w 34"/>
                <a:gd name="T119" fmla="*/ 18 h 18"/>
                <a:gd name="T120" fmla="*/ 11 w 34"/>
                <a:gd name="T121" fmla="*/ 18 h 18"/>
                <a:gd name="T122" fmla="*/ 11 w 34"/>
                <a:gd name="T1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" h="18">
                  <a:moveTo>
                    <a:pt x="11" y="18"/>
                  </a:moveTo>
                  <a:lnTo>
                    <a:pt x="11" y="18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Rectangle 1453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Rectangle 1454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455"/>
            <p:cNvSpPr>
              <a:spLocks/>
            </p:cNvSpPr>
            <p:nvPr/>
          </p:nvSpPr>
          <p:spPr bwMode="auto">
            <a:xfrm>
              <a:off x="9450387" y="3319463"/>
              <a:ext cx="71438" cy="66675"/>
            </a:xfrm>
            <a:custGeom>
              <a:avLst/>
              <a:gdLst>
                <a:gd name="T0" fmla="*/ 45 w 90"/>
                <a:gd name="T1" fmla="*/ 0 h 85"/>
                <a:gd name="T2" fmla="*/ 30 w 90"/>
                <a:gd name="T3" fmla="*/ 11 h 85"/>
                <a:gd name="T4" fmla="*/ 0 w 90"/>
                <a:gd name="T5" fmla="*/ 85 h 85"/>
                <a:gd name="T6" fmla="*/ 90 w 90"/>
                <a:gd name="T7" fmla="*/ 85 h 85"/>
                <a:gd name="T8" fmla="*/ 59 w 90"/>
                <a:gd name="T9" fmla="*/ 11 h 85"/>
                <a:gd name="T10" fmla="*/ 45 w 9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5">
                  <a:moveTo>
                    <a:pt x="45" y="0"/>
                  </a:moveTo>
                  <a:lnTo>
                    <a:pt x="30" y="11"/>
                  </a:lnTo>
                  <a:lnTo>
                    <a:pt x="0" y="85"/>
                  </a:lnTo>
                  <a:lnTo>
                    <a:pt x="90" y="85"/>
                  </a:lnTo>
                  <a:lnTo>
                    <a:pt x="59" y="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456"/>
            <p:cNvSpPr>
              <a:spLocks/>
            </p:cNvSpPr>
            <p:nvPr/>
          </p:nvSpPr>
          <p:spPr bwMode="auto">
            <a:xfrm>
              <a:off x="9475787" y="3300413"/>
              <a:ext cx="22225" cy="28575"/>
            </a:xfrm>
            <a:custGeom>
              <a:avLst/>
              <a:gdLst>
                <a:gd name="T0" fmla="*/ 15 w 29"/>
                <a:gd name="T1" fmla="*/ 0 h 36"/>
                <a:gd name="T2" fmla="*/ 0 w 29"/>
                <a:gd name="T3" fmla="*/ 36 h 36"/>
                <a:gd name="T4" fmla="*/ 29 w 29"/>
                <a:gd name="T5" fmla="*/ 36 h 36"/>
                <a:gd name="T6" fmla="*/ 15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0" y="36"/>
                  </a:lnTo>
                  <a:lnTo>
                    <a:pt x="29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Rectangle 1457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Rectangle 1458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Rectangle 1459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Rectangle 1460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Rectangle 1461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Rectangle 1462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Rectangle 1463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1464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1465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1466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1467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1468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1469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Rectangle 1470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Rectangle 1471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Rectangle 1472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Rectangle 1473"/>
            <p:cNvSpPr>
              <a:spLocks noChangeArrowheads="1"/>
            </p:cNvSpPr>
            <p:nvPr/>
          </p:nvSpPr>
          <p:spPr bwMode="auto">
            <a:xfrm>
              <a:off x="9461500" y="3702051"/>
              <a:ext cx="85725" cy="7937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74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C84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75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76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3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77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78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9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0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81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482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03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483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484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485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Rectangle 1486"/>
            <p:cNvSpPr>
              <a:spLocks noChangeArrowheads="1"/>
            </p:cNvSpPr>
            <p:nvPr/>
          </p:nvSpPr>
          <p:spPr bwMode="auto">
            <a:xfrm>
              <a:off x="9605962" y="3494088"/>
              <a:ext cx="23813" cy="85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Rectangle 1487"/>
            <p:cNvSpPr>
              <a:spLocks noChangeArrowheads="1"/>
            </p:cNvSpPr>
            <p:nvPr/>
          </p:nvSpPr>
          <p:spPr bwMode="auto">
            <a:xfrm>
              <a:off x="9605962" y="3587751"/>
              <a:ext cx="23813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1" name="Rectangle 1488"/>
            <p:cNvSpPr>
              <a:spLocks noChangeArrowheads="1"/>
            </p:cNvSpPr>
            <p:nvPr/>
          </p:nvSpPr>
          <p:spPr bwMode="auto">
            <a:xfrm>
              <a:off x="9110662" y="3495676"/>
              <a:ext cx="71438" cy="1079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Rectangle 1489"/>
            <p:cNvSpPr>
              <a:spLocks noChangeArrowheads="1"/>
            </p:cNvSpPr>
            <p:nvPr/>
          </p:nvSpPr>
          <p:spPr bwMode="auto">
            <a:xfrm>
              <a:off x="9110662" y="3495676"/>
              <a:ext cx="79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Rectangle 1490"/>
            <p:cNvSpPr>
              <a:spLocks noChangeArrowheads="1"/>
            </p:cNvSpPr>
            <p:nvPr/>
          </p:nvSpPr>
          <p:spPr bwMode="auto">
            <a:xfrm>
              <a:off x="9091612" y="3571876"/>
              <a:ext cx="104775" cy="290513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Rectangle 1491"/>
            <p:cNvSpPr>
              <a:spLocks noChangeArrowheads="1"/>
            </p:cNvSpPr>
            <p:nvPr/>
          </p:nvSpPr>
          <p:spPr bwMode="auto">
            <a:xfrm>
              <a:off x="9128125" y="3571876"/>
              <a:ext cx="68263" cy="2905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Rectangle 1492"/>
            <p:cNvSpPr>
              <a:spLocks noChangeArrowheads="1"/>
            </p:cNvSpPr>
            <p:nvPr/>
          </p:nvSpPr>
          <p:spPr bwMode="auto">
            <a:xfrm>
              <a:off x="9128125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Rectangle 1493"/>
            <p:cNvSpPr>
              <a:spLocks noChangeArrowheads="1"/>
            </p:cNvSpPr>
            <p:nvPr/>
          </p:nvSpPr>
          <p:spPr bwMode="auto">
            <a:xfrm>
              <a:off x="9156700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67" name="Title 1"/>
          <p:cNvSpPr txBox="1">
            <a:spLocks/>
          </p:cNvSpPr>
          <p:nvPr/>
        </p:nvSpPr>
        <p:spPr>
          <a:xfrm>
            <a:off x="463453" y="1798716"/>
            <a:ext cx="11445655" cy="115862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React</a:t>
            </a:r>
            <a:endParaRPr lang="en-US" sz="6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18643" y="2883402"/>
            <a:ext cx="9593260" cy="677456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Aft>
                <a:spcPts val="1176"/>
              </a:spcAft>
            </a:pPr>
            <a:r>
              <a:rPr lang="en-US" sz="2800" dirty="0" smtClean="0">
                <a:ln w="3175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Eric W. Greene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8643" y="6099782"/>
            <a:ext cx="4176719" cy="538956"/>
            <a:chOff x="333574" y="6110330"/>
            <a:chExt cx="4176719" cy="538956"/>
          </a:xfrm>
        </p:grpSpPr>
        <p:sp>
          <p:nvSpPr>
            <p:cNvPr id="169" name="TextBox 168"/>
            <p:cNvSpPr txBox="1"/>
            <p:nvPr/>
          </p:nvSpPr>
          <p:spPr>
            <a:xfrm>
              <a:off x="333574" y="6110330"/>
              <a:ext cx="4176719" cy="5389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dirty="0"/>
                <a:t>Produced by </a:t>
              </a:r>
            </a:p>
          </p:txBody>
        </p:sp>
        <p:pic>
          <p:nvPicPr>
            <p:cNvPr id="170" name="Picture 53" descr="https://www.wintellectnow.com/assets/img/winnow-logo-web-White-Wintellec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95" y="6150247"/>
              <a:ext cx="972261" cy="398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55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&amp; 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Typing </a:t>
            </a:r>
            <a:r>
              <a:rPr lang="en-US" b="1" dirty="0" smtClean="0"/>
              <a:t>createElement</a:t>
            </a:r>
            <a:r>
              <a:rPr lang="en-US" dirty="0" smtClean="0"/>
              <a:t> for each element in the component is tedious, and hard to read</a:t>
            </a:r>
          </a:p>
          <a:p>
            <a:r>
              <a:rPr lang="en-US" dirty="0" smtClean="0"/>
              <a:t>JSX (JavaScript Syntax Extension) looks like HTML but its just an alternative syntax for </a:t>
            </a:r>
            <a:r>
              <a:rPr lang="en-US" b="1" dirty="0" smtClean="0"/>
              <a:t>createElement</a:t>
            </a:r>
            <a:r>
              <a:rPr lang="en-US" dirty="0" smtClean="0"/>
              <a:t> function calls</a:t>
            </a:r>
          </a:p>
          <a:p>
            <a:r>
              <a:rPr lang="en-US" dirty="0" smtClean="0"/>
              <a:t>Nothing like AngularJS templates</a:t>
            </a:r>
          </a:p>
          <a:p>
            <a:r>
              <a:rPr lang="en-US" dirty="0" smtClean="0"/>
              <a:t>JSX is an extension to JavaScript; therefore, a transpiler is needed to convert JSX to JavaScript – Example: Babel</a:t>
            </a:r>
          </a:p>
          <a:p>
            <a:r>
              <a:rPr lang="en-US" dirty="0" smtClean="0"/>
              <a:t>An editor which supports JSX is helpful too.  Editors include Visual Studio Code, </a:t>
            </a:r>
            <a:r>
              <a:rPr lang="en-US" dirty="0" err="1" smtClean="0"/>
              <a:t>Atom.io</a:t>
            </a:r>
            <a:r>
              <a:rPr lang="en-US" dirty="0" smtClean="0"/>
              <a:t> &amp; WebStorm</a:t>
            </a:r>
          </a:p>
          <a:p>
            <a:r>
              <a:rPr lang="en-US" dirty="0" smtClean="0"/>
              <a:t>Using Gulp and Babel, JSX files can be transpiled to JavaScript on each file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More Efficiently with JSX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Props are values which are used to define the immutable parameters of the component</a:t>
            </a:r>
          </a:p>
          <a:p>
            <a:r>
              <a:rPr lang="en-US" dirty="0" smtClean="0"/>
              <a:t>Props for a component cannot be modified within the component</a:t>
            </a:r>
          </a:p>
          <a:p>
            <a:r>
              <a:rPr lang="en-US" dirty="0" smtClean="0"/>
              <a:t>New prop values are passed in via a parent component, and React determines what DOM updates are needed to reflect the changes between the current DOM using the old props and the new DOM using the new props</a:t>
            </a:r>
          </a:p>
          <a:p>
            <a:r>
              <a:rPr lang="en-US" dirty="0" smtClean="0"/>
              <a:t>This is accomplished through the use of a virtual DOM and a process called Reconciliation</a:t>
            </a:r>
          </a:p>
          <a:p>
            <a:r>
              <a:rPr lang="en-US" dirty="0" smtClean="0"/>
              <a:t>Props corresponding to the HTML attributes </a:t>
            </a:r>
            <a:r>
              <a:rPr lang="en-US" b="1" dirty="0" smtClean="0"/>
              <a:t>class</a:t>
            </a:r>
            <a:r>
              <a:rPr lang="en-US" dirty="0" smtClean="0"/>
              <a:t> and </a:t>
            </a:r>
            <a:r>
              <a:rPr lang="en-US" b="1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must be defined as </a:t>
            </a:r>
            <a:r>
              <a:rPr lang="en-US" b="1" dirty="0" err="1" smtClean="0"/>
              <a:t>className</a:t>
            </a:r>
            <a:r>
              <a:rPr lang="en-US" dirty="0" smtClean="0"/>
              <a:t> and </a:t>
            </a:r>
            <a:r>
              <a:rPr lang="en-US" b="1" dirty="0" err="1" smtClean="0"/>
              <a:t>htmlFor</a:t>
            </a:r>
            <a:r>
              <a:rPr lang="en-US" dirty="0" smtClean="0"/>
              <a:t> because </a:t>
            </a:r>
            <a:r>
              <a:rPr lang="en-US" b="1" dirty="0" smtClean="0"/>
              <a:t>class</a:t>
            </a:r>
            <a:r>
              <a:rPr lang="en-US" dirty="0" smtClean="0"/>
              <a:t> and </a:t>
            </a:r>
            <a:r>
              <a:rPr lang="en-US" b="1" dirty="0" smtClean="0"/>
              <a:t>for</a:t>
            </a:r>
            <a:r>
              <a:rPr lang="en-US" dirty="0" smtClean="0"/>
              <a:t> are reserved JavaScript keywords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React Component Props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represents the mutable parameters of a component which are mutable through a call to the function </a:t>
            </a:r>
            <a:r>
              <a:rPr lang="en-US" b="1" dirty="0" err="1" smtClean="0"/>
              <a:t>setState</a:t>
            </a:r>
            <a:endParaRPr lang="en-US" dirty="0" smtClean="0"/>
          </a:p>
          <a:p>
            <a:r>
              <a:rPr lang="en-US" dirty="0" smtClean="0"/>
              <a:t>The function </a:t>
            </a:r>
            <a:r>
              <a:rPr lang="en-US" b="1" dirty="0" err="1" smtClean="0"/>
              <a:t>setState</a:t>
            </a:r>
            <a:r>
              <a:rPr lang="en-US" dirty="0" smtClean="0"/>
              <a:t> will trigger React to re-render the component using new state values</a:t>
            </a:r>
          </a:p>
          <a:p>
            <a:r>
              <a:rPr lang="en-US" dirty="0" smtClean="0"/>
              <a:t>Commonly, the state values of a parent component will be passed as props into child components</a:t>
            </a:r>
          </a:p>
          <a:p>
            <a:r>
              <a:rPr lang="en-US" dirty="0" smtClean="0"/>
              <a:t>Ideally, very few components should have state, with most components only having immutable props which are updated through the parent's component's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React Component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and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forms in React is very different from other UI libraries</a:t>
            </a:r>
          </a:p>
          <a:p>
            <a:r>
              <a:rPr lang="en-US" dirty="0" smtClean="0"/>
              <a:t>Because the state of the component must always be synced with the DOM, typing into form fields in React poses a challenge because the </a:t>
            </a:r>
            <a:r>
              <a:rPr lang="en-US" b="1" dirty="0" smtClean="0"/>
              <a:t>value</a:t>
            </a:r>
            <a:r>
              <a:rPr lang="en-US" dirty="0" smtClean="0"/>
              <a:t> attribute of </a:t>
            </a:r>
            <a:r>
              <a:rPr lang="en-US" b="1" dirty="0" smtClean="0"/>
              <a:t>input</a:t>
            </a:r>
            <a:r>
              <a:rPr lang="en-US" dirty="0" smtClean="0"/>
              <a:t> is not updated with each keystroke</a:t>
            </a:r>
          </a:p>
          <a:p>
            <a:r>
              <a:rPr lang="en-US" dirty="0" smtClean="0"/>
              <a:t>To solve this problem, React hooks into the </a:t>
            </a:r>
            <a:r>
              <a:rPr lang="en-US" b="1" dirty="0" err="1" smtClean="0"/>
              <a:t>onChange</a:t>
            </a:r>
            <a:r>
              <a:rPr lang="en-US" dirty="0" smtClean="0"/>
              <a:t> event of the input control to re-render the DOM on each </a:t>
            </a:r>
            <a:r>
              <a:rPr lang="en-US" b="1" dirty="0" smtClean="0"/>
              <a:t>change</a:t>
            </a:r>
            <a:r>
              <a:rPr lang="en-US" dirty="0" smtClean="0"/>
              <a:t> event (each keystroke) so that the contents of the control always matches the DOM and React's Virtual DOM</a:t>
            </a:r>
          </a:p>
          <a:p>
            <a:r>
              <a:rPr lang="en-US" dirty="0" smtClean="0"/>
              <a:t>Form Controls which are not managed using the </a:t>
            </a:r>
            <a:r>
              <a:rPr lang="en-US" b="1" dirty="0" err="1" smtClean="0"/>
              <a:t>onChange</a:t>
            </a:r>
            <a:r>
              <a:rPr lang="en-US" dirty="0"/>
              <a:t> </a:t>
            </a:r>
            <a:r>
              <a:rPr lang="en-US" dirty="0" smtClean="0"/>
              <a:t>process are considered uncontrolled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Forms the React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is great way to build web browser UIs</a:t>
            </a:r>
          </a:p>
          <a:p>
            <a:r>
              <a:rPr lang="en-US" dirty="0" smtClean="0"/>
              <a:t>React focuses on JavaScript approach to building components</a:t>
            </a:r>
          </a:p>
          <a:p>
            <a:r>
              <a:rPr lang="en-US" dirty="0" smtClean="0"/>
              <a:t>DOM updates are very efficient because of React's Virtual DOM and Reconciliation process</a:t>
            </a:r>
          </a:p>
          <a:p>
            <a:r>
              <a:rPr lang="en-US" dirty="0" smtClean="0"/>
              <a:t>Component </a:t>
            </a:r>
            <a:r>
              <a:rPr lang="en-US" b="1" dirty="0" smtClean="0"/>
              <a:t>props</a:t>
            </a:r>
            <a:r>
              <a:rPr lang="en-US" dirty="0" smtClean="0"/>
              <a:t> are immutable, and </a:t>
            </a:r>
            <a:r>
              <a:rPr lang="en-US" b="1" dirty="0" smtClean="0"/>
              <a:t>state</a:t>
            </a:r>
            <a:r>
              <a:rPr lang="en-US" dirty="0" smtClean="0"/>
              <a:t> managed by a few components, which then propagates updated </a:t>
            </a:r>
            <a:r>
              <a:rPr lang="en-US" b="1" dirty="0" smtClean="0"/>
              <a:t>state</a:t>
            </a:r>
            <a:r>
              <a:rPr lang="en-US" dirty="0" smtClean="0"/>
              <a:t> values to it's child components</a:t>
            </a:r>
          </a:p>
          <a:p>
            <a:r>
              <a:rPr lang="en-US" dirty="0" smtClean="0"/>
              <a:t>React keeps the Virtual DOM, the DOM, and Form Controls synchronized through the use of </a:t>
            </a:r>
            <a:r>
              <a:rPr lang="en-US" b="1" dirty="0" err="1" smtClean="0"/>
              <a:t>onChange</a:t>
            </a:r>
            <a:r>
              <a:rPr lang="en-US" dirty="0" smtClean="0"/>
              <a:t> event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Course Starter Project Setup</a:t>
            </a:r>
          </a:p>
          <a:p>
            <a:r>
              <a:rPr lang="en-US" dirty="0" smtClean="0"/>
              <a:t>Hello World Component</a:t>
            </a:r>
          </a:p>
          <a:p>
            <a:r>
              <a:rPr lang="en-US" dirty="0" smtClean="0"/>
              <a:t>JSX / Babel</a:t>
            </a:r>
          </a:p>
          <a:p>
            <a:r>
              <a:rPr lang="en-US" dirty="0" smtClean="0"/>
              <a:t>Component Props</a:t>
            </a:r>
          </a:p>
          <a:p>
            <a:r>
              <a:rPr lang="en-US" dirty="0" smtClean="0"/>
              <a:t>Component State</a:t>
            </a:r>
          </a:p>
          <a:p>
            <a:r>
              <a:rPr lang="en-US" dirty="0" smtClean="0"/>
              <a:t>Working with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5407141"/>
            <a:ext cx="11602498" cy="492443"/>
          </a:xfrm>
          <a:prstGeom prst="rect">
            <a:avLst/>
          </a:prstGeom>
          <a:solidFill>
            <a:srgbClr val="E8232B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[URL]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Slide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225009"/>
              </p:ext>
            </p:extLst>
          </p:nvPr>
        </p:nvGraphicFramePr>
        <p:xfrm>
          <a:off x="504496" y="1486175"/>
          <a:ext cx="111314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96"/>
                <a:gridCol w="840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Title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099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099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8540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is "a JavaScript library for building user interfaces"</a:t>
            </a:r>
          </a:p>
          <a:p>
            <a:r>
              <a:rPr lang="en-US" dirty="0" smtClean="0"/>
              <a:t>Focus is on JavaScript code, not HTML templates</a:t>
            </a:r>
          </a:p>
          <a:p>
            <a:r>
              <a:rPr lang="en-US" dirty="0" smtClean="0"/>
              <a:t>React Components are composable</a:t>
            </a:r>
          </a:p>
          <a:p>
            <a:r>
              <a:rPr lang="en-US" dirty="0" smtClean="0"/>
              <a:t>One-way reactive data flow, does not perform two-way data binding by default</a:t>
            </a:r>
          </a:p>
          <a:p>
            <a:r>
              <a:rPr lang="en-US" dirty="0" smtClean="0"/>
              <a:t>Efficiently handles DOM manipulations through a Virtual DOM using an algorithm which determines the optimal set of manipulations based upon the changes needed</a:t>
            </a:r>
          </a:p>
          <a:p>
            <a:r>
              <a:rPr lang="en-US" dirty="0" smtClean="0"/>
              <a:t>Represents the "V" in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Course Starter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Node.js LTS version (http://</a:t>
            </a:r>
            <a:r>
              <a:rPr lang="en-US" dirty="0" err="1" smtClean="0"/>
              <a:t>www.nodejs.org</a:t>
            </a:r>
            <a:r>
              <a:rPr lang="en-US" dirty="0" smtClean="0"/>
              <a:t>), version 4 or later is required</a:t>
            </a:r>
          </a:p>
          <a:p>
            <a:r>
              <a:rPr lang="en-US" dirty="0" smtClean="0"/>
              <a:t>Get </a:t>
            </a:r>
            <a:r>
              <a:rPr lang="en-US" dirty="0"/>
              <a:t>course </a:t>
            </a:r>
            <a:r>
              <a:rPr lang="en-US" dirty="0" smtClean="0"/>
              <a:t>starter project </a:t>
            </a:r>
            <a:r>
              <a:rPr lang="en-US" dirty="0"/>
              <a:t>files from:</a:t>
            </a:r>
          </a:p>
          <a:p>
            <a:pPr lvl="1"/>
            <a:r>
              <a:rPr lang="en-US" dirty="0"/>
              <a:t>https://github.com/training4developers/intro-to-react</a:t>
            </a:r>
          </a:p>
          <a:p>
            <a:r>
              <a:rPr lang="en-US" dirty="0"/>
              <a:t>Choose One:</a:t>
            </a:r>
          </a:p>
          <a:p>
            <a:pPr lvl="1"/>
            <a:r>
              <a:rPr lang="en-US" dirty="0"/>
              <a:t>Download the zip file to your system, and extract it to a working folder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a working folder on your system</a:t>
            </a:r>
          </a:p>
          <a:p>
            <a:r>
              <a:rPr lang="en-US" dirty="0"/>
              <a:t>Completed files are available here:</a:t>
            </a:r>
          </a:p>
          <a:p>
            <a:pPr lvl="1"/>
            <a:r>
              <a:rPr lang="en-US" dirty="0"/>
              <a:t>https://github.com/training4developers/intro-to-react-demo</a:t>
            </a:r>
          </a:p>
        </p:txBody>
      </p:sp>
    </p:spTree>
    <p:extLst>
      <p:ext uri="{BB962C8B-B14F-4D97-AF65-F5344CB8AC3E}">
        <p14:creationId xmlns:p14="http://schemas.microsoft.com/office/powerpoint/2010/main" val="6360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Node.js, Gulp &amp; </a:t>
            </a:r>
            <a:r>
              <a:rPr lang="en-US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the Course Starter Project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Starter Project Tools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Node.js – Server-side JavaScript powered by Google's V8 JavaScript Engine</a:t>
            </a:r>
          </a:p>
          <a:p>
            <a:r>
              <a:rPr lang="en-US" dirty="0" smtClean="0"/>
              <a:t>Gulp – JavaScript task runner for pre-processing source code files, and running the web server</a:t>
            </a:r>
          </a:p>
          <a:p>
            <a:r>
              <a:rPr lang="en-US" dirty="0" smtClean="0"/>
              <a:t>SASS – Transpiling SASS source files to CSS</a:t>
            </a:r>
          </a:p>
          <a:p>
            <a:r>
              <a:rPr lang="en-US" dirty="0" smtClean="0"/>
              <a:t>Babel – Transpiling JSX and ECMAScript 2015 source files to ES5.1 JavaScript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– Provides a module and packaging system for working with JavaScript files</a:t>
            </a:r>
          </a:p>
          <a:p>
            <a:r>
              <a:rPr lang="en-US" dirty="0" smtClean="0"/>
              <a:t>Express – Configuring the Node.js HTTP module to serve up web application files</a:t>
            </a:r>
          </a:p>
          <a:p>
            <a:r>
              <a:rPr lang="en-US" dirty="0" smtClean="0"/>
              <a:t>Visual Studio Code and Microsoft Edge - Will be used to code the demonstrations, and view the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Starter Project Scaffolding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React is not limited to web application UIs, it can be used for native applications as well</a:t>
            </a:r>
          </a:p>
          <a:p>
            <a:r>
              <a:rPr lang="en-US" dirty="0" smtClean="0"/>
              <a:t>Therefore, two React JavaScript files are needed for web application usage</a:t>
            </a:r>
          </a:p>
          <a:p>
            <a:pPr lvl="1"/>
            <a:r>
              <a:rPr lang="en-US" dirty="0" smtClean="0"/>
              <a:t>One for React itself</a:t>
            </a:r>
          </a:p>
          <a:p>
            <a:pPr lvl="1"/>
            <a:r>
              <a:rPr lang="en-US" dirty="0" smtClean="0"/>
              <a:t>One for working with React in a web browsers DOM</a:t>
            </a:r>
          </a:p>
          <a:p>
            <a:r>
              <a:rPr lang="en-US" dirty="0" smtClean="0"/>
              <a:t>Process Flow for Hello World</a:t>
            </a:r>
          </a:p>
          <a:p>
            <a:pPr lvl="1"/>
            <a:r>
              <a:rPr lang="en-US" dirty="0" smtClean="0"/>
              <a:t>Define the Component</a:t>
            </a:r>
          </a:p>
          <a:p>
            <a:pPr lvl="1"/>
            <a:r>
              <a:rPr lang="en-US" dirty="0" smtClean="0"/>
              <a:t>Instantiate the Component</a:t>
            </a:r>
          </a:p>
          <a:p>
            <a:pPr lvl="1"/>
            <a:r>
              <a:rPr lang="en-US" dirty="0" smtClean="0"/>
              <a:t>Place it in the DOM</a:t>
            </a:r>
          </a:p>
          <a:p>
            <a:r>
              <a:rPr lang="en-US" dirty="0" smtClean="0"/>
              <a:t>HelloWorld is function constructor, can also be defined as a class with ES2015</a:t>
            </a:r>
          </a:p>
          <a:p>
            <a:r>
              <a:rPr lang="en-US" dirty="0" smtClean="0"/>
              <a:t>Component definition follows a style similar to Backbone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63C5E3D-9D8A-4F6E-8A5B-B31BE24D232F}" vid="{354556D9-B04B-4A49-8A04-53781BC80C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WintellectNOW</Template>
  <TotalTime>340</TotalTime>
  <Words>881</Words>
  <Application>Microsoft Office PowerPoint</Application>
  <PresentationFormat>Widescreen</PresentationFormat>
  <Paragraphs>109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Consolas</vt:lpstr>
      <vt:lpstr>News Gothic MT</vt:lpstr>
      <vt:lpstr>Segoe UI</vt:lpstr>
      <vt:lpstr>Segoe UI Light</vt:lpstr>
      <vt:lpstr>Wingdings 2</vt:lpstr>
      <vt:lpstr>1_Breeze</vt:lpstr>
      <vt:lpstr>PowerPoint Presentation</vt:lpstr>
      <vt:lpstr>Course Overview</vt:lpstr>
      <vt:lpstr>What is React?</vt:lpstr>
      <vt:lpstr>Get the Course Starter Project</vt:lpstr>
      <vt:lpstr>Installing Node.js, Gulp &amp; WebPack</vt:lpstr>
      <vt:lpstr>Getting the Course Starter Project Files</vt:lpstr>
      <vt:lpstr>Course Starter Project Tools Overview</vt:lpstr>
      <vt:lpstr>Course Starter Project Scaffolding Walkthrough</vt:lpstr>
      <vt:lpstr>Hello World React</vt:lpstr>
      <vt:lpstr>Hello World React</vt:lpstr>
      <vt:lpstr>JSX &amp; Babel</vt:lpstr>
      <vt:lpstr>Code More Efficiently with JSX</vt:lpstr>
      <vt:lpstr>React Component Props</vt:lpstr>
      <vt:lpstr>Using React Component Props</vt:lpstr>
      <vt:lpstr>React Component State</vt:lpstr>
      <vt:lpstr>Exploring React Component State</vt:lpstr>
      <vt:lpstr>Forms and React</vt:lpstr>
      <vt:lpstr>Working with Forms the React Way</vt:lpstr>
      <vt:lpstr>Conclusion</vt:lpstr>
      <vt:lpstr>PowerPoint Presentation</vt:lpstr>
      <vt:lpstr>Code Slide</vt:lpstr>
      <vt:lpstr>Table Slide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Prosise</dc:creator>
  <cp:lastModifiedBy>Jeff Prosise</cp:lastModifiedBy>
  <cp:revision>57</cp:revision>
  <dcterms:created xsi:type="dcterms:W3CDTF">2013-10-23T14:08:21Z</dcterms:created>
  <dcterms:modified xsi:type="dcterms:W3CDTF">2016-08-14T22:13:56Z</dcterms:modified>
</cp:coreProperties>
</file>