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2" r:id="rId9"/>
    <p:sldId id="261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0"/>
    <p:restoredTop sz="94690"/>
  </p:normalViewPr>
  <p:slideViewPr>
    <p:cSldViewPr snapToGrid="0" snapToObjects="1">
      <p:cViewPr>
        <p:scale>
          <a:sx n="60" d="100"/>
          <a:sy n="60" d="100"/>
        </p:scale>
        <p:origin x="50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4AD7-49C6-4A42-8A12-842804340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Building Permits to Identify Gentrification in 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67105-B9A0-C64F-86CE-AE9B37E80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Blenko</a:t>
            </a:r>
          </a:p>
        </p:txBody>
      </p:sp>
    </p:spTree>
    <p:extLst>
      <p:ext uri="{BB962C8B-B14F-4D97-AF65-F5344CB8AC3E}">
        <p14:creationId xmlns:p14="http://schemas.microsoft.com/office/powerpoint/2010/main" val="44063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7BE0-9BAD-9A40-9BD0-94173B10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5B099A-C3E9-7F41-BD6D-AF3FB04DB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301" y="793838"/>
            <a:ext cx="7392651" cy="5568616"/>
          </a:xfrm>
        </p:spPr>
      </p:pic>
    </p:spTree>
    <p:extLst>
      <p:ext uri="{BB962C8B-B14F-4D97-AF65-F5344CB8AC3E}">
        <p14:creationId xmlns:p14="http://schemas.microsoft.com/office/powerpoint/2010/main" val="139773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EB7-0A42-4D47-B7C0-C062E080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Gentrification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DF26-1DD9-FA4A-8000-7E25ECF6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293" y="2117636"/>
            <a:ext cx="6281873" cy="2016214"/>
          </a:xfrm>
        </p:spPr>
        <p:txBody>
          <a:bodyPr/>
          <a:lstStyle/>
          <a:p>
            <a:r>
              <a:rPr lang="en-US" dirty="0"/>
              <a:t>Binary variable </a:t>
            </a:r>
          </a:p>
          <a:p>
            <a:r>
              <a:rPr lang="en-US" dirty="0"/>
              <a:t>Paired Investopedia analysis with corresponding neighborhood clusters </a:t>
            </a:r>
          </a:p>
          <a:p>
            <a:r>
              <a:rPr lang="en-US" dirty="0"/>
              <a:t>Considered to be “correct”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B491-1F94-A243-A2C0-D51BB48B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4603750"/>
            <a:ext cx="8255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9956-667C-724F-9A22-4516962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Many_Permits</a:t>
            </a:r>
            <a:r>
              <a:rPr lang="en-US" dirty="0"/>
              <a:t>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8EA65-29DC-9946-9341-D1053E915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810" y="945132"/>
            <a:ext cx="7012228" cy="526602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8B208F-1584-7642-88AF-7889CE560388}"/>
              </a:ext>
            </a:extLst>
          </p:cNvPr>
          <p:cNvCxnSpPr/>
          <p:nvPr/>
        </p:nvCxnSpPr>
        <p:spPr>
          <a:xfrm flipV="1">
            <a:off x="8553450" y="945132"/>
            <a:ext cx="0" cy="49032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7F1A-E471-B049-A59F-1130B619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Hypothesis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5278D-5D9B-CD46-9F35-210655F27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375" y="2349925"/>
            <a:ext cx="6596544" cy="152341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8BB76-FCEC-E345-8353-4E35DC12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15" y="1155835"/>
            <a:ext cx="6568604" cy="1072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AE931B-ECF8-084E-B53F-538B02BB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629" y="4967507"/>
            <a:ext cx="4305241" cy="6150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47996C-CC6E-EE48-A735-9ABF9CF69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375" y="3937588"/>
            <a:ext cx="7500197" cy="6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6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084A-4F17-754C-823A-64993356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91FD-ED94-D648-B532-CED17C47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95959"/>
            <a:ext cx="6281873" cy="2053966"/>
          </a:xfrm>
        </p:spPr>
        <p:txBody>
          <a:bodyPr/>
          <a:lstStyle/>
          <a:p>
            <a:r>
              <a:rPr lang="en-US" dirty="0"/>
              <a:t>Application Fees</a:t>
            </a:r>
          </a:p>
          <a:p>
            <a:pPr lvl="1"/>
            <a:r>
              <a:rPr lang="en-US" dirty="0"/>
              <a:t>For residential projects: based on square footage</a:t>
            </a:r>
          </a:p>
          <a:p>
            <a:pPr lvl="1"/>
            <a:r>
              <a:rPr lang="en-US" dirty="0"/>
              <a:t>For commercial projects: based on project cost</a:t>
            </a:r>
          </a:p>
          <a:p>
            <a:r>
              <a:rPr lang="en-US" dirty="0"/>
              <a:t>Fees vary greatly!!!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BBD6B-1E45-9047-AF73-2152A405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2349925"/>
            <a:ext cx="5562600" cy="66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603B9-BBF6-8C4E-B64D-B2E13E7A00F9}"/>
              </a:ext>
            </a:extLst>
          </p:cNvPr>
          <p:cNvSpPr txBox="1"/>
          <p:nvPr/>
        </p:nvSpPr>
        <p:spPr>
          <a:xfrm>
            <a:off x="5118447" y="3393480"/>
            <a:ext cx="563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we narrowed the field?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8BC36-DC32-A54E-B7F6-13375B02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47" y="3866665"/>
            <a:ext cx="7049050" cy="279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FE7F1-6CBB-F54C-A4E1-620D37BB5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447" y="4278153"/>
            <a:ext cx="6513572" cy="5728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10E91-DA21-7E41-9A96-9E2DA72EE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447" y="4983141"/>
            <a:ext cx="4442732" cy="5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EDC4-7766-CF4E-AB15-7223AF33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1D8ABB-C31D-F94C-8D0A-5D0BC4946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211" y="1573619"/>
            <a:ext cx="7759789" cy="528438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3D2ED-8C80-2A48-9140-082703231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11" y="513021"/>
            <a:ext cx="7200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5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6766E-9ED5-6946-921B-AB33EE70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8" y="2176867"/>
            <a:ext cx="11880022" cy="4436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822E9-4113-3349-B097-7FD0D226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27" y="804382"/>
            <a:ext cx="842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3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53EA6-19E4-AE4B-A833-B5FA0852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3557"/>
            <a:ext cx="11874500" cy="382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9C8C7-B23B-AF4B-84FB-5BC30D43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7" y="1097959"/>
            <a:ext cx="40259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DF671-1B7D-584B-B417-6421CA02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27" y="1850508"/>
            <a:ext cx="86360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FF19E-D0D3-F441-8CB1-A78CC7F9A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27" y="529708"/>
            <a:ext cx="711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373B-5317-094B-8E14-73FBFEF7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Confounders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B5ED-748D-1F4C-BF71-F2FF311F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Ward 2 consistently has the most permits, no matter how they’re broken down; this ward includes the CBD and the Mall</a:t>
            </a:r>
          </a:p>
          <a:p>
            <a:r>
              <a:rPr lang="en-US" dirty="0"/>
              <a:t>Sloppy definition of gentrification; possible incorrect qualification of Wards 7 and 8 as “gentrifying”</a:t>
            </a:r>
          </a:p>
          <a:p>
            <a:r>
              <a:rPr lang="en-US" dirty="0"/>
              <a:t>Incredibly high application fees: are they even correct? </a:t>
            </a:r>
          </a:p>
        </p:txBody>
      </p:sp>
    </p:spTree>
    <p:extLst>
      <p:ext uri="{BB962C8B-B14F-4D97-AF65-F5344CB8AC3E}">
        <p14:creationId xmlns:p14="http://schemas.microsoft.com/office/powerpoint/2010/main" val="63381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398C-D2C6-0B4F-B5A6-DD0C79F8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38849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0A18-E3F2-4C4E-846C-E0FE7B61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1D1C-E0D2-9143-A80D-84F7A603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to find clear correlations between the number of building permit applications in an area and whether that area has been gentrified.</a:t>
            </a:r>
          </a:p>
          <a:p>
            <a:r>
              <a:rPr lang="en-US" dirty="0"/>
              <a:t>I also expect to find that certain types of permit applications are more common in gentrified areas. </a:t>
            </a:r>
          </a:p>
        </p:txBody>
      </p:sp>
    </p:spTree>
    <p:extLst>
      <p:ext uri="{BB962C8B-B14F-4D97-AF65-F5344CB8AC3E}">
        <p14:creationId xmlns:p14="http://schemas.microsoft.com/office/powerpoint/2010/main" val="346626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8F2D-3752-0A48-8845-2365621B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Gentrification in Washington, D.C.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9DCD-CDBC-6945-9295-20627272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873714"/>
          </a:xfrm>
        </p:spPr>
        <p:txBody>
          <a:bodyPr/>
          <a:lstStyle/>
          <a:p>
            <a:r>
              <a:rPr lang="en-US" dirty="0"/>
              <a:t>Defining Gentrification</a:t>
            </a:r>
          </a:p>
          <a:p>
            <a:pPr lvl="1"/>
            <a:r>
              <a:rPr lang="en-US" dirty="0"/>
              <a:t>Difficult to be specific</a:t>
            </a:r>
          </a:p>
          <a:p>
            <a:pPr lvl="1"/>
            <a:r>
              <a:rPr lang="en-US" dirty="0"/>
              <a:t>Phenomenon associated with a sudden increase in property value and a change in native population; usually high correlations with rise in average income, education level and and decrease in minorities living in the area</a:t>
            </a:r>
          </a:p>
          <a:p>
            <a:pPr lvl="1"/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Century Gentrification: </a:t>
            </a:r>
          </a:p>
          <a:p>
            <a:pPr lvl="2"/>
            <a:r>
              <a:rPr lang="en-US" dirty="0"/>
              <a:t>1940’s - Georgetown, Foggy Bottom, Capitol Hill</a:t>
            </a:r>
          </a:p>
          <a:p>
            <a:pPr lvl="2"/>
            <a:r>
              <a:rPr lang="en-US" dirty="0"/>
              <a:t>1960’s – Logan Circle, Adams Morgan, Shaw, Dupont Circle</a:t>
            </a:r>
          </a:p>
          <a:p>
            <a:pPr lvl="1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Gentrification:</a:t>
            </a:r>
          </a:p>
          <a:p>
            <a:pPr lvl="2"/>
            <a:r>
              <a:rPr lang="en-US" dirty="0"/>
              <a:t>Columbia Heights, U Street, </a:t>
            </a:r>
            <a:r>
              <a:rPr lang="en-US" dirty="0" err="1"/>
              <a:t>Petworth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C636-B47B-9742-A974-6B255141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CD8F-97AD-B048-99E4-F5309A39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Governing Data</a:t>
            </a:r>
          </a:p>
          <a:p>
            <a:pPr lvl="1"/>
            <a:r>
              <a:rPr lang="en-US" dirty="0"/>
              <a:t>Identifies census tracts gentrified between 2000 and 2010 Census</a:t>
            </a:r>
          </a:p>
          <a:p>
            <a:pPr lvl="1"/>
            <a:r>
              <a:rPr lang="en-US" dirty="0"/>
              <a:t>Gentrification definition based on growth in median home values and educational attainment</a:t>
            </a:r>
          </a:p>
          <a:p>
            <a:pPr lvl="1"/>
            <a:r>
              <a:rPr lang="en-US" dirty="0"/>
              <a:t>Eligibility: median income and median home value below 40</a:t>
            </a:r>
            <a:r>
              <a:rPr lang="en-US" baseline="30000" dirty="0"/>
              <a:t>th</a:t>
            </a:r>
            <a:r>
              <a:rPr lang="en-US" dirty="0"/>
              <a:t> percentile in 2000</a:t>
            </a:r>
          </a:p>
          <a:p>
            <a:r>
              <a:rPr lang="en-US" dirty="0"/>
              <a:t>Investopedia Analysis</a:t>
            </a:r>
          </a:p>
          <a:p>
            <a:pPr lvl="1"/>
            <a:r>
              <a:rPr lang="en-US" dirty="0"/>
              <a:t>Summary of the data provided by Governing</a:t>
            </a:r>
          </a:p>
          <a:p>
            <a:pPr lvl="1"/>
            <a:r>
              <a:rPr lang="en-US" dirty="0"/>
              <a:t>Grouped gentrified census tracts into seven neighborhoods (Columbia Heights, </a:t>
            </a:r>
            <a:r>
              <a:rPr lang="en-US" dirty="0" err="1"/>
              <a:t>Eckington</a:t>
            </a:r>
            <a:r>
              <a:rPr lang="en-US" dirty="0"/>
              <a:t>, Navy Yard, H Street Corridor, </a:t>
            </a:r>
            <a:r>
              <a:rPr lang="en-US" dirty="0" err="1"/>
              <a:t>Petworth</a:t>
            </a:r>
            <a:r>
              <a:rPr lang="en-US" dirty="0"/>
              <a:t>, Southwest, Truxton Circle)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7A2AD3-F352-A241-B7DF-A3AA2CA8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50800"/>
            <a:ext cx="82931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1B2E-A387-3B4E-9157-0C07C16C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E7FA-B58E-834C-9162-827B5BCB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3165310"/>
          </a:xfrm>
        </p:spPr>
        <p:txBody>
          <a:bodyPr/>
          <a:lstStyle/>
          <a:p>
            <a:r>
              <a:rPr lang="en-US" dirty="0"/>
              <a:t>Building Permits from 2012-2017</a:t>
            </a:r>
          </a:p>
          <a:p>
            <a:pPr lvl="1"/>
            <a:r>
              <a:rPr lang="en-US" dirty="0"/>
              <a:t>Where the work was taking place, the type of work being done, the cost of the permit, status of the project</a:t>
            </a:r>
          </a:p>
          <a:p>
            <a:pPr lvl="1"/>
            <a:r>
              <a:rPr lang="en-US" dirty="0"/>
              <a:t>Merge observations into one dataset </a:t>
            </a:r>
          </a:p>
          <a:p>
            <a:pPr lvl="1"/>
            <a:r>
              <a:rPr lang="en-US" dirty="0"/>
              <a:t>Left-join with Neighborhood Cluster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3A7BD-BAF8-8648-80DB-52D6B813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37" y="3650667"/>
            <a:ext cx="7124700" cy="115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DBAA89-4DEE-C140-A871-84BADA41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737" y="5459222"/>
            <a:ext cx="9131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4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1A4-EBC6-B343-AE31-009AEEF9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3448-6C18-A04E-B0BE-180C90D5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506942"/>
          </a:xfrm>
        </p:spPr>
        <p:txBody>
          <a:bodyPr/>
          <a:lstStyle/>
          <a:p>
            <a:r>
              <a:rPr lang="en-US" dirty="0"/>
              <a:t>Neighborhood Clusters</a:t>
            </a:r>
          </a:p>
          <a:p>
            <a:pPr lvl="1"/>
            <a:r>
              <a:rPr lang="en-US" dirty="0"/>
              <a:t>DC Planning and Zoning Departments have created definitions and boundaries for 39 neighborhoods in order to qualify locations at a level between Ward and census 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038D2-7961-8847-BFA5-BADF3F23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3152153"/>
            <a:ext cx="3602736" cy="33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19FC-DE7D-FF4E-A814-67847BBD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Wards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AA38C5-6E69-A848-ADB4-FD613F5CC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820" y="93857"/>
            <a:ext cx="5151863" cy="67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750-5F84-964C-93D6-532703F0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ADAAE-8400-DD40-9684-78B5629F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17" y="834427"/>
            <a:ext cx="6851141" cy="51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30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3075</TotalTime>
  <Words>396</Words>
  <Application>Microsoft Macintosh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 Light</vt:lpstr>
      <vt:lpstr>Rockwell</vt:lpstr>
      <vt:lpstr>Wingdings</vt:lpstr>
      <vt:lpstr>Atlas</vt:lpstr>
      <vt:lpstr>Using Building Permits to Identify Gentrification in DC</vt:lpstr>
      <vt:lpstr>Hypotheses</vt:lpstr>
      <vt:lpstr>Gentrification in Washington, D.C.</vt:lpstr>
      <vt:lpstr>Research</vt:lpstr>
      <vt:lpstr>PowerPoint Presentation</vt:lpstr>
      <vt:lpstr>Data</vt:lpstr>
      <vt:lpstr>Data</vt:lpstr>
      <vt:lpstr>DC Wards</vt:lpstr>
      <vt:lpstr>Data Visualization</vt:lpstr>
      <vt:lpstr>Data Visualization</vt:lpstr>
      <vt:lpstr>Gentrification Variable</vt:lpstr>
      <vt:lpstr>Many_Permits Variable</vt:lpstr>
      <vt:lpstr>Answering Hypothesis</vt:lpstr>
      <vt:lpstr>Further Research</vt:lpstr>
      <vt:lpstr>Further Research</vt:lpstr>
      <vt:lpstr>PowerPoint Presentation</vt:lpstr>
      <vt:lpstr>PowerPoint Presentation</vt:lpstr>
      <vt:lpstr>Possible Confounders</vt:lpstr>
      <vt:lpstr>Questions?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Building Permits to Identify Gentrification in DC</dc:title>
  <dc:creator>Stephanie Blenko</dc:creator>
  <cp:lastModifiedBy>Stephanie Blenko</cp:lastModifiedBy>
  <cp:revision>20</cp:revision>
  <dcterms:created xsi:type="dcterms:W3CDTF">2018-04-22T19:17:03Z</dcterms:created>
  <dcterms:modified xsi:type="dcterms:W3CDTF">2018-04-24T23:32:27Z</dcterms:modified>
</cp:coreProperties>
</file>