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61" r:id="rId3"/>
    <p:sldId id="272" r:id="rId4"/>
    <p:sldId id="351" r:id="rId5"/>
    <p:sldId id="281" r:id="rId6"/>
    <p:sldId id="401" r:id="rId7"/>
    <p:sldId id="265" r:id="rId8"/>
    <p:sldId id="403" r:id="rId9"/>
    <p:sldId id="402" r:id="rId10"/>
    <p:sldId id="363" r:id="rId11"/>
    <p:sldId id="364" r:id="rId12"/>
    <p:sldId id="406" r:id="rId13"/>
    <p:sldId id="366" r:id="rId14"/>
    <p:sldId id="414" r:id="rId15"/>
    <p:sldId id="378" r:id="rId16"/>
    <p:sldId id="380" r:id="rId17"/>
    <p:sldId id="379" r:id="rId18"/>
    <p:sldId id="377" r:id="rId19"/>
    <p:sldId id="371" r:id="rId20"/>
    <p:sldId id="407" r:id="rId21"/>
    <p:sldId id="408" r:id="rId22"/>
    <p:sldId id="409" r:id="rId23"/>
    <p:sldId id="392" r:id="rId24"/>
    <p:sldId id="397" r:id="rId25"/>
    <p:sldId id="421" r:id="rId26"/>
    <p:sldId id="422" r:id="rId27"/>
    <p:sldId id="369" r:id="rId28"/>
    <p:sldId id="381" r:id="rId29"/>
    <p:sldId id="384" r:id="rId30"/>
    <p:sldId id="385" r:id="rId31"/>
    <p:sldId id="386" r:id="rId32"/>
    <p:sldId id="383" r:id="rId33"/>
    <p:sldId id="396" r:id="rId34"/>
    <p:sldId id="345" r:id="rId35"/>
    <p:sldId id="34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0995" autoAdjust="0"/>
  </p:normalViewPr>
  <p:slideViewPr>
    <p:cSldViewPr showGuides="1">
      <p:cViewPr varScale="1">
        <p:scale>
          <a:sx n="55" d="100"/>
          <a:sy n="55" d="100"/>
        </p:scale>
        <p:origin x="-1488" y="-90"/>
      </p:cViewPr>
      <p:guideLst>
        <p:guide orient="horz" pos="211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9292F7-9871-43C5-B655-7B8533F9AE44}" type="datetimeFigureOut">
              <a:rPr lang="en-US" smtClean="0"/>
              <a:t>6/24/2017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B228D7-A3A9-4CCF-8D02-0350D7FD1633}" type="slidenum">
              <a:rPr lang="en-US" smtClean="0"/>
              <a:t>‹#›</a:t>
            </a:fld>
            <a:endParaRPr lang="en-US"/>
          </a:p>
        </p:txBody>
      </p:sp>
    </p:spTree>
    <p:extLst>
      <p:ext uri="{BB962C8B-B14F-4D97-AF65-F5344CB8AC3E}">
        <p14:creationId xmlns:p14="http://schemas.microsoft.com/office/powerpoint/2010/main" val="2706586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talk is on “Chlorophyll distributions in relation to physical processes off Long Bay, South Carolina, USA, in the winter of 2012”. This project is a collaboration between UNC-CH and </a:t>
            </a:r>
            <a:r>
              <a:rPr lang="en-US" sz="1200" kern="1200" dirty="0" err="1" smtClean="0">
                <a:solidFill>
                  <a:schemeClr val="tx1"/>
                </a:solidFill>
                <a:effectLst/>
                <a:latin typeface="+mn-lt"/>
                <a:ea typeface="+mn-ea"/>
                <a:cs typeface="+mn-cs"/>
              </a:rPr>
              <a:t>SkIO</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1</a:t>
            </a:fld>
            <a:endParaRPr lang="en-US"/>
          </a:p>
        </p:txBody>
      </p:sp>
    </p:spTree>
    <p:extLst>
      <p:ext uri="{BB962C8B-B14F-4D97-AF65-F5344CB8AC3E}">
        <p14:creationId xmlns:p14="http://schemas.microsoft.com/office/powerpoint/2010/main" val="733267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are time series of </a:t>
            </a:r>
            <a:r>
              <a:rPr lang="en-US" sz="1200" kern="1200" dirty="0" err="1" smtClean="0">
                <a:solidFill>
                  <a:schemeClr val="tx1"/>
                </a:solidFill>
                <a:effectLst/>
                <a:latin typeface="+mn-lt"/>
                <a:ea typeface="+mn-ea"/>
                <a:cs typeface="+mn-cs"/>
              </a:rPr>
              <a:t>Chl</a:t>
            </a:r>
            <a:r>
              <a:rPr lang="en-US" sz="1200" kern="1200" dirty="0" smtClean="0">
                <a:solidFill>
                  <a:schemeClr val="tx1"/>
                </a:solidFill>
                <a:effectLst/>
                <a:latin typeface="+mn-lt"/>
                <a:ea typeface="+mn-ea"/>
                <a:cs typeface="+mn-cs"/>
              </a:rPr>
              <a:t> from 3 different depths at the LB1 mooring—the top panel at 5m, the middle panel at 15m, and the bottom panel at the bottom, around 30m. Note that the scales on the y-axes are not the same. (I’ll fix that in a minute.) But, you see three periods of time where we see relatively high </a:t>
            </a:r>
            <a:r>
              <a:rPr lang="en-US" sz="1200" kern="1200" dirty="0" err="1" smtClean="0">
                <a:solidFill>
                  <a:schemeClr val="tx1"/>
                </a:solidFill>
                <a:effectLst/>
                <a:latin typeface="+mn-lt"/>
                <a:ea typeface="+mn-ea"/>
                <a:cs typeface="+mn-cs"/>
              </a:rPr>
              <a:t>Chl</a:t>
            </a:r>
            <a:r>
              <a:rPr lang="en-US" sz="1200" kern="1200" dirty="0" smtClean="0">
                <a:solidFill>
                  <a:schemeClr val="tx1"/>
                </a:solidFill>
                <a:effectLst/>
                <a:latin typeface="+mn-lt"/>
                <a:ea typeface="+mn-ea"/>
                <a:cs typeface="+mn-cs"/>
              </a:rPr>
              <a:t> near the surface and mid-depth on the shelf. At the bottom, it gets very spikey.</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10</a:t>
            </a:fld>
            <a:endParaRPr lang="en-US"/>
          </a:p>
        </p:txBody>
      </p:sp>
    </p:spTree>
    <p:extLst>
      <p:ext uri="{BB962C8B-B14F-4D97-AF65-F5344CB8AC3E}">
        <p14:creationId xmlns:p14="http://schemas.microsoft.com/office/powerpoint/2010/main" val="2492456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Same slide with all the y-axes (</a:t>
            </a:r>
            <a:r>
              <a:rPr lang="en-US" sz="1200" kern="1200" dirty="0" err="1" smtClean="0">
                <a:solidFill>
                  <a:schemeClr val="tx1"/>
                </a:solidFill>
                <a:effectLst/>
                <a:latin typeface="+mn-lt"/>
                <a:ea typeface="+mn-ea"/>
                <a:cs typeface="+mn-cs"/>
              </a:rPr>
              <a:t>Chl</a:t>
            </a:r>
            <a:r>
              <a:rPr lang="en-US" sz="1200" kern="1200" dirty="0" smtClean="0">
                <a:solidFill>
                  <a:schemeClr val="tx1"/>
                </a:solidFill>
                <a:effectLst/>
                <a:latin typeface="+mn-lt"/>
                <a:ea typeface="+mn-ea"/>
                <a:cs typeface="+mn-cs"/>
              </a:rPr>
              <a:t>) using the same scale (0-20 </a:t>
            </a:r>
            <a:r>
              <a:rPr lang="en-US" sz="1200" kern="1200" dirty="0" err="1" smtClean="0">
                <a:solidFill>
                  <a:schemeClr val="tx1"/>
                </a:solidFill>
                <a:effectLst/>
                <a:latin typeface="+mn-lt"/>
                <a:ea typeface="+mn-ea"/>
                <a:cs typeface="+mn-cs"/>
              </a:rPr>
              <a:t>ug</a:t>
            </a:r>
            <a:r>
              <a:rPr lang="en-US" sz="1200" kern="1200" dirty="0" smtClean="0">
                <a:solidFill>
                  <a:schemeClr val="tx1"/>
                </a:solidFill>
                <a:effectLst/>
                <a:latin typeface="+mn-lt"/>
                <a:ea typeface="+mn-ea"/>
                <a:cs typeface="+mn-cs"/>
              </a:rPr>
              <a:t>/l—even though there’s some clipping of the large spikes at 30m with this scale). This morning, Jim Nelson talked about this first event in late January/early February with cascading and export of </a:t>
            </a:r>
            <a:r>
              <a:rPr lang="en-US" sz="1200" kern="1200" dirty="0" err="1" smtClean="0">
                <a:solidFill>
                  <a:schemeClr val="tx1"/>
                </a:solidFill>
                <a:effectLst/>
                <a:latin typeface="+mn-lt"/>
                <a:ea typeface="+mn-ea"/>
                <a:cs typeface="+mn-cs"/>
              </a:rPr>
              <a:t>Chl</a:t>
            </a:r>
            <a:r>
              <a:rPr lang="en-US" sz="1200" kern="1200" dirty="0" smtClean="0">
                <a:solidFill>
                  <a:schemeClr val="tx1"/>
                </a:solidFill>
                <a:effectLst/>
                <a:latin typeface="+mn-lt"/>
                <a:ea typeface="+mn-ea"/>
                <a:cs typeface="+mn-cs"/>
              </a:rPr>
              <a:t> off the shelf. In my talk, I’ll focus on the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half of March.</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11</a:t>
            </a:fld>
            <a:endParaRPr lang="en-US"/>
          </a:p>
        </p:txBody>
      </p:sp>
    </p:spTree>
    <p:extLst>
      <p:ext uri="{BB962C8B-B14F-4D97-AF65-F5344CB8AC3E}">
        <p14:creationId xmlns:p14="http://schemas.microsoft.com/office/powerpoint/2010/main" val="369114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I’m going to show you </a:t>
            </a:r>
            <a:r>
              <a:rPr lang="en-US" sz="1200" kern="1200" dirty="0" err="1" smtClean="0">
                <a:solidFill>
                  <a:schemeClr val="tx1"/>
                </a:solidFill>
                <a:effectLst/>
                <a:latin typeface="+mn-lt"/>
                <a:ea typeface="+mn-ea"/>
                <a:cs typeface="+mn-cs"/>
              </a:rPr>
              <a:t>Chl</a:t>
            </a:r>
            <a:r>
              <a:rPr lang="en-US" sz="1200" kern="1200" dirty="0" smtClean="0">
                <a:solidFill>
                  <a:schemeClr val="tx1"/>
                </a:solidFill>
                <a:effectLst/>
                <a:latin typeface="+mn-lt"/>
                <a:ea typeface="+mn-ea"/>
                <a:cs typeface="+mn-cs"/>
              </a:rPr>
              <a:t> from a series of glider transects. </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12</a:t>
            </a:fld>
            <a:endParaRPr lang="en-US"/>
          </a:p>
        </p:txBody>
      </p:sp>
    </p:spTree>
    <p:extLst>
      <p:ext uri="{BB962C8B-B14F-4D97-AF65-F5344CB8AC3E}">
        <p14:creationId xmlns:p14="http://schemas.microsoft.com/office/powerpoint/2010/main" val="1047517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we see how the gliders zig-zagged across the shelf. Cross-shelf distance is on the x-axis, and time is on the y-axis. The dashed vertical lines show where the three moorings are located. In March, we had 5 transects by </a:t>
            </a:r>
            <a:r>
              <a:rPr lang="en-US" sz="1200" kern="1200" dirty="0" err="1" smtClean="0">
                <a:solidFill>
                  <a:schemeClr val="tx1"/>
                </a:solidFill>
                <a:effectLst/>
                <a:latin typeface="+mn-lt"/>
                <a:ea typeface="+mn-ea"/>
                <a:cs typeface="+mn-cs"/>
              </a:rPr>
              <a:t>Pelagia</a:t>
            </a:r>
            <a:r>
              <a:rPr lang="en-US" sz="1200" kern="1200" dirty="0" smtClean="0">
                <a:solidFill>
                  <a:schemeClr val="tx1"/>
                </a:solidFill>
                <a:effectLst/>
                <a:latin typeface="+mn-lt"/>
                <a:ea typeface="+mn-ea"/>
                <a:cs typeface="+mn-cs"/>
              </a:rPr>
              <a:t> (in blue) and 2 transects by Ramses (in red). That’s what I’ll be showing</a:t>
            </a:r>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13</a:t>
            </a:fld>
            <a:endParaRPr lang="en-US"/>
          </a:p>
        </p:txBody>
      </p:sp>
    </p:spTree>
    <p:extLst>
      <p:ext uri="{BB962C8B-B14F-4D97-AF65-F5344CB8AC3E}">
        <p14:creationId xmlns:p14="http://schemas.microsoft.com/office/powerpoint/2010/main" val="2742370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I’ll focus on the 5 transects from </a:t>
            </a:r>
            <a:r>
              <a:rPr lang="en-US" sz="1200" kern="1200" dirty="0" err="1" smtClean="0">
                <a:solidFill>
                  <a:schemeClr val="tx1"/>
                </a:solidFill>
                <a:effectLst/>
                <a:latin typeface="+mn-lt"/>
                <a:ea typeface="+mn-ea"/>
                <a:cs typeface="+mn-cs"/>
              </a:rPr>
              <a:t>Pelagia</a:t>
            </a:r>
            <a:r>
              <a:rPr lang="en-US" sz="1200" kern="1200" dirty="0" smtClean="0">
                <a:solidFill>
                  <a:schemeClr val="tx1"/>
                </a:solidFill>
                <a:effectLst/>
                <a:latin typeface="+mn-lt"/>
                <a:ea typeface="+mn-ea"/>
                <a:cs typeface="+mn-cs"/>
              </a:rPr>
              <a:t> and show the two from </a:t>
            </a:r>
            <a:r>
              <a:rPr lang="en-US" sz="1200" kern="1200" dirty="0" err="1" smtClean="0">
                <a:solidFill>
                  <a:schemeClr val="tx1"/>
                </a:solidFill>
                <a:effectLst/>
                <a:latin typeface="+mn-lt"/>
                <a:ea typeface="+mn-ea"/>
                <a:cs typeface="+mn-cs"/>
              </a:rPr>
              <a:t>Rames</a:t>
            </a:r>
            <a:r>
              <a:rPr lang="en-US" sz="1200" kern="1200" dirty="0" smtClean="0">
                <a:solidFill>
                  <a:schemeClr val="tx1"/>
                </a:solidFill>
                <a:effectLst/>
                <a:latin typeface="+mn-lt"/>
                <a:ea typeface="+mn-ea"/>
                <a:cs typeface="+mn-cs"/>
              </a:rPr>
              <a:t> if time permits.</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14</a:t>
            </a:fld>
            <a:endParaRPr lang="en-US"/>
          </a:p>
        </p:txBody>
      </p:sp>
    </p:spTree>
    <p:extLst>
      <p:ext uri="{BB962C8B-B14F-4D97-AF65-F5344CB8AC3E}">
        <p14:creationId xmlns:p14="http://schemas.microsoft.com/office/powerpoint/2010/main" val="1047517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March 14 – 19. Black squares indicate mooring locations (LB1 and LB2). The arrow indicates the direction the glider is going across the shelf.</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15</a:t>
            </a:fld>
            <a:endParaRPr lang="en-US"/>
          </a:p>
        </p:txBody>
      </p:sp>
    </p:spTree>
    <p:extLst>
      <p:ext uri="{BB962C8B-B14F-4D97-AF65-F5344CB8AC3E}">
        <p14:creationId xmlns:p14="http://schemas.microsoft.com/office/powerpoint/2010/main" val="1189486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March 18 - 23</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16</a:t>
            </a:fld>
            <a:endParaRPr lang="en-US"/>
          </a:p>
        </p:txBody>
      </p:sp>
    </p:spTree>
    <p:extLst>
      <p:ext uri="{BB962C8B-B14F-4D97-AF65-F5344CB8AC3E}">
        <p14:creationId xmlns:p14="http://schemas.microsoft.com/office/powerpoint/2010/main" val="3158400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March 22 - 26</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17</a:t>
            </a:fld>
            <a:endParaRPr lang="en-US"/>
          </a:p>
        </p:txBody>
      </p:sp>
    </p:spTree>
    <p:extLst>
      <p:ext uri="{BB962C8B-B14F-4D97-AF65-F5344CB8AC3E}">
        <p14:creationId xmlns:p14="http://schemas.microsoft.com/office/powerpoint/2010/main" val="1470680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March 26 - 29</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18</a:t>
            </a:fld>
            <a:endParaRPr lang="en-US"/>
          </a:p>
        </p:txBody>
      </p:sp>
    </p:spTree>
    <p:extLst>
      <p:ext uri="{BB962C8B-B14F-4D97-AF65-F5344CB8AC3E}">
        <p14:creationId xmlns:p14="http://schemas.microsoft.com/office/powerpoint/2010/main" val="1408263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March 29 – April 1</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19</a:t>
            </a:fld>
            <a:endParaRPr lang="en-US"/>
          </a:p>
        </p:txBody>
      </p:sp>
    </p:spTree>
    <p:extLst>
      <p:ext uri="{BB962C8B-B14F-4D97-AF65-F5344CB8AC3E}">
        <p14:creationId xmlns:p14="http://schemas.microsoft.com/office/powerpoint/2010/main" val="301292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After giving a brief intro to the project, I’ll give some background on the region. Then, I would like to share with you some of our observations—basically where and when we saw chlorophyll on the shelf/slope off LB in the winter of 2012. Based upon these observations, we then make some educated guesses about the sources of nutrients on the shelf.</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2</a:t>
            </a:fld>
            <a:endParaRPr lang="en-US"/>
          </a:p>
        </p:txBody>
      </p:sp>
    </p:spTree>
    <p:extLst>
      <p:ext uri="{BB962C8B-B14F-4D97-AF65-F5344CB8AC3E}">
        <p14:creationId xmlns:p14="http://schemas.microsoft.com/office/powerpoint/2010/main" val="1047517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REPEAT...Let’s look at those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3 again.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These first 3 from </a:t>
            </a:r>
            <a:r>
              <a:rPr lang="en-US" sz="1200" kern="1200" dirty="0" err="1" smtClean="0">
                <a:solidFill>
                  <a:schemeClr val="tx1"/>
                </a:solidFill>
                <a:effectLst/>
                <a:latin typeface="+mn-lt"/>
                <a:ea typeface="+mn-ea"/>
                <a:cs typeface="+mn-cs"/>
              </a:rPr>
              <a:t>Pelagia</a:t>
            </a:r>
            <a:r>
              <a:rPr lang="en-US" sz="1200" kern="1200" dirty="0" smtClean="0">
                <a:solidFill>
                  <a:schemeClr val="tx1"/>
                </a:solidFill>
                <a:effectLst/>
                <a:latin typeface="+mn-lt"/>
                <a:ea typeface="+mn-ea"/>
                <a:cs typeface="+mn-cs"/>
              </a:rPr>
              <a:t> show the growth of the spikes in </a:t>
            </a:r>
            <a:r>
              <a:rPr lang="en-US" sz="1200" kern="1200" dirty="0" err="1" smtClean="0">
                <a:solidFill>
                  <a:schemeClr val="tx1"/>
                </a:solidFill>
                <a:effectLst/>
                <a:latin typeface="+mn-lt"/>
                <a:ea typeface="+mn-ea"/>
                <a:cs typeface="+mn-cs"/>
              </a:rPr>
              <a:t>Chl</a:t>
            </a:r>
            <a:r>
              <a:rPr lang="en-US" sz="1200" kern="1200" dirty="0" smtClean="0">
                <a:solidFill>
                  <a:schemeClr val="tx1"/>
                </a:solidFill>
                <a:effectLst/>
                <a:latin typeface="+mn-lt"/>
                <a:ea typeface="+mn-ea"/>
                <a:cs typeface="+mn-cs"/>
              </a:rPr>
              <a:t> at depth…</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20</a:t>
            </a:fld>
            <a:endParaRPr lang="en-US"/>
          </a:p>
        </p:txBody>
      </p:sp>
    </p:spTree>
    <p:extLst>
      <p:ext uri="{BB962C8B-B14F-4D97-AF65-F5344CB8AC3E}">
        <p14:creationId xmlns:p14="http://schemas.microsoft.com/office/powerpoint/2010/main" val="2090805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Going back to the time series at 3 depths over LB1, I’ve shaded this time period, when the shelf is stratified, and the spikes grow at the bottom….</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23</a:t>
            </a:fld>
            <a:endParaRPr lang="en-US"/>
          </a:p>
        </p:txBody>
      </p:sp>
    </p:spTree>
    <p:extLst>
      <p:ext uri="{BB962C8B-B14F-4D97-AF65-F5344CB8AC3E}">
        <p14:creationId xmlns:p14="http://schemas.microsoft.com/office/powerpoint/2010/main" val="2205431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Then, the last two in March from </a:t>
            </a:r>
            <a:r>
              <a:rPr lang="en-US" sz="1200" kern="1200" dirty="0" err="1" smtClean="0">
                <a:solidFill>
                  <a:schemeClr val="tx1"/>
                </a:solidFill>
                <a:effectLst/>
                <a:latin typeface="+mn-lt"/>
                <a:ea typeface="+mn-ea"/>
                <a:cs typeface="+mn-cs"/>
              </a:rPr>
              <a:t>Pelagia</a:t>
            </a:r>
            <a:r>
              <a:rPr lang="en-US" sz="1200" kern="1200" dirty="0" smtClean="0">
                <a:solidFill>
                  <a:schemeClr val="tx1"/>
                </a:solidFill>
                <a:effectLst/>
                <a:latin typeface="+mn-lt"/>
                <a:ea typeface="+mn-ea"/>
                <a:cs typeface="+mn-cs"/>
              </a:rPr>
              <a:t> are interesting in a different way.</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24</a:t>
            </a:fld>
            <a:endParaRPr lang="en-US"/>
          </a:p>
        </p:txBody>
      </p:sp>
    </p:spTree>
    <p:extLst>
      <p:ext uri="{BB962C8B-B14F-4D97-AF65-F5344CB8AC3E}">
        <p14:creationId xmlns:p14="http://schemas.microsoft.com/office/powerpoint/2010/main" val="212281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I zoom in on the shelf break and upper slope, plotting also temperature from this glider. The satellite imagery is very cloudy during this time period, but the ADCP velocity data indicates this is a GS meander on the upper slope.</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25</a:t>
            </a:fld>
            <a:endParaRPr lang="en-US"/>
          </a:p>
        </p:txBody>
      </p:sp>
    </p:spTree>
    <p:extLst>
      <p:ext uri="{BB962C8B-B14F-4D97-AF65-F5344CB8AC3E}">
        <p14:creationId xmlns:p14="http://schemas.microsoft.com/office/powerpoint/2010/main" val="3559633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I looked for other occurrences of this phenomenon in our data. There are several examples, but the most striking example is from the towed body, about a week earlier (March 18) on the south transect. </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26</a:t>
            </a:fld>
            <a:endParaRPr lang="en-US"/>
          </a:p>
        </p:txBody>
      </p:sp>
    </p:spTree>
    <p:extLst>
      <p:ext uri="{BB962C8B-B14F-4D97-AF65-F5344CB8AC3E}">
        <p14:creationId xmlns:p14="http://schemas.microsoft.com/office/powerpoint/2010/main" val="1047517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we see DO on the top panel, and nitrate on the bottom panel.</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27</a:t>
            </a:fld>
            <a:endParaRPr lang="en-US"/>
          </a:p>
        </p:txBody>
      </p:sp>
    </p:spTree>
    <p:extLst>
      <p:ext uri="{BB962C8B-B14F-4D97-AF65-F5344CB8AC3E}">
        <p14:creationId xmlns:p14="http://schemas.microsoft.com/office/powerpoint/2010/main" val="1596044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Density and nitrate. (I’m keeping nitrate on the bottom and varying what’s on top…)</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28</a:t>
            </a:fld>
            <a:endParaRPr lang="en-US"/>
          </a:p>
        </p:txBody>
      </p:sp>
    </p:spTree>
    <p:extLst>
      <p:ext uri="{BB962C8B-B14F-4D97-AF65-F5344CB8AC3E}">
        <p14:creationId xmlns:p14="http://schemas.microsoft.com/office/powerpoint/2010/main" val="4155130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Temperature and nitrate. What we’re looking at here is a GS meander crest, heading poleward, into the page…</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29</a:t>
            </a:fld>
            <a:endParaRPr lang="en-US"/>
          </a:p>
        </p:txBody>
      </p:sp>
    </p:spTree>
    <p:extLst>
      <p:ext uri="{BB962C8B-B14F-4D97-AF65-F5344CB8AC3E}">
        <p14:creationId xmlns:p14="http://schemas.microsoft.com/office/powerpoint/2010/main" val="398465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Log of </a:t>
            </a:r>
            <a:r>
              <a:rPr lang="en-US" sz="1200" kern="1200" dirty="0" err="1" smtClean="0">
                <a:solidFill>
                  <a:schemeClr val="tx1"/>
                </a:solidFill>
                <a:effectLst/>
                <a:latin typeface="+mn-lt"/>
                <a:ea typeface="+mn-ea"/>
                <a:cs typeface="+mn-cs"/>
              </a:rPr>
              <a:t>Chl</a:t>
            </a:r>
            <a:r>
              <a:rPr lang="en-US" sz="1200" kern="1200" dirty="0" smtClean="0">
                <a:solidFill>
                  <a:schemeClr val="tx1"/>
                </a:solidFill>
                <a:effectLst/>
                <a:latin typeface="+mn-lt"/>
                <a:ea typeface="+mn-ea"/>
                <a:cs typeface="+mn-cs"/>
              </a:rPr>
              <a:t> and nitrate </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30</a:t>
            </a:fld>
            <a:endParaRPr lang="en-US"/>
          </a:p>
        </p:txBody>
      </p:sp>
    </p:spTree>
    <p:extLst>
      <p:ext uri="{BB962C8B-B14F-4D97-AF65-F5344CB8AC3E}">
        <p14:creationId xmlns:p14="http://schemas.microsoft.com/office/powerpoint/2010/main" val="2645312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Cross-shelf velocity and nitrate, where the velocity is measured by the ship-board ADCP. Clearly, the shelf water very near the bottom is heading out to sea at up to 20 cm/sec (red), but--right above that--water on the slope is heading toward the shore at up to 40 cm/sec at some places (blue).</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31</a:t>
            </a:fld>
            <a:endParaRPr lang="en-US"/>
          </a:p>
        </p:txBody>
      </p:sp>
    </p:spTree>
    <p:extLst>
      <p:ext uri="{BB962C8B-B14F-4D97-AF65-F5344CB8AC3E}">
        <p14:creationId xmlns:p14="http://schemas.microsoft.com/office/powerpoint/2010/main" val="114559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first, I’d like to point out some related talks—same LB project--here at Ocean Sciences. Hopefully, you saw Jim Nelson’s talk this morning. Also, my advisor, Harvey </a:t>
            </a:r>
            <a:r>
              <a:rPr lang="en-US" sz="1200" kern="1200" dirty="0" err="1" smtClean="0">
                <a:solidFill>
                  <a:schemeClr val="tx1"/>
                </a:solidFill>
                <a:effectLst/>
                <a:latin typeface="+mn-lt"/>
                <a:ea typeface="+mn-ea"/>
                <a:cs typeface="+mn-cs"/>
              </a:rPr>
              <a:t>Seim</a:t>
            </a:r>
            <a:r>
              <a:rPr lang="en-US" sz="1200" kern="1200" dirty="0" smtClean="0">
                <a:solidFill>
                  <a:schemeClr val="tx1"/>
                </a:solidFill>
                <a:effectLst/>
                <a:latin typeface="+mn-lt"/>
                <a:ea typeface="+mn-ea"/>
                <a:cs typeface="+mn-cs"/>
              </a:rPr>
              <a:t>, has a talk on the LB project Friday morning.</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3</a:t>
            </a:fld>
            <a:endParaRPr lang="en-US"/>
          </a:p>
        </p:txBody>
      </p:sp>
    </p:spTree>
    <p:extLst>
      <p:ext uri="{BB962C8B-B14F-4D97-AF65-F5344CB8AC3E}">
        <p14:creationId xmlns:p14="http://schemas.microsoft.com/office/powerpoint/2010/main" val="1047517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we see why. This is shipboard ADCP—both u and v, showing the Gulf Stream meander crest interacting with the shelf/slope.</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32</a:t>
            </a:fld>
            <a:endParaRPr lang="en-US"/>
          </a:p>
        </p:txBody>
      </p:sp>
    </p:spTree>
    <p:extLst>
      <p:ext uri="{BB962C8B-B14F-4D97-AF65-F5344CB8AC3E}">
        <p14:creationId xmlns:p14="http://schemas.microsoft.com/office/powerpoint/2010/main" val="3550748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More work needs to be done here, but these observations suggest a couple possible sources of nutrients for blooms on the shelf.</a:t>
            </a:r>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33</a:t>
            </a:fld>
            <a:endParaRPr lang="en-US"/>
          </a:p>
        </p:txBody>
      </p:sp>
    </p:spTree>
    <p:extLst>
      <p:ext uri="{BB962C8B-B14F-4D97-AF65-F5344CB8AC3E}">
        <p14:creationId xmlns:p14="http://schemas.microsoft.com/office/powerpoint/2010/main" val="4087784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this slide just orients us. The blue patch is where we had our instruments from late January to early April of 2012.</a:t>
            </a:r>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4</a:t>
            </a:fld>
            <a:endParaRPr lang="en-US"/>
          </a:p>
        </p:txBody>
      </p:sp>
    </p:spTree>
    <p:extLst>
      <p:ext uri="{BB962C8B-B14F-4D97-AF65-F5344CB8AC3E}">
        <p14:creationId xmlns:p14="http://schemas.microsoft.com/office/powerpoint/2010/main" val="42296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Zooming in, here’s Long Bay, off of South Carolina. The R/V Savannah and its towed body Acrobat sampled along 3 transect lines (north, middle, and south), and 2 gliders sampled along the mid-transect. We also had 3 moorings on the middle transect—moorings LB1, LB2, and LB3.</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5</a:t>
            </a:fld>
            <a:endParaRPr lang="en-US"/>
          </a:p>
        </p:txBody>
      </p:sp>
    </p:spTree>
    <p:extLst>
      <p:ext uri="{BB962C8B-B14F-4D97-AF65-F5344CB8AC3E}">
        <p14:creationId xmlns:p14="http://schemas.microsoft.com/office/powerpoint/2010/main" val="104751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we see the topography for each transect line, where the moorings are indicated with red stars. LB1 is at 30m depth on the shelf, LB2 is at 75m around the shelf break, and LB3 is around 175m, on the slope.</a:t>
            </a:r>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6</a:t>
            </a:fld>
            <a:endParaRPr lang="en-US"/>
          </a:p>
        </p:txBody>
      </p:sp>
    </p:spTree>
    <p:extLst>
      <p:ext uri="{BB962C8B-B14F-4D97-AF65-F5344CB8AC3E}">
        <p14:creationId xmlns:p14="http://schemas.microsoft.com/office/powerpoint/2010/main" val="1047517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background on this region. This is a region where the Gulf Stream influences the shelf and slope with its meanders and filaments. For example, here’s a GS filament coming through our mooring array in late January 2012. The dashed line shows the average position of the Gulf Stream front (Miller, 1994). Also shown are the 100m and 600m isobaths. Downstream of the “Charleston bump”, the stream exhibits a bimodal behavior—where it can quickly switch from a weakly-deflected  to a strongly-deflected mode. (In this figure, it appears to be weakly-deflected.)</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7</a:t>
            </a:fld>
            <a:endParaRPr lang="en-US"/>
          </a:p>
        </p:txBody>
      </p:sp>
    </p:spTree>
    <p:extLst>
      <p:ext uri="{BB962C8B-B14F-4D97-AF65-F5344CB8AC3E}">
        <p14:creationId xmlns:p14="http://schemas.microsoft.com/office/powerpoint/2010/main" val="66270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It’s also a region where a horizontal density gradient develops especially in the winter, with the shelf water cooling more, becoming more dense than the slope water. Like a reverse estuary. This is from the GALE Study, almost 30 years ago!  As in the GALE study, we too saw stratification events on the shelf during the winter months—about 1/3 of the time.</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8</a:t>
            </a:fld>
            <a:endParaRPr lang="en-US"/>
          </a:p>
        </p:txBody>
      </p:sp>
    </p:spTree>
    <p:extLst>
      <p:ext uri="{BB962C8B-B14F-4D97-AF65-F5344CB8AC3E}">
        <p14:creationId xmlns:p14="http://schemas.microsoft.com/office/powerpoint/2010/main" val="2879923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Onto the observations. First, I’ll show you some time series of measured </a:t>
            </a:r>
            <a:r>
              <a:rPr lang="en-US" sz="1200" kern="1200" dirty="0" err="1" smtClean="0">
                <a:solidFill>
                  <a:schemeClr val="tx1"/>
                </a:solidFill>
                <a:effectLst/>
                <a:latin typeface="+mn-lt"/>
                <a:ea typeface="+mn-ea"/>
                <a:cs typeface="+mn-cs"/>
              </a:rPr>
              <a:t>Chl</a:t>
            </a:r>
            <a:r>
              <a:rPr lang="en-US" sz="1200" kern="1200" dirty="0" smtClean="0">
                <a:solidFill>
                  <a:schemeClr val="tx1"/>
                </a:solidFill>
                <a:effectLst/>
                <a:latin typeface="+mn-lt"/>
                <a:ea typeface="+mn-ea"/>
                <a:cs typeface="+mn-cs"/>
              </a:rPr>
              <a:t>—from 3 different depths over the shallowest mooring, LB1. </a:t>
            </a:r>
          </a:p>
          <a:p>
            <a:endParaRPr lang="en-US" dirty="0"/>
          </a:p>
        </p:txBody>
      </p:sp>
      <p:sp>
        <p:nvSpPr>
          <p:cNvPr id="4" name="Slide Number Placeholder 3"/>
          <p:cNvSpPr>
            <a:spLocks noGrp="1"/>
          </p:cNvSpPr>
          <p:nvPr>
            <p:ph type="sldNum" sz="quarter" idx="10"/>
          </p:nvPr>
        </p:nvSpPr>
        <p:spPr/>
        <p:txBody>
          <a:bodyPr/>
          <a:lstStyle/>
          <a:p>
            <a:fld id="{A4B228D7-A3A9-4CCF-8D02-0350D7FD1633}" type="slidenum">
              <a:rPr lang="en-US" smtClean="0"/>
              <a:t>9</a:t>
            </a:fld>
            <a:endParaRPr lang="en-US"/>
          </a:p>
        </p:txBody>
      </p:sp>
    </p:spTree>
    <p:extLst>
      <p:ext uri="{BB962C8B-B14F-4D97-AF65-F5344CB8AC3E}">
        <p14:creationId xmlns:p14="http://schemas.microsoft.com/office/powerpoint/2010/main" val="1047517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FC724C-3FEB-41E0-8E13-9F1FAE96E62E}" type="datetimeFigureOut">
              <a:rPr lang="en-US" smtClean="0"/>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585C-A444-4445-809D-26E14F45D743}" type="slidenum">
              <a:rPr lang="en-US" smtClean="0"/>
              <a:t>‹#›</a:t>
            </a:fld>
            <a:endParaRPr lang="en-US"/>
          </a:p>
        </p:txBody>
      </p:sp>
    </p:spTree>
    <p:extLst>
      <p:ext uri="{BB962C8B-B14F-4D97-AF65-F5344CB8AC3E}">
        <p14:creationId xmlns:p14="http://schemas.microsoft.com/office/powerpoint/2010/main" val="2332824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C724C-3FEB-41E0-8E13-9F1FAE96E62E}" type="datetimeFigureOut">
              <a:rPr lang="en-US" smtClean="0"/>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585C-A444-4445-809D-26E14F45D743}" type="slidenum">
              <a:rPr lang="en-US" smtClean="0"/>
              <a:t>‹#›</a:t>
            </a:fld>
            <a:endParaRPr lang="en-US"/>
          </a:p>
        </p:txBody>
      </p:sp>
    </p:spTree>
    <p:extLst>
      <p:ext uri="{BB962C8B-B14F-4D97-AF65-F5344CB8AC3E}">
        <p14:creationId xmlns:p14="http://schemas.microsoft.com/office/powerpoint/2010/main" val="157484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C724C-3FEB-41E0-8E13-9F1FAE96E62E}" type="datetimeFigureOut">
              <a:rPr lang="en-US" smtClean="0"/>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585C-A444-4445-809D-26E14F45D743}" type="slidenum">
              <a:rPr lang="en-US" smtClean="0"/>
              <a:t>‹#›</a:t>
            </a:fld>
            <a:endParaRPr lang="en-US"/>
          </a:p>
        </p:txBody>
      </p:sp>
    </p:spTree>
    <p:extLst>
      <p:ext uri="{BB962C8B-B14F-4D97-AF65-F5344CB8AC3E}">
        <p14:creationId xmlns:p14="http://schemas.microsoft.com/office/powerpoint/2010/main" val="2526628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C724C-3FEB-41E0-8E13-9F1FAE96E62E}" type="datetimeFigureOut">
              <a:rPr lang="en-US" smtClean="0"/>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585C-A444-4445-809D-26E14F45D743}" type="slidenum">
              <a:rPr lang="en-US" smtClean="0"/>
              <a:t>‹#›</a:t>
            </a:fld>
            <a:endParaRPr lang="en-US"/>
          </a:p>
        </p:txBody>
      </p:sp>
    </p:spTree>
    <p:extLst>
      <p:ext uri="{BB962C8B-B14F-4D97-AF65-F5344CB8AC3E}">
        <p14:creationId xmlns:p14="http://schemas.microsoft.com/office/powerpoint/2010/main" val="4133720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FC724C-3FEB-41E0-8E13-9F1FAE96E62E}" type="datetimeFigureOut">
              <a:rPr lang="en-US" smtClean="0"/>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585C-A444-4445-809D-26E14F45D743}" type="slidenum">
              <a:rPr lang="en-US" smtClean="0"/>
              <a:t>‹#›</a:t>
            </a:fld>
            <a:endParaRPr lang="en-US"/>
          </a:p>
        </p:txBody>
      </p:sp>
    </p:spTree>
    <p:extLst>
      <p:ext uri="{BB962C8B-B14F-4D97-AF65-F5344CB8AC3E}">
        <p14:creationId xmlns:p14="http://schemas.microsoft.com/office/powerpoint/2010/main" val="1646346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FC724C-3FEB-41E0-8E13-9F1FAE96E62E}" type="datetimeFigureOut">
              <a:rPr lang="en-US" smtClean="0"/>
              <a:t>6/24/2017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585C-A444-4445-809D-26E14F45D743}" type="slidenum">
              <a:rPr lang="en-US" smtClean="0"/>
              <a:t>‹#›</a:t>
            </a:fld>
            <a:endParaRPr lang="en-US"/>
          </a:p>
        </p:txBody>
      </p:sp>
    </p:spTree>
    <p:extLst>
      <p:ext uri="{BB962C8B-B14F-4D97-AF65-F5344CB8AC3E}">
        <p14:creationId xmlns:p14="http://schemas.microsoft.com/office/powerpoint/2010/main" val="4003689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FC724C-3FEB-41E0-8E13-9F1FAE96E62E}" type="datetimeFigureOut">
              <a:rPr lang="en-US" smtClean="0"/>
              <a:t>6/24/2017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53585C-A444-4445-809D-26E14F45D743}" type="slidenum">
              <a:rPr lang="en-US" smtClean="0"/>
              <a:t>‹#›</a:t>
            </a:fld>
            <a:endParaRPr lang="en-US"/>
          </a:p>
        </p:txBody>
      </p:sp>
    </p:spTree>
    <p:extLst>
      <p:ext uri="{BB962C8B-B14F-4D97-AF65-F5344CB8AC3E}">
        <p14:creationId xmlns:p14="http://schemas.microsoft.com/office/powerpoint/2010/main" val="85868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FC724C-3FEB-41E0-8E13-9F1FAE96E62E}" type="datetimeFigureOut">
              <a:rPr lang="en-US" smtClean="0"/>
              <a:t>6/24/2017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53585C-A444-4445-809D-26E14F45D743}" type="slidenum">
              <a:rPr lang="en-US" smtClean="0"/>
              <a:t>‹#›</a:t>
            </a:fld>
            <a:endParaRPr lang="en-US"/>
          </a:p>
        </p:txBody>
      </p:sp>
    </p:spTree>
    <p:extLst>
      <p:ext uri="{BB962C8B-B14F-4D97-AF65-F5344CB8AC3E}">
        <p14:creationId xmlns:p14="http://schemas.microsoft.com/office/powerpoint/2010/main" val="3210096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C724C-3FEB-41E0-8E13-9F1FAE96E62E}" type="datetimeFigureOut">
              <a:rPr lang="en-US" smtClean="0"/>
              <a:t>6/24/2017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53585C-A444-4445-809D-26E14F45D743}" type="slidenum">
              <a:rPr lang="en-US" smtClean="0"/>
              <a:t>‹#›</a:t>
            </a:fld>
            <a:endParaRPr lang="en-US"/>
          </a:p>
        </p:txBody>
      </p:sp>
    </p:spTree>
    <p:extLst>
      <p:ext uri="{BB962C8B-B14F-4D97-AF65-F5344CB8AC3E}">
        <p14:creationId xmlns:p14="http://schemas.microsoft.com/office/powerpoint/2010/main" val="3669872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FC724C-3FEB-41E0-8E13-9F1FAE96E62E}" type="datetimeFigureOut">
              <a:rPr lang="en-US" smtClean="0"/>
              <a:t>6/24/2017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585C-A444-4445-809D-26E14F45D743}" type="slidenum">
              <a:rPr lang="en-US" smtClean="0"/>
              <a:t>‹#›</a:t>
            </a:fld>
            <a:endParaRPr lang="en-US"/>
          </a:p>
        </p:txBody>
      </p:sp>
    </p:spTree>
    <p:extLst>
      <p:ext uri="{BB962C8B-B14F-4D97-AF65-F5344CB8AC3E}">
        <p14:creationId xmlns:p14="http://schemas.microsoft.com/office/powerpoint/2010/main" val="4085819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FC724C-3FEB-41E0-8E13-9F1FAE96E62E}" type="datetimeFigureOut">
              <a:rPr lang="en-US" smtClean="0"/>
              <a:t>6/24/2017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585C-A444-4445-809D-26E14F45D743}" type="slidenum">
              <a:rPr lang="en-US" smtClean="0"/>
              <a:t>‹#›</a:t>
            </a:fld>
            <a:endParaRPr lang="en-US"/>
          </a:p>
        </p:txBody>
      </p:sp>
    </p:spTree>
    <p:extLst>
      <p:ext uri="{BB962C8B-B14F-4D97-AF65-F5344CB8AC3E}">
        <p14:creationId xmlns:p14="http://schemas.microsoft.com/office/powerpoint/2010/main" val="1033556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C724C-3FEB-41E0-8E13-9F1FAE96E62E}" type="datetimeFigureOut">
              <a:rPr lang="en-US" smtClean="0"/>
              <a:t>6/24/2017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53585C-A444-4445-809D-26E14F45D743}" type="slidenum">
              <a:rPr lang="en-US" smtClean="0"/>
              <a:t>‹#›</a:t>
            </a:fld>
            <a:endParaRPr lang="en-US"/>
          </a:p>
        </p:txBody>
      </p:sp>
    </p:spTree>
    <p:extLst>
      <p:ext uri="{BB962C8B-B14F-4D97-AF65-F5344CB8AC3E}">
        <p14:creationId xmlns:p14="http://schemas.microsoft.com/office/powerpoint/2010/main" val="1029368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dx.doi.org.libproxy.lib.unc.edu/10.1029/JC093iC06p06695" TargetMode="External"/><Relationship Id="rId2" Type="http://schemas.openxmlformats.org/officeDocument/2006/relationships/hyperlink" Target="http://dx.doi.org.libproxy.lib.unc.edu/10.1029/JC094iC08p10699"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14400"/>
            <a:ext cx="8305800" cy="5562600"/>
          </a:xfrm>
        </p:spPr>
        <p:txBody>
          <a:bodyPr>
            <a:normAutofit/>
          </a:bodyPr>
          <a:lstStyle/>
          <a:p>
            <a:r>
              <a:rPr lang="en-US" sz="2400" dirty="0"/>
              <a:t>Chlorophyll distributions in relation to physical processes off Long Bay, South Carolina, USA, in the winter of </a:t>
            </a:r>
            <a:r>
              <a:rPr lang="en-US" sz="2400" dirty="0" smtClean="0"/>
              <a:t>2012</a:t>
            </a:r>
            <a:br>
              <a:rPr lang="en-US" sz="2400" dirty="0" smtClean="0"/>
            </a:br>
            <a:r>
              <a:rPr lang="en-US" sz="2400" dirty="0"/>
              <a:t/>
            </a:r>
            <a:br>
              <a:rPr lang="en-US" sz="2400" dirty="0"/>
            </a:br>
            <a:r>
              <a:rPr lang="en-US" sz="1600" dirty="0"/>
              <a:t>Stephen </a:t>
            </a:r>
            <a:r>
              <a:rPr lang="en-US" sz="1600" dirty="0" smtClean="0"/>
              <a:t>Lockhart</a:t>
            </a:r>
            <a:r>
              <a:rPr lang="en-US" sz="1600" baseline="30000" dirty="0" smtClean="0"/>
              <a:t>1</a:t>
            </a:r>
            <a:r>
              <a:rPr lang="en-US" sz="1600" dirty="0" smtClean="0"/>
              <a:t>, </a:t>
            </a:r>
            <a:r>
              <a:rPr lang="en-US" sz="1600" dirty="0"/>
              <a:t>Harvey </a:t>
            </a:r>
            <a:r>
              <a:rPr lang="en-US" sz="1600" dirty="0" smtClean="0"/>
              <a:t>Seim</a:t>
            </a:r>
            <a:r>
              <a:rPr lang="en-US" sz="1600" baseline="30000" dirty="0" smtClean="0"/>
              <a:t>1</a:t>
            </a:r>
            <a:r>
              <a:rPr lang="en-US" sz="1600" dirty="0" smtClean="0"/>
              <a:t>, </a:t>
            </a:r>
            <a:r>
              <a:rPr lang="en-US" sz="1600" dirty="0"/>
              <a:t>Jim </a:t>
            </a:r>
            <a:r>
              <a:rPr lang="en-US" sz="1600" dirty="0" smtClean="0"/>
              <a:t>Nelson</a:t>
            </a:r>
            <a:r>
              <a:rPr lang="en-US" sz="1600" baseline="30000" dirty="0" smtClean="0"/>
              <a:t>2</a:t>
            </a:r>
            <a:r>
              <a:rPr lang="en-US" sz="1600" dirty="0" smtClean="0"/>
              <a:t>, </a:t>
            </a:r>
            <a:r>
              <a:rPr lang="en-US" sz="1600" dirty="0"/>
              <a:t>Catherine </a:t>
            </a:r>
            <a:r>
              <a:rPr lang="en-US" sz="1600" dirty="0" smtClean="0"/>
              <a:t>Edwards</a:t>
            </a:r>
            <a:r>
              <a:rPr lang="en-US" sz="1600" baseline="30000" dirty="0" smtClean="0"/>
              <a:t>2</a:t>
            </a:r>
            <a:br>
              <a:rPr lang="en-US" sz="1600" baseline="30000" dirty="0" smtClean="0"/>
            </a:br>
            <a:r>
              <a:rPr lang="en-US" sz="1600" baseline="30000" dirty="0"/>
              <a:t/>
            </a:r>
            <a:br>
              <a:rPr lang="en-US" sz="1600" baseline="30000" dirty="0"/>
            </a:br>
            <a:r>
              <a:rPr lang="en-US" sz="1600" dirty="0"/>
              <a:t/>
            </a:r>
            <a:br>
              <a:rPr lang="en-US" sz="1600" dirty="0"/>
            </a:br>
            <a:r>
              <a:rPr lang="en-US" sz="1600" dirty="0"/>
              <a:t/>
            </a:r>
            <a:br>
              <a:rPr lang="en-US" sz="1600" dirty="0"/>
            </a:br>
            <a:r>
              <a:rPr lang="en-US" sz="1600" baseline="30000" dirty="0" smtClean="0"/>
              <a:t>1</a:t>
            </a:r>
            <a:r>
              <a:rPr lang="en-US" sz="1600" dirty="0" smtClean="0"/>
              <a:t>Department </a:t>
            </a:r>
            <a:r>
              <a:rPr lang="en-US" sz="1600" dirty="0"/>
              <a:t>of Marine Sciences, </a:t>
            </a:r>
            <a:r>
              <a:rPr lang="en-US" sz="1600" dirty="0" smtClean="0"/>
              <a:t/>
            </a:r>
            <a:br>
              <a:rPr lang="en-US" sz="1600" dirty="0" smtClean="0"/>
            </a:br>
            <a:r>
              <a:rPr lang="en-US" sz="1600" dirty="0" smtClean="0"/>
              <a:t>University </a:t>
            </a:r>
            <a:r>
              <a:rPr lang="en-US" sz="1600" dirty="0"/>
              <a:t>of North Carolina at Chapel Hill, 3202</a:t>
            </a:r>
            <a:br>
              <a:rPr lang="en-US" sz="1600" dirty="0"/>
            </a:br>
            <a:r>
              <a:rPr lang="en-US" sz="1600" dirty="0"/>
              <a:t>Venable Hall, Chapel Hill, NC </a:t>
            </a:r>
            <a:r>
              <a:rPr lang="en-US" sz="1600" dirty="0" smtClean="0"/>
              <a:t>27599</a:t>
            </a:r>
            <a:br>
              <a:rPr lang="en-US" sz="1600" dirty="0" smtClean="0"/>
            </a:br>
            <a:r>
              <a:rPr lang="en-US" sz="1600" dirty="0"/>
              <a:t/>
            </a:r>
            <a:br>
              <a:rPr lang="en-US" sz="1600" dirty="0"/>
            </a:br>
            <a:r>
              <a:rPr lang="en-US" sz="1600" baseline="30000" dirty="0" smtClean="0"/>
              <a:t>2</a:t>
            </a:r>
            <a:r>
              <a:rPr lang="en-US" sz="1600" dirty="0" smtClean="0"/>
              <a:t>University </a:t>
            </a:r>
            <a:r>
              <a:rPr lang="en-US" sz="1600" dirty="0"/>
              <a:t>of </a:t>
            </a:r>
            <a:r>
              <a:rPr lang="en-US" sz="1600" dirty="0" smtClean="0"/>
              <a:t>Georgia,</a:t>
            </a:r>
            <a:br>
              <a:rPr lang="en-US" sz="1600" dirty="0" smtClean="0"/>
            </a:br>
            <a:r>
              <a:rPr lang="en-US" sz="1600" dirty="0" err="1" smtClean="0"/>
              <a:t>Skidaway</a:t>
            </a:r>
            <a:r>
              <a:rPr lang="en-US" sz="1600" dirty="0" smtClean="0"/>
              <a:t> </a:t>
            </a:r>
            <a:r>
              <a:rPr lang="en-US" sz="1600" dirty="0"/>
              <a:t>Institute of </a:t>
            </a:r>
            <a:r>
              <a:rPr lang="en-US" sz="1600" dirty="0" smtClean="0"/>
              <a:t>Oceanography</a:t>
            </a:r>
            <a:br>
              <a:rPr lang="en-US" sz="1600" dirty="0" smtClean="0"/>
            </a:br>
            <a:r>
              <a:rPr lang="en-US" sz="1600" dirty="0" smtClean="0"/>
              <a:t>Savannah</a:t>
            </a:r>
            <a:r>
              <a:rPr lang="en-US" sz="1600" dirty="0"/>
              <a:t>, Georgia, USA</a:t>
            </a:r>
            <a:br>
              <a:rPr lang="en-US" sz="1600" dirty="0"/>
            </a:br>
            <a:endParaRPr lang="en-US" sz="1600" dirty="0"/>
          </a:p>
        </p:txBody>
      </p:sp>
    </p:spTree>
    <p:extLst>
      <p:ext uri="{BB962C8B-B14F-4D97-AF65-F5344CB8AC3E}">
        <p14:creationId xmlns:p14="http://schemas.microsoft.com/office/powerpoint/2010/main" val="3466382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smtClean="0"/>
              <a:t>Observations</a:t>
            </a:r>
            <a:r>
              <a:rPr lang="en-US" sz="4000" dirty="0" smtClean="0"/>
              <a:t/>
            </a:r>
            <a:br>
              <a:rPr lang="en-US" sz="4000" dirty="0" smtClean="0"/>
            </a:br>
            <a:r>
              <a:rPr lang="en-US" sz="1800" dirty="0" smtClean="0"/>
              <a:t>Time Series of </a:t>
            </a:r>
            <a:r>
              <a:rPr lang="en-US" sz="1800" dirty="0" err="1" smtClean="0"/>
              <a:t>Chl</a:t>
            </a:r>
            <a:r>
              <a:rPr lang="en-US" sz="1800" dirty="0" smtClean="0"/>
              <a:t>: 3 Depths at LB1</a:t>
            </a:r>
            <a:br>
              <a:rPr lang="en-US" sz="1800" dirty="0" smtClean="0"/>
            </a:br>
            <a:r>
              <a:rPr lang="en-US" sz="1800" dirty="0" smtClean="0"/>
              <a:t/>
            </a:r>
            <a:br>
              <a:rPr lang="en-US" sz="1800" dirty="0" smtClean="0"/>
            </a:br>
            <a:endParaRPr lang="en-US"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4000"/>
            <a:ext cx="9144000" cy="4203830"/>
          </a:xfrm>
          <a:prstGeom prst="rect">
            <a:avLst/>
          </a:prstGeom>
        </p:spPr>
      </p:pic>
    </p:spTree>
    <p:extLst>
      <p:ext uri="{BB962C8B-B14F-4D97-AF65-F5344CB8AC3E}">
        <p14:creationId xmlns:p14="http://schemas.microsoft.com/office/powerpoint/2010/main" val="2421782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smtClean="0"/>
              <a:t>Observations</a:t>
            </a:r>
            <a:r>
              <a:rPr lang="en-US" sz="4000" dirty="0" smtClean="0"/>
              <a:t/>
            </a:r>
            <a:br>
              <a:rPr lang="en-US" sz="4000" dirty="0" smtClean="0"/>
            </a:br>
            <a:r>
              <a:rPr lang="en-US" sz="1800" dirty="0" smtClean="0"/>
              <a:t>Time Series of </a:t>
            </a:r>
            <a:r>
              <a:rPr lang="en-US" sz="1800" dirty="0" err="1" smtClean="0"/>
              <a:t>Chl</a:t>
            </a:r>
            <a:r>
              <a:rPr lang="en-US" sz="1800" dirty="0"/>
              <a:t>: 3 Depths at LB1</a:t>
            </a:r>
            <a:r>
              <a:rPr lang="en-US" sz="1800" dirty="0" smtClean="0"/>
              <a:t/>
            </a:r>
            <a:br>
              <a:rPr lang="en-US" sz="1800" dirty="0" smtClean="0"/>
            </a:br>
            <a:r>
              <a:rPr lang="en-US" sz="1800" dirty="0" smtClean="0"/>
              <a:t/>
            </a:r>
            <a:br>
              <a:rPr lang="en-US" sz="1800" dirty="0" smtClean="0"/>
            </a:br>
            <a:endParaRPr lang="en-US"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39" y="1524000"/>
            <a:ext cx="9144000" cy="4203830"/>
          </a:xfrm>
          <a:prstGeom prst="rect">
            <a:avLst/>
          </a:prstGeom>
        </p:spPr>
      </p:pic>
    </p:spTree>
    <p:extLst>
      <p:ext uri="{BB962C8B-B14F-4D97-AF65-F5344CB8AC3E}">
        <p14:creationId xmlns:p14="http://schemas.microsoft.com/office/powerpoint/2010/main" val="4029205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smtClean="0"/>
              <a:t>Observations</a:t>
            </a:r>
            <a:r>
              <a:rPr lang="en-US" dirty="0" smtClean="0"/>
              <a:t/>
            </a:r>
            <a:br>
              <a:rPr lang="en-US" dirty="0" smtClean="0"/>
            </a:br>
            <a:endParaRPr lang="en-US" dirty="0"/>
          </a:p>
        </p:txBody>
      </p:sp>
      <p:sp>
        <p:nvSpPr>
          <p:cNvPr id="3" name="Subtitle 2"/>
          <p:cNvSpPr>
            <a:spLocks noGrp="1"/>
          </p:cNvSpPr>
          <p:nvPr>
            <p:ph type="subTitle" idx="1"/>
          </p:nvPr>
        </p:nvSpPr>
        <p:spPr>
          <a:xfrm>
            <a:off x="304800" y="1371600"/>
            <a:ext cx="8839200" cy="4648200"/>
          </a:xfrm>
        </p:spPr>
        <p:txBody>
          <a:bodyPr>
            <a:normAutofit/>
          </a:bodyPr>
          <a:lstStyle/>
          <a:p>
            <a:pPr marL="457200" indent="-457200" algn="l">
              <a:buFont typeface="Arial" panose="020B0604020202020204" pitchFamily="34" charset="0"/>
              <a:buChar char="•"/>
            </a:pPr>
            <a:r>
              <a:rPr lang="en-US" sz="2400" dirty="0">
                <a:solidFill>
                  <a:schemeClr val="tx1"/>
                </a:solidFill>
              </a:rPr>
              <a:t>Observations</a:t>
            </a:r>
          </a:p>
          <a:p>
            <a:pPr marL="914400" lvl="1" indent="-457200" algn="l">
              <a:buFont typeface="Arial" panose="020B0604020202020204" pitchFamily="34" charset="0"/>
              <a:buChar char="•"/>
            </a:pPr>
            <a:r>
              <a:rPr lang="en-US" sz="2000" dirty="0">
                <a:solidFill>
                  <a:schemeClr val="tx1"/>
                </a:solidFill>
              </a:rPr>
              <a:t>Where and when did we see blooms on the shelf/slope </a:t>
            </a:r>
          </a:p>
          <a:p>
            <a:pPr marL="1371600" lvl="2" indent="-457200" algn="l">
              <a:buFont typeface="Arial" panose="020B0604020202020204" pitchFamily="34" charset="0"/>
              <a:buChar char="•"/>
            </a:pPr>
            <a:r>
              <a:rPr lang="en-US" sz="1800" dirty="0">
                <a:solidFill>
                  <a:schemeClr val="tx1"/>
                </a:solidFill>
              </a:rPr>
              <a:t>Time Series of </a:t>
            </a:r>
            <a:r>
              <a:rPr lang="en-US" sz="1800" dirty="0" err="1">
                <a:solidFill>
                  <a:schemeClr val="tx1"/>
                </a:solidFill>
              </a:rPr>
              <a:t>Chl</a:t>
            </a:r>
            <a:endParaRPr lang="en-US" sz="1800" dirty="0">
              <a:solidFill>
                <a:schemeClr val="tx1"/>
              </a:solidFill>
            </a:endParaRPr>
          </a:p>
          <a:p>
            <a:pPr marL="1828800" lvl="3" indent="-457200" algn="l">
              <a:buFont typeface="Arial" panose="020B0604020202020204" pitchFamily="34" charset="0"/>
              <a:buChar char="•"/>
            </a:pPr>
            <a:r>
              <a:rPr lang="en-US" sz="1600" dirty="0">
                <a:solidFill>
                  <a:schemeClr val="tx1"/>
                </a:solidFill>
              </a:rPr>
              <a:t>3 depths at LB1</a:t>
            </a:r>
          </a:p>
          <a:p>
            <a:pPr marL="1371600" lvl="2" indent="-457200" algn="l">
              <a:buFont typeface="Arial" panose="020B0604020202020204" pitchFamily="34" charset="0"/>
              <a:buChar char="•"/>
            </a:pPr>
            <a:r>
              <a:rPr lang="en-US" sz="1800" b="1" dirty="0">
                <a:solidFill>
                  <a:schemeClr val="tx1"/>
                </a:solidFill>
              </a:rPr>
              <a:t>Some Transects of </a:t>
            </a:r>
            <a:r>
              <a:rPr lang="en-US" sz="1800" b="1" dirty="0" err="1" smtClean="0">
                <a:solidFill>
                  <a:schemeClr val="tx1"/>
                </a:solidFill>
              </a:rPr>
              <a:t>Chl</a:t>
            </a:r>
            <a:r>
              <a:rPr lang="en-US" sz="1800" b="1" dirty="0" smtClean="0">
                <a:solidFill>
                  <a:schemeClr val="tx1"/>
                </a:solidFill>
              </a:rPr>
              <a:t> (2 gliders)</a:t>
            </a:r>
            <a:endParaRPr lang="en-US" sz="1800" b="1" dirty="0">
              <a:solidFill>
                <a:schemeClr val="tx1"/>
              </a:solidFill>
            </a:endParaRPr>
          </a:p>
        </p:txBody>
      </p:sp>
    </p:spTree>
    <p:extLst>
      <p:ext uri="{BB962C8B-B14F-4D97-AF65-F5344CB8AC3E}">
        <p14:creationId xmlns:p14="http://schemas.microsoft.com/office/powerpoint/2010/main" val="147631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smtClean="0"/>
              <a:t>Observations</a:t>
            </a:r>
            <a:r>
              <a:rPr lang="en-US" sz="4000" dirty="0" smtClean="0"/>
              <a:t/>
            </a:r>
            <a:br>
              <a:rPr lang="en-US" sz="4000" dirty="0" smtClean="0"/>
            </a:br>
            <a:r>
              <a:rPr lang="en-US" sz="1800" dirty="0" smtClean="0"/>
              <a:t>Glider Transects of </a:t>
            </a:r>
            <a:r>
              <a:rPr lang="en-US" sz="1800" dirty="0" err="1" smtClean="0"/>
              <a:t>Chl</a:t>
            </a:r>
            <a:r>
              <a:rPr lang="en-US" sz="1800" dirty="0" smtClean="0"/>
              <a:t/>
            </a:r>
            <a:br>
              <a:rPr lang="en-US" sz="1800" dirty="0" smtClean="0"/>
            </a:br>
            <a:r>
              <a:rPr lang="en-US" sz="1800" dirty="0" smtClean="0"/>
              <a:t/>
            </a:r>
            <a:br>
              <a:rPr lang="en-US" sz="1800" dirty="0" smtClean="0"/>
            </a:br>
            <a:endParaRPr lang="en-US" sz="1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88" y="1504335"/>
            <a:ext cx="10110575" cy="4648200"/>
          </a:xfrm>
          <a:prstGeom prst="rect">
            <a:avLst/>
          </a:prstGeom>
        </p:spPr>
      </p:pic>
    </p:spTree>
    <p:extLst>
      <p:ext uri="{BB962C8B-B14F-4D97-AF65-F5344CB8AC3E}">
        <p14:creationId xmlns:p14="http://schemas.microsoft.com/office/powerpoint/2010/main" val="2137108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smtClean="0"/>
              <a:t>Observations</a:t>
            </a:r>
            <a:r>
              <a:rPr lang="en-US" dirty="0" smtClean="0"/>
              <a:t/>
            </a:r>
            <a:br>
              <a:rPr lang="en-US" dirty="0" smtClean="0"/>
            </a:br>
            <a:endParaRPr lang="en-US" dirty="0"/>
          </a:p>
        </p:txBody>
      </p:sp>
      <p:sp>
        <p:nvSpPr>
          <p:cNvPr id="3" name="Subtitle 2"/>
          <p:cNvSpPr>
            <a:spLocks noGrp="1"/>
          </p:cNvSpPr>
          <p:nvPr>
            <p:ph type="subTitle" idx="1"/>
          </p:nvPr>
        </p:nvSpPr>
        <p:spPr>
          <a:xfrm>
            <a:off x="304800" y="1371600"/>
            <a:ext cx="8839200" cy="4648200"/>
          </a:xfrm>
        </p:spPr>
        <p:txBody>
          <a:bodyPr>
            <a:normAutofit/>
          </a:bodyPr>
          <a:lstStyle/>
          <a:p>
            <a:pPr marL="457200" indent="-457200" algn="l">
              <a:buFont typeface="Arial" panose="020B0604020202020204" pitchFamily="34" charset="0"/>
              <a:buChar char="•"/>
            </a:pPr>
            <a:r>
              <a:rPr lang="en-US" sz="2400" dirty="0" smtClean="0">
                <a:solidFill>
                  <a:schemeClr val="tx1"/>
                </a:solidFill>
              </a:rPr>
              <a:t>Observations</a:t>
            </a:r>
          </a:p>
          <a:p>
            <a:pPr marL="914400" lvl="1" indent="-457200" algn="l">
              <a:buFont typeface="Arial" panose="020B0604020202020204" pitchFamily="34" charset="0"/>
              <a:buChar char="•"/>
            </a:pPr>
            <a:r>
              <a:rPr lang="en-US" sz="2000" dirty="0" smtClean="0">
                <a:solidFill>
                  <a:schemeClr val="tx1"/>
                </a:solidFill>
              </a:rPr>
              <a:t>Where and when did we see blooms on the shelf/slope </a:t>
            </a:r>
          </a:p>
          <a:p>
            <a:pPr marL="1371600" lvl="2" indent="-457200" algn="l">
              <a:buFont typeface="Arial" panose="020B0604020202020204" pitchFamily="34" charset="0"/>
              <a:buChar char="•"/>
            </a:pPr>
            <a:r>
              <a:rPr lang="en-US" sz="1800" dirty="0" smtClean="0">
                <a:solidFill>
                  <a:schemeClr val="tx1"/>
                </a:solidFill>
              </a:rPr>
              <a:t>Time Series of </a:t>
            </a:r>
            <a:r>
              <a:rPr lang="en-US" sz="1800" dirty="0" err="1" smtClean="0">
                <a:solidFill>
                  <a:schemeClr val="tx1"/>
                </a:solidFill>
              </a:rPr>
              <a:t>Chl</a:t>
            </a:r>
            <a:endParaRPr lang="en-US" sz="1800" dirty="0">
              <a:solidFill>
                <a:schemeClr val="tx1"/>
              </a:solidFill>
            </a:endParaRPr>
          </a:p>
          <a:p>
            <a:pPr marL="1828800" lvl="3" indent="-457200" algn="l">
              <a:buFont typeface="Arial" panose="020B0604020202020204" pitchFamily="34" charset="0"/>
              <a:buChar char="•"/>
            </a:pPr>
            <a:r>
              <a:rPr lang="en-US" sz="1600" dirty="0" smtClean="0">
                <a:solidFill>
                  <a:schemeClr val="tx1"/>
                </a:solidFill>
              </a:rPr>
              <a:t>3 depths at LB1</a:t>
            </a:r>
          </a:p>
          <a:p>
            <a:pPr marL="1371600" lvl="2" indent="-457200" algn="l">
              <a:buFont typeface="Arial" panose="020B0604020202020204" pitchFamily="34" charset="0"/>
              <a:buChar char="•"/>
            </a:pPr>
            <a:r>
              <a:rPr lang="en-US" sz="1800" dirty="0">
                <a:solidFill>
                  <a:schemeClr val="tx1"/>
                </a:solidFill>
              </a:rPr>
              <a:t>Some Transects of </a:t>
            </a:r>
            <a:r>
              <a:rPr lang="en-US" sz="1800" dirty="0" err="1" smtClean="0">
                <a:solidFill>
                  <a:schemeClr val="tx1"/>
                </a:solidFill>
              </a:rPr>
              <a:t>Chl</a:t>
            </a:r>
            <a:r>
              <a:rPr lang="en-US" sz="1800" dirty="0" smtClean="0">
                <a:solidFill>
                  <a:schemeClr val="tx1"/>
                </a:solidFill>
              </a:rPr>
              <a:t> (2 gliders)</a:t>
            </a:r>
          </a:p>
          <a:p>
            <a:pPr marL="1828800" lvl="3" indent="-457200" algn="l">
              <a:buFont typeface="Arial" panose="020B0604020202020204" pitchFamily="34" charset="0"/>
              <a:buChar char="•"/>
            </a:pPr>
            <a:r>
              <a:rPr lang="en-US" sz="1600" b="1" dirty="0" smtClean="0">
                <a:solidFill>
                  <a:schemeClr val="tx1"/>
                </a:solidFill>
              </a:rPr>
              <a:t>5 x </a:t>
            </a:r>
            <a:r>
              <a:rPr lang="en-US" sz="1600" b="1" dirty="0" err="1" smtClean="0">
                <a:solidFill>
                  <a:schemeClr val="tx1"/>
                </a:solidFill>
              </a:rPr>
              <a:t>Pelagia</a:t>
            </a:r>
            <a:r>
              <a:rPr lang="en-US" sz="1600" b="1" dirty="0" smtClean="0">
                <a:solidFill>
                  <a:schemeClr val="tx1"/>
                </a:solidFill>
              </a:rPr>
              <a:t> </a:t>
            </a:r>
            <a:r>
              <a:rPr lang="en-US" sz="1600" b="1" dirty="0">
                <a:solidFill>
                  <a:schemeClr val="tx1"/>
                </a:solidFill>
              </a:rPr>
              <a:t>March 14 – April </a:t>
            </a:r>
            <a:r>
              <a:rPr lang="en-US" sz="1600" b="1" dirty="0" smtClean="0">
                <a:solidFill>
                  <a:schemeClr val="tx1"/>
                </a:solidFill>
              </a:rPr>
              <a:t>1</a:t>
            </a:r>
          </a:p>
          <a:p>
            <a:pPr marL="1828800" lvl="3" indent="-457200" algn="l">
              <a:buFont typeface="Arial" panose="020B0604020202020204" pitchFamily="34" charset="0"/>
              <a:buChar char="•"/>
            </a:pPr>
            <a:r>
              <a:rPr lang="en-US" sz="1600" dirty="0">
                <a:solidFill>
                  <a:schemeClr val="tx1"/>
                </a:solidFill>
              </a:rPr>
              <a:t>2 x Ramses March 26 –April </a:t>
            </a:r>
            <a:r>
              <a:rPr lang="en-US" sz="1600" dirty="0" smtClean="0">
                <a:solidFill>
                  <a:schemeClr val="tx1"/>
                </a:solidFill>
              </a:rPr>
              <a:t>1</a:t>
            </a:r>
            <a:endParaRPr lang="en-US" sz="1600" dirty="0">
              <a:solidFill>
                <a:schemeClr val="tx1"/>
              </a:solidFill>
            </a:endParaRPr>
          </a:p>
          <a:p>
            <a:pPr lvl="3" algn="l"/>
            <a:endParaRPr lang="en-US" sz="1600" b="1" dirty="0" smtClean="0">
              <a:solidFill>
                <a:schemeClr val="tx1"/>
              </a:solidFill>
            </a:endParaRPr>
          </a:p>
        </p:txBody>
      </p:sp>
    </p:spTree>
    <p:extLst>
      <p:ext uri="{BB962C8B-B14F-4D97-AF65-F5344CB8AC3E}">
        <p14:creationId xmlns:p14="http://schemas.microsoft.com/office/powerpoint/2010/main" val="248210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smtClean="0"/>
              <a:t>Observations</a:t>
            </a:r>
            <a:r>
              <a:rPr lang="en-US" sz="4000" dirty="0" smtClean="0"/>
              <a:t/>
            </a:r>
            <a:br>
              <a:rPr lang="en-US" sz="4000" dirty="0" smtClean="0"/>
            </a:br>
            <a:r>
              <a:rPr lang="en-US" sz="1800" dirty="0"/>
              <a:t>Glider Transects of </a:t>
            </a:r>
            <a:r>
              <a:rPr lang="en-US" sz="1800" dirty="0" err="1" smtClean="0"/>
              <a:t>Chl</a:t>
            </a:r>
            <a:r>
              <a:rPr lang="en-US" sz="1800" dirty="0" smtClean="0"/>
              <a:t>: </a:t>
            </a:r>
            <a:r>
              <a:rPr lang="en-US" sz="1800" dirty="0" err="1" smtClean="0"/>
              <a:t>Pelagia</a:t>
            </a:r>
            <a:r>
              <a:rPr lang="en-US" sz="1800" dirty="0" smtClean="0"/>
              <a:t/>
            </a:r>
            <a:br>
              <a:rPr lang="en-US" sz="1800" dirty="0" smtClean="0"/>
            </a:br>
            <a:r>
              <a:rPr lang="en-US" sz="1800" dirty="0" smtClean="0"/>
              <a:t/>
            </a:r>
            <a:br>
              <a:rPr lang="en-US" sz="1800" dirty="0" smtClean="0"/>
            </a:br>
            <a:endParaRPr lang="en-US"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457325"/>
            <a:ext cx="5334000" cy="3943350"/>
          </a:xfrm>
          <a:prstGeom prst="rect">
            <a:avLst/>
          </a:prstGeom>
        </p:spPr>
      </p:pic>
    </p:spTree>
    <p:extLst>
      <p:ext uri="{BB962C8B-B14F-4D97-AF65-F5344CB8AC3E}">
        <p14:creationId xmlns:p14="http://schemas.microsoft.com/office/powerpoint/2010/main" val="14594904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smtClean="0"/>
              <a:t>Observations</a:t>
            </a:r>
            <a:r>
              <a:rPr lang="en-US" sz="4000" dirty="0" smtClean="0"/>
              <a:t/>
            </a:r>
            <a:br>
              <a:rPr lang="en-US" sz="4000" dirty="0" smtClean="0"/>
            </a:br>
            <a:r>
              <a:rPr lang="en-US" sz="1800" dirty="0"/>
              <a:t>Glider Transects of </a:t>
            </a:r>
            <a:r>
              <a:rPr lang="en-US" sz="1800" dirty="0" err="1" smtClean="0"/>
              <a:t>Chl</a:t>
            </a:r>
            <a:r>
              <a:rPr lang="en-US" sz="1800" dirty="0" smtClean="0"/>
              <a:t>: </a:t>
            </a:r>
            <a:r>
              <a:rPr lang="en-US" sz="1800" dirty="0" err="1" smtClean="0"/>
              <a:t>Pelagia</a:t>
            </a:r>
            <a:r>
              <a:rPr lang="en-US" sz="1800" dirty="0"/>
              <a:t/>
            </a:r>
            <a:br>
              <a:rPr lang="en-US" sz="1800" dirty="0"/>
            </a:br>
            <a:r>
              <a:rPr lang="en-US" sz="1800" dirty="0" smtClean="0"/>
              <a:t/>
            </a:r>
            <a:br>
              <a:rPr lang="en-US" sz="1800" dirty="0" smtClean="0"/>
            </a:br>
            <a:endParaRPr lang="en-US"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457325"/>
            <a:ext cx="5334000" cy="3943350"/>
          </a:xfrm>
          <a:prstGeom prst="rect">
            <a:avLst/>
          </a:prstGeom>
        </p:spPr>
      </p:pic>
    </p:spTree>
    <p:extLst>
      <p:ext uri="{BB962C8B-B14F-4D97-AF65-F5344CB8AC3E}">
        <p14:creationId xmlns:p14="http://schemas.microsoft.com/office/powerpoint/2010/main" val="1755305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smtClean="0"/>
              <a:t>Observations</a:t>
            </a:r>
            <a:r>
              <a:rPr lang="en-US" sz="4000" dirty="0" smtClean="0"/>
              <a:t/>
            </a:r>
            <a:br>
              <a:rPr lang="en-US" sz="4000" dirty="0" smtClean="0"/>
            </a:br>
            <a:r>
              <a:rPr lang="en-US" sz="1800" dirty="0"/>
              <a:t>Glider Transects of </a:t>
            </a:r>
            <a:r>
              <a:rPr lang="en-US" sz="1800" dirty="0" err="1" smtClean="0"/>
              <a:t>Chl</a:t>
            </a:r>
            <a:r>
              <a:rPr lang="en-US" sz="1800" dirty="0" smtClean="0"/>
              <a:t>: </a:t>
            </a:r>
            <a:r>
              <a:rPr lang="en-US" sz="1800" dirty="0" err="1" smtClean="0"/>
              <a:t>Pelagia</a:t>
            </a:r>
            <a:r>
              <a:rPr lang="en-US" sz="1800" dirty="0" smtClean="0"/>
              <a:t/>
            </a:r>
            <a:br>
              <a:rPr lang="en-US" sz="1800" dirty="0" smtClean="0"/>
            </a:br>
            <a:r>
              <a:rPr lang="en-US" sz="1800" dirty="0" smtClean="0"/>
              <a:t/>
            </a:r>
            <a:br>
              <a:rPr lang="en-US" sz="1800" dirty="0" smtClean="0"/>
            </a:br>
            <a:endParaRPr lang="en-US"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457325"/>
            <a:ext cx="5334000" cy="3943350"/>
          </a:xfrm>
          <a:prstGeom prst="rect">
            <a:avLst/>
          </a:prstGeom>
        </p:spPr>
      </p:pic>
    </p:spTree>
    <p:extLst>
      <p:ext uri="{BB962C8B-B14F-4D97-AF65-F5344CB8AC3E}">
        <p14:creationId xmlns:p14="http://schemas.microsoft.com/office/powerpoint/2010/main" val="331235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smtClean="0"/>
              <a:t>Observations</a:t>
            </a:r>
            <a:r>
              <a:rPr lang="en-US" sz="4000" dirty="0" smtClean="0"/>
              <a:t/>
            </a:r>
            <a:br>
              <a:rPr lang="en-US" sz="4000" dirty="0" smtClean="0"/>
            </a:br>
            <a:r>
              <a:rPr lang="en-US" sz="1800" dirty="0"/>
              <a:t>Glider Transects of </a:t>
            </a:r>
            <a:r>
              <a:rPr lang="en-US" sz="1800" dirty="0" err="1" smtClean="0"/>
              <a:t>Chl</a:t>
            </a:r>
            <a:r>
              <a:rPr lang="en-US" sz="1800" dirty="0" smtClean="0"/>
              <a:t>: </a:t>
            </a:r>
            <a:r>
              <a:rPr lang="en-US" sz="1800" dirty="0" err="1" smtClean="0"/>
              <a:t>Pelagia</a:t>
            </a:r>
            <a:r>
              <a:rPr lang="en-US" sz="1800" dirty="0" smtClean="0"/>
              <a:t/>
            </a:r>
            <a:br>
              <a:rPr lang="en-US" sz="1800" dirty="0" smtClean="0"/>
            </a:br>
            <a:r>
              <a:rPr lang="en-US" sz="1800" dirty="0" smtClean="0"/>
              <a:t/>
            </a:r>
            <a:br>
              <a:rPr lang="en-US" sz="1800" dirty="0" smtClean="0"/>
            </a:br>
            <a:endParaRPr lang="en-US"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457325"/>
            <a:ext cx="5334000" cy="3943350"/>
          </a:xfrm>
          <a:prstGeom prst="rect">
            <a:avLst/>
          </a:prstGeom>
        </p:spPr>
      </p:pic>
    </p:spTree>
    <p:extLst>
      <p:ext uri="{BB962C8B-B14F-4D97-AF65-F5344CB8AC3E}">
        <p14:creationId xmlns:p14="http://schemas.microsoft.com/office/powerpoint/2010/main" val="2898827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smtClean="0"/>
              <a:t>Observations</a:t>
            </a:r>
            <a:r>
              <a:rPr lang="en-US" sz="4000" dirty="0" smtClean="0"/>
              <a:t/>
            </a:r>
            <a:br>
              <a:rPr lang="en-US" sz="4000" dirty="0" smtClean="0"/>
            </a:br>
            <a:r>
              <a:rPr lang="en-US" sz="1800" dirty="0"/>
              <a:t>Glider Transects of </a:t>
            </a:r>
            <a:r>
              <a:rPr lang="en-US" sz="1800" dirty="0" err="1" smtClean="0"/>
              <a:t>Chl</a:t>
            </a:r>
            <a:r>
              <a:rPr lang="en-US" sz="1800" dirty="0" smtClean="0"/>
              <a:t>: </a:t>
            </a:r>
            <a:r>
              <a:rPr lang="en-US" sz="1800" dirty="0" err="1" smtClean="0"/>
              <a:t>Pelagia</a:t>
            </a:r>
            <a:r>
              <a:rPr lang="en-US" sz="1800" dirty="0" smtClean="0"/>
              <a:t/>
            </a:r>
            <a:br>
              <a:rPr lang="en-US" sz="1800" dirty="0" smtClean="0"/>
            </a:br>
            <a:r>
              <a:rPr lang="en-US" sz="1800" dirty="0" smtClean="0"/>
              <a:t/>
            </a:r>
            <a:br>
              <a:rPr lang="en-US" sz="1800" dirty="0" smtClean="0"/>
            </a:br>
            <a:endParaRPr lang="en-US"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428750"/>
            <a:ext cx="5334000" cy="4000500"/>
          </a:xfrm>
          <a:prstGeom prst="rect">
            <a:avLst/>
          </a:prstGeom>
        </p:spPr>
      </p:pic>
    </p:spTree>
    <p:extLst>
      <p:ext uri="{BB962C8B-B14F-4D97-AF65-F5344CB8AC3E}">
        <p14:creationId xmlns:p14="http://schemas.microsoft.com/office/powerpoint/2010/main" val="1624862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smtClean="0"/>
              <a:t>Outline</a:t>
            </a:r>
            <a:r>
              <a:rPr lang="en-US" dirty="0" smtClean="0"/>
              <a:t/>
            </a:r>
            <a:br>
              <a:rPr lang="en-US" dirty="0" smtClean="0"/>
            </a:br>
            <a:endParaRPr lang="en-US" dirty="0"/>
          </a:p>
        </p:txBody>
      </p:sp>
      <p:sp>
        <p:nvSpPr>
          <p:cNvPr id="3" name="Subtitle 2"/>
          <p:cNvSpPr>
            <a:spLocks noGrp="1"/>
          </p:cNvSpPr>
          <p:nvPr>
            <p:ph type="subTitle" idx="1"/>
          </p:nvPr>
        </p:nvSpPr>
        <p:spPr>
          <a:xfrm>
            <a:off x="304800" y="1371600"/>
            <a:ext cx="8839200" cy="4648200"/>
          </a:xfrm>
        </p:spPr>
        <p:txBody>
          <a:bodyPr>
            <a:normAutofit/>
          </a:bodyPr>
          <a:lstStyle/>
          <a:p>
            <a:pPr marL="457200" indent="-457200" algn="l">
              <a:buFont typeface="Arial" panose="020B0604020202020204" pitchFamily="34" charset="0"/>
              <a:buChar char="•"/>
            </a:pPr>
            <a:r>
              <a:rPr lang="en-US" sz="2400" dirty="0">
                <a:solidFill>
                  <a:schemeClr val="tx1"/>
                </a:solidFill>
              </a:rPr>
              <a:t>Intro to Project</a:t>
            </a:r>
          </a:p>
          <a:p>
            <a:pPr marL="457200" indent="-457200" algn="l">
              <a:buFont typeface="Arial" panose="020B0604020202020204" pitchFamily="34" charset="0"/>
              <a:buChar char="•"/>
            </a:pPr>
            <a:r>
              <a:rPr lang="en-US" sz="2400" dirty="0" smtClean="0">
                <a:solidFill>
                  <a:schemeClr val="tx1"/>
                </a:solidFill>
              </a:rPr>
              <a:t>Background on Long Bay</a:t>
            </a:r>
          </a:p>
          <a:p>
            <a:pPr marL="457200" indent="-457200" algn="l">
              <a:buFont typeface="Arial" panose="020B0604020202020204" pitchFamily="34" charset="0"/>
              <a:buChar char="•"/>
            </a:pPr>
            <a:r>
              <a:rPr lang="en-US" sz="2400" dirty="0" smtClean="0">
                <a:solidFill>
                  <a:schemeClr val="tx1"/>
                </a:solidFill>
              </a:rPr>
              <a:t>Observations</a:t>
            </a:r>
          </a:p>
          <a:p>
            <a:pPr marL="914400" lvl="1" indent="-457200" algn="l">
              <a:buFont typeface="Arial" panose="020B0604020202020204" pitchFamily="34" charset="0"/>
              <a:buChar char="•"/>
            </a:pPr>
            <a:r>
              <a:rPr lang="en-US" sz="2000" dirty="0" smtClean="0">
                <a:solidFill>
                  <a:schemeClr val="tx1"/>
                </a:solidFill>
              </a:rPr>
              <a:t>Where and when did we see blooms on the shelf/slope </a:t>
            </a:r>
          </a:p>
          <a:p>
            <a:pPr marL="1371600" lvl="2" indent="-457200" algn="l">
              <a:buFont typeface="Arial" panose="020B0604020202020204" pitchFamily="34" charset="0"/>
              <a:buChar char="•"/>
            </a:pPr>
            <a:r>
              <a:rPr lang="en-US" sz="1800" dirty="0" smtClean="0">
                <a:solidFill>
                  <a:schemeClr val="tx1"/>
                </a:solidFill>
              </a:rPr>
              <a:t>Time Series of </a:t>
            </a:r>
            <a:r>
              <a:rPr lang="en-US" sz="1800" dirty="0" err="1" smtClean="0">
                <a:solidFill>
                  <a:schemeClr val="tx1"/>
                </a:solidFill>
              </a:rPr>
              <a:t>Chl</a:t>
            </a:r>
            <a:r>
              <a:rPr lang="en-US" sz="1800" dirty="0" smtClean="0">
                <a:solidFill>
                  <a:schemeClr val="tx1"/>
                </a:solidFill>
              </a:rPr>
              <a:t> (at 3 depths from a chain on the shelf)</a:t>
            </a:r>
          </a:p>
          <a:p>
            <a:pPr marL="1371600" lvl="2" indent="-457200" algn="l">
              <a:buFont typeface="Arial" panose="020B0604020202020204" pitchFamily="34" charset="0"/>
              <a:buChar char="•"/>
            </a:pPr>
            <a:r>
              <a:rPr lang="en-US" sz="1800" dirty="0" smtClean="0">
                <a:solidFill>
                  <a:schemeClr val="tx1"/>
                </a:solidFill>
              </a:rPr>
              <a:t>Some Transects of </a:t>
            </a:r>
            <a:r>
              <a:rPr lang="en-US" sz="1800" dirty="0" err="1" smtClean="0">
                <a:solidFill>
                  <a:schemeClr val="tx1"/>
                </a:solidFill>
              </a:rPr>
              <a:t>Chl</a:t>
            </a:r>
            <a:r>
              <a:rPr lang="en-US" sz="1800" dirty="0" smtClean="0">
                <a:solidFill>
                  <a:schemeClr val="tx1"/>
                </a:solidFill>
              </a:rPr>
              <a:t> (from 2 gliders)</a:t>
            </a:r>
          </a:p>
          <a:p>
            <a:pPr marL="457200" indent="-457200" algn="l">
              <a:buFont typeface="Arial" panose="020B0604020202020204" pitchFamily="34" charset="0"/>
              <a:buChar char="•"/>
            </a:pPr>
            <a:r>
              <a:rPr lang="en-US" sz="2400" dirty="0" smtClean="0">
                <a:solidFill>
                  <a:schemeClr val="tx1"/>
                </a:solidFill>
              </a:rPr>
              <a:t>Discussion</a:t>
            </a:r>
          </a:p>
          <a:p>
            <a:pPr marL="914400" lvl="1" indent="-457200" algn="l">
              <a:buFont typeface="Arial" panose="020B0604020202020204" pitchFamily="34" charset="0"/>
              <a:buChar char="•"/>
            </a:pPr>
            <a:r>
              <a:rPr lang="en-US" sz="2000" dirty="0" smtClean="0">
                <a:solidFill>
                  <a:schemeClr val="tx1"/>
                </a:solidFill>
              </a:rPr>
              <a:t>Sources of nutrients on the shelf</a:t>
            </a:r>
          </a:p>
        </p:txBody>
      </p:sp>
    </p:spTree>
    <p:extLst>
      <p:ext uri="{BB962C8B-B14F-4D97-AF65-F5344CB8AC3E}">
        <p14:creationId xmlns:p14="http://schemas.microsoft.com/office/powerpoint/2010/main" val="287471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smtClean="0"/>
              <a:t>Observations</a:t>
            </a:r>
            <a:r>
              <a:rPr lang="en-US" sz="4000" dirty="0" smtClean="0"/>
              <a:t/>
            </a:r>
            <a:br>
              <a:rPr lang="en-US" sz="4000" dirty="0" smtClean="0"/>
            </a:br>
            <a:r>
              <a:rPr lang="en-US" sz="1800" dirty="0"/>
              <a:t>Glider Transects of </a:t>
            </a:r>
            <a:r>
              <a:rPr lang="en-US" sz="1800" dirty="0" err="1" smtClean="0"/>
              <a:t>Chl</a:t>
            </a:r>
            <a:r>
              <a:rPr lang="en-US" sz="1800" dirty="0" smtClean="0"/>
              <a:t>: </a:t>
            </a:r>
            <a:r>
              <a:rPr lang="en-US" sz="1800" dirty="0" err="1" smtClean="0"/>
              <a:t>Pelagia</a:t>
            </a:r>
            <a:r>
              <a:rPr lang="en-US" sz="1800" dirty="0" smtClean="0"/>
              <a:t/>
            </a:r>
            <a:br>
              <a:rPr lang="en-US" sz="1800" dirty="0" smtClean="0"/>
            </a:br>
            <a:r>
              <a:rPr lang="en-US" sz="1800" dirty="0" smtClean="0"/>
              <a:t/>
            </a:r>
            <a:br>
              <a:rPr lang="en-US" sz="1800" dirty="0" smtClean="0"/>
            </a:br>
            <a:endParaRPr lang="en-US"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457325"/>
            <a:ext cx="5334000" cy="3943350"/>
          </a:xfrm>
          <a:prstGeom prst="rect">
            <a:avLst/>
          </a:prstGeom>
        </p:spPr>
      </p:pic>
      <p:sp>
        <p:nvSpPr>
          <p:cNvPr id="3" name="TextBox 2"/>
          <p:cNvSpPr txBox="1"/>
          <p:nvPr/>
        </p:nvSpPr>
        <p:spPr>
          <a:xfrm>
            <a:off x="3733800" y="5928852"/>
            <a:ext cx="2438400" cy="369332"/>
          </a:xfrm>
          <a:prstGeom prst="rect">
            <a:avLst/>
          </a:prstGeom>
          <a:noFill/>
        </p:spPr>
        <p:txBody>
          <a:bodyPr wrap="square" rtlCol="0">
            <a:spAutoFit/>
          </a:bodyPr>
          <a:lstStyle/>
          <a:p>
            <a:r>
              <a:rPr lang="en-US" dirty="0" smtClean="0"/>
              <a:t>REPEAT</a:t>
            </a:r>
            <a:endParaRPr lang="en-US" dirty="0"/>
          </a:p>
        </p:txBody>
      </p:sp>
    </p:spTree>
    <p:extLst>
      <p:ext uri="{BB962C8B-B14F-4D97-AF65-F5344CB8AC3E}">
        <p14:creationId xmlns:p14="http://schemas.microsoft.com/office/powerpoint/2010/main" val="2408818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smtClean="0"/>
              <a:t>Observations</a:t>
            </a:r>
            <a:r>
              <a:rPr lang="en-US" sz="4000" dirty="0" smtClean="0"/>
              <a:t/>
            </a:r>
            <a:br>
              <a:rPr lang="en-US" sz="4000" dirty="0" smtClean="0"/>
            </a:br>
            <a:r>
              <a:rPr lang="en-US" sz="1800" dirty="0"/>
              <a:t>Glider Transects of </a:t>
            </a:r>
            <a:r>
              <a:rPr lang="en-US" sz="1800" dirty="0" err="1" smtClean="0"/>
              <a:t>Chl</a:t>
            </a:r>
            <a:r>
              <a:rPr lang="en-US" sz="1800" dirty="0" smtClean="0"/>
              <a:t>: </a:t>
            </a:r>
            <a:r>
              <a:rPr lang="en-US" sz="1800" dirty="0" err="1" smtClean="0"/>
              <a:t>Pelagia</a:t>
            </a:r>
            <a:r>
              <a:rPr lang="en-US" sz="1800" dirty="0"/>
              <a:t/>
            </a:r>
            <a:br>
              <a:rPr lang="en-US" sz="1800" dirty="0"/>
            </a:br>
            <a:r>
              <a:rPr lang="en-US" sz="1800" dirty="0" smtClean="0"/>
              <a:t/>
            </a:r>
            <a:br>
              <a:rPr lang="en-US" sz="1800" dirty="0" smtClean="0"/>
            </a:br>
            <a:endParaRPr lang="en-US"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57325"/>
            <a:ext cx="5334000" cy="3943350"/>
          </a:xfrm>
          <a:prstGeom prst="rect">
            <a:avLst/>
          </a:prstGeom>
        </p:spPr>
      </p:pic>
    </p:spTree>
    <p:extLst>
      <p:ext uri="{BB962C8B-B14F-4D97-AF65-F5344CB8AC3E}">
        <p14:creationId xmlns:p14="http://schemas.microsoft.com/office/powerpoint/2010/main" val="19286572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smtClean="0"/>
              <a:t>Observations</a:t>
            </a:r>
            <a:r>
              <a:rPr lang="en-US" sz="4000" dirty="0" smtClean="0"/>
              <a:t/>
            </a:r>
            <a:br>
              <a:rPr lang="en-US" sz="4000" dirty="0" smtClean="0"/>
            </a:br>
            <a:r>
              <a:rPr lang="en-US" sz="1800" dirty="0"/>
              <a:t>Glider Transects of </a:t>
            </a:r>
            <a:r>
              <a:rPr lang="en-US" sz="1800" dirty="0" err="1" smtClean="0"/>
              <a:t>Chl</a:t>
            </a:r>
            <a:r>
              <a:rPr lang="en-US" sz="1800" dirty="0" smtClean="0"/>
              <a:t>: </a:t>
            </a:r>
            <a:r>
              <a:rPr lang="en-US" sz="1800" dirty="0" err="1" smtClean="0"/>
              <a:t>Pelagia</a:t>
            </a:r>
            <a:r>
              <a:rPr lang="en-US" sz="1800" dirty="0" smtClean="0"/>
              <a:t/>
            </a:r>
            <a:br>
              <a:rPr lang="en-US" sz="1800" dirty="0" smtClean="0"/>
            </a:br>
            <a:r>
              <a:rPr lang="en-US" sz="1800" dirty="0" smtClean="0"/>
              <a:t/>
            </a:r>
            <a:br>
              <a:rPr lang="en-US" sz="1800" dirty="0" smtClean="0"/>
            </a:br>
            <a:endParaRPr lang="en-US"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57325"/>
            <a:ext cx="5334000" cy="3943350"/>
          </a:xfrm>
          <a:prstGeom prst="rect">
            <a:avLst/>
          </a:prstGeom>
        </p:spPr>
      </p:pic>
    </p:spTree>
    <p:extLst>
      <p:ext uri="{BB962C8B-B14F-4D97-AF65-F5344CB8AC3E}">
        <p14:creationId xmlns:p14="http://schemas.microsoft.com/office/powerpoint/2010/main" val="17027552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a:t>Observations</a:t>
            </a:r>
            <a:r>
              <a:rPr lang="en-US" sz="4800" dirty="0"/>
              <a:t/>
            </a:r>
            <a:br>
              <a:rPr lang="en-US" sz="4800" dirty="0"/>
            </a:br>
            <a:r>
              <a:rPr lang="en-US" sz="1800" dirty="0"/>
              <a:t>Time Series of </a:t>
            </a:r>
            <a:r>
              <a:rPr lang="en-US" sz="1800" dirty="0" err="1"/>
              <a:t>Chl</a:t>
            </a:r>
            <a:r>
              <a:rPr lang="en-US" sz="1800" dirty="0"/>
              <a:t>: 3 Depths at LB1</a:t>
            </a:r>
            <a:r>
              <a:rPr lang="en-US" sz="1800" dirty="0" smtClean="0"/>
              <a:t/>
            </a:r>
            <a:br>
              <a:rPr lang="en-US" sz="1800" dirty="0" smtClean="0"/>
            </a:br>
            <a:r>
              <a:rPr lang="en-US" sz="1800" dirty="0" smtClean="0"/>
              <a:t/>
            </a:r>
            <a:br>
              <a:rPr lang="en-US" sz="1800" dirty="0" smtClean="0"/>
            </a:b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39" y="1524000"/>
            <a:ext cx="9144000" cy="4203830"/>
          </a:xfrm>
          <a:prstGeom prst="rect">
            <a:avLst/>
          </a:prstGeom>
        </p:spPr>
      </p:pic>
      <p:sp>
        <p:nvSpPr>
          <p:cNvPr id="2" name="Rectangle 1"/>
          <p:cNvSpPr/>
          <p:nvPr/>
        </p:nvSpPr>
        <p:spPr>
          <a:xfrm>
            <a:off x="5867400" y="1828800"/>
            <a:ext cx="1143000" cy="3352800"/>
          </a:xfrm>
          <a:prstGeom prst="rect">
            <a:avLst/>
          </a:prstGeom>
          <a:solidFill>
            <a:schemeClr val="bg1">
              <a:lumMod val="7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7249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a:t>Observations</a:t>
            </a:r>
            <a:r>
              <a:rPr lang="en-US" sz="4800" dirty="0"/>
              <a:t/>
            </a:r>
            <a:br>
              <a:rPr lang="en-US" sz="4800" dirty="0"/>
            </a:br>
            <a:r>
              <a:rPr lang="en-US" sz="1800" dirty="0"/>
              <a:t>Glider Transects of </a:t>
            </a:r>
            <a:r>
              <a:rPr lang="en-US" sz="1800" dirty="0" err="1"/>
              <a:t>Chl</a:t>
            </a:r>
            <a:r>
              <a:rPr lang="en-US" sz="1800" dirty="0"/>
              <a:t>: </a:t>
            </a:r>
            <a:r>
              <a:rPr lang="en-US" sz="1800" dirty="0" err="1"/>
              <a:t>Pelagia</a:t>
            </a:r>
            <a:r>
              <a:rPr lang="en-US" sz="1800" dirty="0" smtClean="0"/>
              <a:t/>
            </a:r>
            <a:br>
              <a:rPr lang="en-US" sz="1800" dirty="0" smtClean="0"/>
            </a:br>
            <a:endParaRPr lang="en-US"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1200"/>
            <a:ext cx="4921710" cy="363855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9" y="1961843"/>
            <a:ext cx="4913671" cy="3685254"/>
          </a:xfrm>
          <a:prstGeom prst="rect">
            <a:avLst/>
          </a:prstGeom>
        </p:spPr>
      </p:pic>
      <p:sp>
        <p:nvSpPr>
          <p:cNvPr id="3" name="TextBox 2"/>
          <p:cNvSpPr txBox="1"/>
          <p:nvPr/>
        </p:nvSpPr>
        <p:spPr>
          <a:xfrm>
            <a:off x="2209800" y="6019800"/>
            <a:ext cx="5105400" cy="369332"/>
          </a:xfrm>
          <a:prstGeom prst="rect">
            <a:avLst/>
          </a:prstGeom>
          <a:noFill/>
        </p:spPr>
        <p:txBody>
          <a:bodyPr wrap="square" rtlCol="0">
            <a:spAutoFit/>
          </a:bodyPr>
          <a:lstStyle/>
          <a:p>
            <a:r>
              <a:rPr lang="en-US" dirty="0" smtClean="0"/>
              <a:t>Glider </a:t>
            </a:r>
            <a:r>
              <a:rPr lang="en-US" dirty="0" err="1" smtClean="0"/>
              <a:t>Pelagia</a:t>
            </a:r>
            <a:r>
              <a:rPr lang="en-US" dirty="0" smtClean="0"/>
              <a:t> March 26-29, March 29-April 1</a:t>
            </a:r>
            <a:endParaRPr lang="en-US" dirty="0"/>
          </a:p>
        </p:txBody>
      </p:sp>
    </p:spTree>
    <p:extLst>
      <p:ext uri="{BB962C8B-B14F-4D97-AF65-F5344CB8AC3E}">
        <p14:creationId xmlns:p14="http://schemas.microsoft.com/office/powerpoint/2010/main" val="17665136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2000" dirty="0" smtClean="0"/>
              <a:t/>
            </a:r>
            <a:br>
              <a:rPr lang="en-US" sz="2000" dirty="0" smtClean="0"/>
            </a:br>
            <a:r>
              <a:rPr lang="en-US" sz="2200" dirty="0" smtClean="0"/>
              <a:t>Observations</a:t>
            </a:r>
            <a:r>
              <a:rPr lang="en-US" sz="2200" dirty="0"/>
              <a:t/>
            </a:r>
            <a:br>
              <a:rPr lang="en-US" sz="2200" dirty="0"/>
            </a:br>
            <a:r>
              <a:rPr lang="en-US" sz="1800" dirty="0"/>
              <a:t>Glider Transects of </a:t>
            </a:r>
            <a:r>
              <a:rPr lang="en-US" sz="1800" dirty="0" err="1"/>
              <a:t>Chl</a:t>
            </a:r>
            <a:r>
              <a:rPr lang="en-US" sz="1800" dirty="0"/>
              <a:t>: </a:t>
            </a:r>
            <a:r>
              <a:rPr lang="en-US" sz="1800" dirty="0" err="1"/>
              <a:t>Pelagia</a:t>
            </a:r>
            <a:r>
              <a:rPr lang="en-US" sz="1800" dirty="0"/>
              <a:t/>
            </a:r>
            <a:br>
              <a:rPr lang="en-US" sz="1800" dirty="0"/>
            </a:br>
            <a:endParaRPr lang="en-US" sz="1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910" y="1295400"/>
            <a:ext cx="4924425" cy="5162550"/>
          </a:xfrm>
          <a:prstGeom prst="rect">
            <a:avLst/>
          </a:prstGeom>
        </p:spPr>
      </p:pic>
    </p:spTree>
    <p:extLst>
      <p:ext uri="{BB962C8B-B14F-4D97-AF65-F5344CB8AC3E}">
        <p14:creationId xmlns:p14="http://schemas.microsoft.com/office/powerpoint/2010/main" val="6423090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smtClean="0"/>
              <a:t>Observations</a:t>
            </a:r>
            <a:r>
              <a:rPr lang="en-US" dirty="0" smtClean="0"/>
              <a:t/>
            </a:r>
            <a:br>
              <a:rPr lang="en-US" dirty="0" smtClean="0"/>
            </a:br>
            <a:endParaRPr lang="en-US" dirty="0"/>
          </a:p>
        </p:txBody>
      </p:sp>
      <p:sp>
        <p:nvSpPr>
          <p:cNvPr id="3" name="Subtitle 2"/>
          <p:cNvSpPr>
            <a:spLocks noGrp="1"/>
          </p:cNvSpPr>
          <p:nvPr>
            <p:ph type="subTitle" idx="1"/>
          </p:nvPr>
        </p:nvSpPr>
        <p:spPr>
          <a:xfrm>
            <a:off x="304800" y="1371600"/>
            <a:ext cx="8839200" cy="4648200"/>
          </a:xfrm>
        </p:spPr>
        <p:txBody>
          <a:bodyPr>
            <a:normAutofit/>
          </a:bodyPr>
          <a:lstStyle/>
          <a:p>
            <a:pPr marL="457200" indent="-457200" algn="l">
              <a:buFont typeface="Arial" panose="020B0604020202020204" pitchFamily="34" charset="0"/>
              <a:buChar char="•"/>
            </a:pPr>
            <a:r>
              <a:rPr lang="en-US" sz="2400" dirty="0" smtClean="0">
                <a:solidFill>
                  <a:schemeClr val="tx1"/>
                </a:solidFill>
              </a:rPr>
              <a:t>Observations</a:t>
            </a:r>
          </a:p>
          <a:p>
            <a:pPr marL="914400" lvl="1" indent="-457200" algn="l">
              <a:buFont typeface="Arial" panose="020B0604020202020204" pitchFamily="34" charset="0"/>
              <a:buChar char="•"/>
            </a:pPr>
            <a:r>
              <a:rPr lang="en-US" sz="2000" dirty="0" smtClean="0">
                <a:solidFill>
                  <a:schemeClr val="tx1"/>
                </a:solidFill>
              </a:rPr>
              <a:t>Where and when did we see blooms on the shelf/slope </a:t>
            </a:r>
          </a:p>
          <a:p>
            <a:pPr marL="1371600" lvl="2" indent="-457200" algn="l">
              <a:buFont typeface="Arial" panose="020B0604020202020204" pitchFamily="34" charset="0"/>
              <a:buChar char="•"/>
            </a:pPr>
            <a:r>
              <a:rPr lang="en-US" sz="1800" dirty="0" smtClean="0">
                <a:solidFill>
                  <a:schemeClr val="tx1"/>
                </a:solidFill>
              </a:rPr>
              <a:t>Time Series of </a:t>
            </a:r>
            <a:r>
              <a:rPr lang="en-US" sz="1800" dirty="0" err="1" smtClean="0">
                <a:solidFill>
                  <a:schemeClr val="tx1"/>
                </a:solidFill>
              </a:rPr>
              <a:t>Chl</a:t>
            </a:r>
            <a:endParaRPr lang="en-US" sz="1800" dirty="0">
              <a:solidFill>
                <a:schemeClr val="tx1"/>
              </a:solidFill>
            </a:endParaRPr>
          </a:p>
          <a:p>
            <a:pPr marL="1828800" lvl="3" indent="-457200" algn="l">
              <a:buFont typeface="Arial" panose="020B0604020202020204" pitchFamily="34" charset="0"/>
              <a:buChar char="•"/>
            </a:pPr>
            <a:r>
              <a:rPr lang="en-US" sz="1600" dirty="0" smtClean="0">
                <a:solidFill>
                  <a:schemeClr val="tx1"/>
                </a:solidFill>
              </a:rPr>
              <a:t>3 depths at LB1</a:t>
            </a:r>
          </a:p>
          <a:p>
            <a:pPr marL="1371600" lvl="2" indent="-457200" algn="l">
              <a:buFont typeface="Arial" panose="020B0604020202020204" pitchFamily="34" charset="0"/>
              <a:buChar char="•"/>
            </a:pPr>
            <a:r>
              <a:rPr lang="en-US" sz="1800" dirty="0">
                <a:solidFill>
                  <a:schemeClr val="tx1"/>
                </a:solidFill>
              </a:rPr>
              <a:t>Some Transects of </a:t>
            </a:r>
            <a:r>
              <a:rPr lang="en-US" sz="1800" dirty="0" err="1" smtClean="0">
                <a:solidFill>
                  <a:schemeClr val="tx1"/>
                </a:solidFill>
              </a:rPr>
              <a:t>Chl</a:t>
            </a:r>
            <a:r>
              <a:rPr lang="en-US" sz="1800" dirty="0" smtClean="0">
                <a:solidFill>
                  <a:schemeClr val="tx1"/>
                </a:solidFill>
              </a:rPr>
              <a:t> (2 gliders)</a:t>
            </a:r>
          </a:p>
          <a:p>
            <a:pPr marL="1828800" lvl="3" indent="-457200" algn="l">
              <a:buFont typeface="Arial" panose="020B0604020202020204" pitchFamily="34" charset="0"/>
              <a:buChar char="•"/>
            </a:pPr>
            <a:r>
              <a:rPr lang="en-US" sz="1600" dirty="0" smtClean="0">
                <a:solidFill>
                  <a:schemeClr val="tx1"/>
                </a:solidFill>
              </a:rPr>
              <a:t>5 x </a:t>
            </a:r>
            <a:r>
              <a:rPr lang="en-US" sz="1600" dirty="0" err="1" smtClean="0">
                <a:solidFill>
                  <a:schemeClr val="tx1"/>
                </a:solidFill>
              </a:rPr>
              <a:t>Pelagia</a:t>
            </a:r>
            <a:r>
              <a:rPr lang="en-US" sz="1600" dirty="0" smtClean="0">
                <a:solidFill>
                  <a:schemeClr val="tx1"/>
                </a:solidFill>
              </a:rPr>
              <a:t> </a:t>
            </a:r>
            <a:r>
              <a:rPr lang="en-US" sz="1600" dirty="0">
                <a:solidFill>
                  <a:schemeClr val="tx1"/>
                </a:solidFill>
              </a:rPr>
              <a:t>March 14 – April </a:t>
            </a:r>
            <a:r>
              <a:rPr lang="en-US" sz="1600" dirty="0" smtClean="0">
                <a:solidFill>
                  <a:schemeClr val="tx1"/>
                </a:solidFill>
              </a:rPr>
              <a:t>1</a:t>
            </a:r>
          </a:p>
          <a:p>
            <a:pPr marL="2286000" lvl="4" indent="-457200" algn="l">
              <a:buFont typeface="Arial" panose="020B0604020202020204" pitchFamily="34" charset="0"/>
              <a:buChar char="•"/>
            </a:pPr>
            <a:r>
              <a:rPr lang="en-US" sz="1600" b="1" dirty="0" smtClean="0">
                <a:solidFill>
                  <a:schemeClr val="tx1"/>
                </a:solidFill>
              </a:rPr>
              <a:t>Towed body transects 1 week earlier (March 18) on South transect</a:t>
            </a:r>
          </a:p>
          <a:p>
            <a:pPr marL="2743200" lvl="5" indent="-457200" algn="l">
              <a:buFont typeface="Arial" panose="020B0604020202020204" pitchFamily="34" charset="0"/>
              <a:buChar char="•"/>
            </a:pPr>
            <a:r>
              <a:rPr lang="en-US" sz="1600" b="1" dirty="0" smtClean="0">
                <a:solidFill>
                  <a:schemeClr val="tx1"/>
                </a:solidFill>
              </a:rPr>
              <a:t>+Nitrate, ship-board ADCP</a:t>
            </a:r>
          </a:p>
          <a:p>
            <a:pPr marL="1828800" lvl="3" indent="-457200" algn="l">
              <a:buFont typeface="Arial" panose="020B0604020202020204" pitchFamily="34" charset="0"/>
              <a:buChar char="•"/>
            </a:pPr>
            <a:r>
              <a:rPr lang="en-US" sz="1600" dirty="0">
                <a:solidFill>
                  <a:schemeClr val="tx1"/>
                </a:solidFill>
              </a:rPr>
              <a:t>2 x Ramses March 26 –April </a:t>
            </a:r>
            <a:r>
              <a:rPr lang="en-US" sz="1600" dirty="0" smtClean="0">
                <a:solidFill>
                  <a:schemeClr val="tx1"/>
                </a:solidFill>
              </a:rPr>
              <a:t>1</a:t>
            </a:r>
            <a:endParaRPr lang="en-US" sz="1600" dirty="0">
              <a:solidFill>
                <a:schemeClr val="tx1"/>
              </a:solidFill>
            </a:endParaRPr>
          </a:p>
          <a:p>
            <a:pPr lvl="3" algn="l"/>
            <a:endParaRPr lang="en-US" sz="1600" b="1" dirty="0" smtClean="0">
              <a:solidFill>
                <a:schemeClr val="tx1"/>
              </a:solidFill>
            </a:endParaRPr>
          </a:p>
        </p:txBody>
      </p:sp>
    </p:spTree>
    <p:extLst>
      <p:ext uri="{BB962C8B-B14F-4D97-AF65-F5344CB8AC3E}">
        <p14:creationId xmlns:p14="http://schemas.microsoft.com/office/powerpoint/2010/main" val="354839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smtClean="0"/>
              <a:t>Observations</a:t>
            </a:r>
            <a:r>
              <a:rPr lang="en-US" sz="4000" dirty="0" smtClean="0"/>
              <a:t/>
            </a:r>
            <a:br>
              <a:rPr lang="en-US" sz="4000" dirty="0" smtClean="0"/>
            </a:br>
            <a:r>
              <a:rPr lang="en-US" sz="1800" dirty="0" smtClean="0"/>
              <a:t>Towed Body March 18  (South transect)</a:t>
            </a:r>
            <a:br>
              <a:rPr lang="en-US" sz="1800" dirty="0" smtClean="0"/>
            </a:br>
            <a:r>
              <a:rPr lang="en-US" sz="1800" dirty="0" smtClean="0"/>
              <a:t/>
            </a:r>
            <a:br>
              <a:rPr lang="en-US" sz="1800" dirty="0" smtClean="0"/>
            </a:br>
            <a:endParaRPr lang="en-US"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27085"/>
            <a:ext cx="9144000" cy="4203830"/>
          </a:xfrm>
          <a:prstGeom prst="rect">
            <a:avLst/>
          </a:prstGeom>
        </p:spPr>
      </p:pic>
      <p:sp>
        <p:nvSpPr>
          <p:cNvPr id="4" name="TextBox 3"/>
          <p:cNvSpPr txBox="1"/>
          <p:nvPr/>
        </p:nvSpPr>
        <p:spPr>
          <a:xfrm>
            <a:off x="2019300" y="5837592"/>
            <a:ext cx="5105400" cy="369332"/>
          </a:xfrm>
          <a:prstGeom prst="rect">
            <a:avLst/>
          </a:prstGeom>
          <a:noFill/>
        </p:spPr>
        <p:txBody>
          <a:bodyPr wrap="square" rtlCol="0">
            <a:spAutoFit/>
          </a:bodyPr>
          <a:lstStyle/>
          <a:p>
            <a:r>
              <a:rPr lang="en-US" dirty="0" smtClean="0"/>
              <a:t>Towed Body Acrobat ~1 week earlier (March 18)</a:t>
            </a:r>
            <a:endParaRPr lang="en-US" dirty="0"/>
          </a:p>
        </p:txBody>
      </p:sp>
    </p:spTree>
    <p:extLst>
      <p:ext uri="{BB962C8B-B14F-4D97-AF65-F5344CB8AC3E}">
        <p14:creationId xmlns:p14="http://schemas.microsoft.com/office/powerpoint/2010/main" val="3169467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a:t>Observations</a:t>
            </a:r>
            <a:r>
              <a:rPr lang="en-US" sz="4800" dirty="0"/>
              <a:t/>
            </a:r>
            <a:br>
              <a:rPr lang="en-US" sz="4800" dirty="0"/>
            </a:br>
            <a:r>
              <a:rPr lang="en-US" sz="1800" dirty="0"/>
              <a:t>Towed Body March 18  (South transect)</a:t>
            </a:r>
            <a:br>
              <a:rPr lang="en-US" sz="1800" dirty="0"/>
            </a:br>
            <a:r>
              <a:rPr lang="en-US" sz="1800" dirty="0" smtClean="0"/>
              <a:t/>
            </a:r>
            <a:br>
              <a:rPr lang="en-US" sz="1800" dirty="0" smtClean="0"/>
            </a:br>
            <a:r>
              <a:rPr lang="en-US" sz="1800" dirty="0" smtClean="0"/>
              <a:t/>
            </a:r>
            <a:br>
              <a:rPr lang="en-US" sz="1800" dirty="0" smtClean="0"/>
            </a:br>
            <a:endParaRPr lang="en-US"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27085"/>
            <a:ext cx="9144000" cy="4203830"/>
          </a:xfrm>
          <a:prstGeom prst="rect">
            <a:avLst/>
          </a:prstGeom>
        </p:spPr>
      </p:pic>
      <p:sp>
        <p:nvSpPr>
          <p:cNvPr id="4" name="TextBox 3"/>
          <p:cNvSpPr txBox="1"/>
          <p:nvPr/>
        </p:nvSpPr>
        <p:spPr>
          <a:xfrm>
            <a:off x="2019300" y="5837592"/>
            <a:ext cx="5105400" cy="369332"/>
          </a:xfrm>
          <a:prstGeom prst="rect">
            <a:avLst/>
          </a:prstGeom>
          <a:noFill/>
        </p:spPr>
        <p:txBody>
          <a:bodyPr wrap="square" rtlCol="0">
            <a:spAutoFit/>
          </a:bodyPr>
          <a:lstStyle/>
          <a:p>
            <a:r>
              <a:rPr lang="en-US" dirty="0" smtClean="0"/>
              <a:t>Towed Body Acrobat ~1 week earlier (March 18)</a:t>
            </a:r>
            <a:endParaRPr lang="en-US" dirty="0"/>
          </a:p>
        </p:txBody>
      </p:sp>
    </p:spTree>
    <p:extLst>
      <p:ext uri="{BB962C8B-B14F-4D97-AF65-F5344CB8AC3E}">
        <p14:creationId xmlns:p14="http://schemas.microsoft.com/office/powerpoint/2010/main" val="12122237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a:t>Observations</a:t>
            </a:r>
            <a:r>
              <a:rPr lang="en-US" sz="4800" dirty="0"/>
              <a:t/>
            </a:r>
            <a:br>
              <a:rPr lang="en-US" sz="4800" dirty="0"/>
            </a:br>
            <a:r>
              <a:rPr lang="en-US" sz="1800" dirty="0"/>
              <a:t>Towed Body March 18  (South transect)</a:t>
            </a:r>
            <a:br>
              <a:rPr lang="en-US" sz="1800" dirty="0"/>
            </a:br>
            <a:r>
              <a:rPr lang="en-US" sz="1800" dirty="0" smtClean="0"/>
              <a:t/>
            </a:r>
            <a:br>
              <a:rPr lang="en-US" sz="1800" dirty="0" smtClean="0"/>
            </a:br>
            <a:r>
              <a:rPr lang="en-US" sz="1800" dirty="0" smtClean="0"/>
              <a:t/>
            </a:r>
            <a:br>
              <a:rPr lang="en-US" sz="1800" dirty="0" smtClean="0"/>
            </a:br>
            <a:endParaRPr lang="en-US"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04066"/>
            <a:ext cx="9144000" cy="4049868"/>
          </a:xfrm>
          <a:prstGeom prst="rect">
            <a:avLst/>
          </a:prstGeom>
        </p:spPr>
      </p:pic>
      <p:sp>
        <p:nvSpPr>
          <p:cNvPr id="4" name="TextBox 3"/>
          <p:cNvSpPr txBox="1"/>
          <p:nvPr/>
        </p:nvSpPr>
        <p:spPr>
          <a:xfrm>
            <a:off x="2019300" y="5837592"/>
            <a:ext cx="5105400" cy="369332"/>
          </a:xfrm>
          <a:prstGeom prst="rect">
            <a:avLst/>
          </a:prstGeom>
          <a:noFill/>
        </p:spPr>
        <p:txBody>
          <a:bodyPr wrap="square" rtlCol="0">
            <a:spAutoFit/>
          </a:bodyPr>
          <a:lstStyle/>
          <a:p>
            <a:r>
              <a:rPr lang="en-US" dirty="0" smtClean="0"/>
              <a:t>Towed Body Acrobat ~1 week earlier (March 18)</a:t>
            </a:r>
            <a:endParaRPr lang="en-US" dirty="0"/>
          </a:p>
        </p:txBody>
      </p:sp>
    </p:spTree>
    <p:extLst>
      <p:ext uri="{BB962C8B-B14F-4D97-AF65-F5344CB8AC3E}">
        <p14:creationId xmlns:p14="http://schemas.microsoft.com/office/powerpoint/2010/main" val="1775464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smtClean="0"/>
              <a:t>Related Talks at Ocean Sciences</a:t>
            </a:r>
            <a:r>
              <a:rPr lang="en-US" dirty="0" smtClean="0"/>
              <a:t/>
            </a:r>
            <a:br>
              <a:rPr lang="en-US" dirty="0" smtClean="0"/>
            </a:br>
            <a:endParaRPr lang="en-US" dirty="0"/>
          </a:p>
        </p:txBody>
      </p:sp>
      <p:sp>
        <p:nvSpPr>
          <p:cNvPr id="3" name="Subtitle 2"/>
          <p:cNvSpPr>
            <a:spLocks noGrp="1"/>
          </p:cNvSpPr>
          <p:nvPr>
            <p:ph type="subTitle" idx="1"/>
          </p:nvPr>
        </p:nvSpPr>
        <p:spPr>
          <a:xfrm>
            <a:off x="304800" y="1371600"/>
            <a:ext cx="8839200" cy="4648200"/>
          </a:xfrm>
        </p:spPr>
        <p:txBody>
          <a:bodyPr>
            <a:normAutofit/>
          </a:bodyPr>
          <a:lstStyle/>
          <a:p>
            <a:pPr marL="457200" indent="-457200" algn="l">
              <a:buFont typeface="Arial" panose="020B0604020202020204" pitchFamily="34" charset="0"/>
              <a:buChar char="•"/>
            </a:pPr>
            <a:r>
              <a:rPr lang="en-US" sz="2000" dirty="0" smtClean="0">
                <a:solidFill>
                  <a:schemeClr val="tx1">
                    <a:lumMod val="75000"/>
                    <a:lumOff val="25000"/>
                  </a:schemeClr>
                </a:solidFill>
              </a:rPr>
              <a:t>Jim Nelson</a:t>
            </a:r>
          </a:p>
          <a:p>
            <a:pPr marL="914400" lvl="1" indent="-457200" algn="l">
              <a:buFont typeface="Arial" panose="020B0604020202020204" pitchFamily="34" charset="0"/>
              <a:buChar char="•"/>
            </a:pPr>
            <a:r>
              <a:rPr lang="en-US" sz="1800" dirty="0" smtClean="0">
                <a:solidFill>
                  <a:schemeClr val="tx1">
                    <a:lumMod val="75000"/>
                    <a:lumOff val="25000"/>
                  </a:schemeClr>
                </a:solidFill>
              </a:rPr>
              <a:t>Earlier today</a:t>
            </a:r>
          </a:p>
          <a:p>
            <a:pPr marL="1371600" lvl="2" indent="-457200" algn="l">
              <a:buFont typeface="Arial" panose="020B0604020202020204" pitchFamily="34" charset="0"/>
              <a:buChar char="•"/>
            </a:pPr>
            <a:r>
              <a:rPr lang="en-US" sz="1800" dirty="0">
                <a:solidFill>
                  <a:schemeClr val="tx1">
                    <a:lumMod val="75000"/>
                    <a:lumOff val="25000"/>
                  </a:schemeClr>
                </a:solidFill>
              </a:rPr>
              <a:t>PO21B-05: Export of a Winter Shelf Phytoplankton Bloom at the Shelf Margin of Long Bay (South Atlantic Bight, USA)</a:t>
            </a:r>
            <a:endParaRPr lang="en-US" sz="1800" dirty="0" smtClean="0">
              <a:solidFill>
                <a:schemeClr val="tx1">
                  <a:lumMod val="75000"/>
                  <a:lumOff val="25000"/>
                </a:schemeClr>
              </a:solidFill>
            </a:endParaRPr>
          </a:p>
          <a:p>
            <a:pPr marL="457200" indent="-457200" algn="l">
              <a:buFont typeface="Arial" panose="020B0604020202020204" pitchFamily="34" charset="0"/>
              <a:buChar char="•"/>
            </a:pPr>
            <a:r>
              <a:rPr lang="en-US" sz="2000" dirty="0" smtClean="0">
                <a:solidFill>
                  <a:schemeClr val="tx1">
                    <a:lumMod val="75000"/>
                    <a:lumOff val="25000"/>
                  </a:schemeClr>
                </a:solidFill>
              </a:rPr>
              <a:t>Harvey </a:t>
            </a:r>
            <a:r>
              <a:rPr lang="en-US" sz="2000" dirty="0" err="1" smtClean="0">
                <a:solidFill>
                  <a:schemeClr val="tx1">
                    <a:lumMod val="75000"/>
                    <a:lumOff val="25000"/>
                  </a:schemeClr>
                </a:solidFill>
              </a:rPr>
              <a:t>Seim</a:t>
            </a:r>
            <a:endParaRPr lang="en-US" sz="2000" dirty="0" smtClean="0">
              <a:solidFill>
                <a:schemeClr val="tx1">
                  <a:lumMod val="75000"/>
                  <a:lumOff val="25000"/>
                </a:schemeClr>
              </a:solidFill>
            </a:endParaRPr>
          </a:p>
          <a:p>
            <a:pPr marL="914400" lvl="1" indent="-457200" algn="l">
              <a:buFont typeface="Arial" panose="020B0604020202020204" pitchFamily="34" charset="0"/>
              <a:buChar char="•"/>
            </a:pPr>
            <a:r>
              <a:rPr lang="en-US" sz="1800" dirty="0" smtClean="0">
                <a:solidFill>
                  <a:schemeClr val="tx1">
                    <a:lumMod val="75000"/>
                    <a:lumOff val="25000"/>
                  </a:schemeClr>
                </a:solidFill>
              </a:rPr>
              <a:t>Friday</a:t>
            </a:r>
            <a:r>
              <a:rPr lang="en-US" sz="1600" dirty="0" smtClean="0">
                <a:solidFill>
                  <a:schemeClr val="tx1">
                    <a:lumMod val="75000"/>
                    <a:lumOff val="25000"/>
                  </a:schemeClr>
                </a:solidFill>
              </a:rPr>
              <a:t> 9am</a:t>
            </a:r>
          </a:p>
          <a:p>
            <a:pPr marL="1371600" lvl="2" indent="-457200" algn="l">
              <a:buFont typeface="Arial" panose="020B0604020202020204" pitchFamily="34" charset="0"/>
              <a:buChar char="•"/>
            </a:pPr>
            <a:r>
              <a:rPr lang="en-US" sz="1800" dirty="0">
                <a:solidFill>
                  <a:schemeClr val="tx1">
                    <a:lumMod val="75000"/>
                    <a:lumOff val="25000"/>
                  </a:schemeClr>
                </a:solidFill>
              </a:rPr>
              <a:t>PO51B-05: Upper slope jets inshore of the Charleston Bump – barriers to shelf-slope exchange</a:t>
            </a:r>
            <a:r>
              <a:rPr lang="en-US" sz="1800" dirty="0" smtClean="0">
                <a:solidFill>
                  <a:schemeClr val="tx1">
                    <a:lumMod val="75000"/>
                    <a:lumOff val="25000"/>
                  </a:schemeClr>
                </a:solidFill>
              </a:rPr>
              <a:t>?</a:t>
            </a:r>
          </a:p>
          <a:p>
            <a:pPr marL="1371600" lvl="2" indent="-457200" algn="l">
              <a:buFont typeface="Arial" panose="020B0604020202020204" pitchFamily="34" charset="0"/>
              <a:buChar char="•"/>
            </a:pPr>
            <a:endParaRPr lang="en-US" sz="1800" dirty="0">
              <a:solidFill>
                <a:schemeClr val="tx1">
                  <a:lumMod val="75000"/>
                  <a:lumOff val="25000"/>
                </a:schemeClr>
              </a:solidFill>
            </a:endParaRPr>
          </a:p>
          <a:p>
            <a:pPr lvl="2" algn="l"/>
            <a:endParaRPr lang="en-US" sz="1800" dirty="0">
              <a:solidFill>
                <a:schemeClr val="tx1">
                  <a:lumMod val="75000"/>
                  <a:lumOff val="25000"/>
                </a:schemeClr>
              </a:solidFill>
            </a:endParaRPr>
          </a:p>
          <a:p>
            <a:pPr marL="1371600" lvl="2" indent="-457200" algn="l">
              <a:buFont typeface="Arial" panose="020B0604020202020204" pitchFamily="34" charset="0"/>
              <a:buChar char="•"/>
            </a:pPr>
            <a:endParaRPr lang="en-US" sz="1800" dirty="0">
              <a:solidFill>
                <a:schemeClr val="tx1">
                  <a:lumMod val="75000"/>
                  <a:lumOff val="25000"/>
                </a:schemeClr>
              </a:solidFill>
            </a:endParaRPr>
          </a:p>
          <a:p>
            <a:pPr marL="1371600" lvl="2" indent="-457200" algn="l">
              <a:buFont typeface="Arial" panose="020B0604020202020204" pitchFamily="34" charset="0"/>
              <a:buChar char="•"/>
            </a:pPr>
            <a:endParaRPr lang="en-US" sz="1200" dirty="0" smtClean="0">
              <a:solidFill>
                <a:schemeClr val="tx1">
                  <a:lumMod val="75000"/>
                  <a:lumOff val="25000"/>
                </a:schemeClr>
              </a:solidFill>
            </a:endParaRPr>
          </a:p>
        </p:txBody>
      </p:sp>
    </p:spTree>
    <p:extLst>
      <p:ext uri="{BB962C8B-B14F-4D97-AF65-F5344CB8AC3E}">
        <p14:creationId xmlns:p14="http://schemas.microsoft.com/office/powerpoint/2010/main" val="369841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a:t>Observations</a:t>
            </a:r>
            <a:r>
              <a:rPr lang="en-US" sz="4800" dirty="0"/>
              <a:t/>
            </a:r>
            <a:br>
              <a:rPr lang="en-US" sz="4800" dirty="0"/>
            </a:br>
            <a:r>
              <a:rPr lang="en-US" sz="1800" dirty="0"/>
              <a:t>Towed Body March 18  (South transect)</a:t>
            </a:r>
            <a:br>
              <a:rPr lang="en-US" sz="1800" dirty="0"/>
            </a:br>
            <a:r>
              <a:rPr lang="en-US" sz="1800" dirty="0" smtClean="0"/>
              <a:t/>
            </a:r>
            <a:br>
              <a:rPr lang="en-US" sz="1800" dirty="0" smtClean="0"/>
            </a:br>
            <a:r>
              <a:rPr lang="en-US" sz="1800" dirty="0" smtClean="0"/>
              <a:t/>
            </a:r>
            <a:br>
              <a:rPr lang="en-US" sz="1800" dirty="0" smtClean="0"/>
            </a:br>
            <a:endParaRPr lang="en-US" sz="1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04066"/>
            <a:ext cx="9144000" cy="4049868"/>
          </a:xfrm>
          <a:prstGeom prst="rect">
            <a:avLst/>
          </a:prstGeom>
        </p:spPr>
      </p:pic>
      <p:sp>
        <p:nvSpPr>
          <p:cNvPr id="4" name="TextBox 3"/>
          <p:cNvSpPr txBox="1"/>
          <p:nvPr/>
        </p:nvSpPr>
        <p:spPr>
          <a:xfrm>
            <a:off x="2019300" y="5837592"/>
            <a:ext cx="5105400" cy="369332"/>
          </a:xfrm>
          <a:prstGeom prst="rect">
            <a:avLst/>
          </a:prstGeom>
          <a:noFill/>
        </p:spPr>
        <p:txBody>
          <a:bodyPr wrap="square" rtlCol="0">
            <a:spAutoFit/>
          </a:bodyPr>
          <a:lstStyle/>
          <a:p>
            <a:r>
              <a:rPr lang="en-US" dirty="0" smtClean="0"/>
              <a:t>Towed Body Acrobat ~1 week earlier (March 18)</a:t>
            </a:r>
            <a:endParaRPr lang="en-US" dirty="0"/>
          </a:p>
        </p:txBody>
      </p:sp>
    </p:spTree>
    <p:extLst>
      <p:ext uri="{BB962C8B-B14F-4D97-AF65-F5344CB8AC3E}">
        <p14:creationId xmlns:p14="http://schemas.microsoft.com/office/powerpoint/2010/main" val="14346199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a:t>Observations</a:t>
            </a:r>
            <a:r>
              <a:rPr lang="en-US" sz="4800" dirty="0"/>
              <a:t/>
            </a:r>
            <a:br>
              <a:rPr lang="en-US" sz="4800" dirty="0"/>
            </a:br>
            <a:r>
              <a:rPr lang="en-US" sz="1800" dirty="0"/>
              <a:t>Towed Body March 18  (South transect)</a:t>
            </a:r>
            <a:br>
              <a:rPr lang="en-US" sz="1800" dirty="0"/>
            </a:br>
            <a:r>
              <a:rPr lang="en-US" sz="1800" dirty="0" smtClean="0"/>
              <a:t/>
            </a:r>
            <a:br>
              <a:rPr lang="en-US" sz="1800" dirty="0" smtClean="0"/>
            </a:br>
            <a:r>
              <a:rPr lang="en-US" sz="1800" dirty="0" smtClean="0"/>
              <a:t/>
            </a:r>
            <a:br>
              <a:rPr lang="en-US" sz="1800" dirty="0" smtClean="0"/>
            </a:br>
            <a:endParaRPr lang="en-US" sz="1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04066"/>
            <a:ext cx="9144000" cy="4049868"/>
          </a:xfrm>
          <a:prstGeom prst="rect">
            <a:avLst/>
          </a:prstGeom>
        </p:spPr>
      </p:pic>
      <p:sp>
        <p:nvSpPr>
          <p:cNvPr id="6" name="TextBox 5"/>
          <p:cNvSpPr txBox="1"/>
          <p:nvPr/>
        </p:nvSpPr>
        <p:spPr>
          <a:xfrm>
            <a:off x="2019300" y="5837592"/>
            <a:ext cx="5105400" cy="369332"/>
          </a:xfrm>
          <a:prstGeom prst="rect">
            <a:avLst/>
          </a:prstGeom>
          <a:noFill/>
        </p:spPr>
        <p:txBody>
          <a:bodyPr wrap="square" rtlCol="0">
            <a:spAutoFit/>
          </a:bodyPr>
          <a:lstStyle/>
          <a:p>
            <a:r>
              <a:rPr lang="en-US" dirty="0" smtClean="0"/>
              <a:t>Towed Body Acrobat ~1 week earlier (March 18)</a:t>
            </a:r>
            <a:endParaRPr lang="en-US" dirty="0"/>
          </a:p>
        </p:txBody>
      </p:sp>
    </p:spTree>
    <p:extLst>
      <p:ext uri="{BB962C8B-B14F-4D97-AF65-F5344CB8AC3E}">
        <p14:creationId xmlns:p14="http://schemas.microsoft.com/office/powerpoint/2010/main" val="36542347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a:t>Observations</a:t>
            </a:r>
            <a:r>
              <a:rPr lang="en-US" sz="4800" dirty="0"/>
              <a:t/>
            </a:r>
            <a:br>
              <a:rPr lang="en-US" sz="4800" dirty="0"/>
            </a:br>
            <a:r>
              <a:rPr lang="en-US" sz="1800" dirty="0"/>
              <a:t>Towed Body March 18  (South transect)</a:t>
            </a:r>
            <a:br>
              <a:rPr lang="en-US" sz="1800" dirty="0"/>
            </a:br>
            <a:r>
              <a:rPr lang="en-US" sz="1800" dirty="0" smtClean="0"/>
              <a:t/>
            </a:r>
            <a:br>
              <a:rPr lang="en-US" sz="1800" dirty="0" smtClean="0"/>
            </a:br>
            <a:r>
              <a:rPr lang="en-US" sz="1800" dirty="0" smtClean="0"/>
              <a:t/>
            </a:r>
            <a:br>
              <a:rPr lang="en-US" sz="1800" dirty="0" smtClean="0"/>
            </a:br>
            <a:endParaRPr lang="en-US" sz="1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04066"/>
            <a:ext cx="9144000" cy="4049868"/>
          </a:xfrm>
          <a:prstGeom prst="rect">
            <a:avLst/>
          </a:prstGeom>
        </p:spPr>
      </p:pic>
      <p:sp>
        <p:nvSpPr>
          <p:cNvPr id="6" name="TextBox 5"/>
          <p:cNvSpPr txBox="1"/>
          <p:nvPr/>
        </p:nvSpPr>
        <p:spPr>
          <a:xfrm>
            <a:off x="2019300" y="5837592"/>
            <a:ext cx="5105400" cy="369332"/>
          </a:xfrm>
          <a:prstGeom prst="rect">
            <a:avLst/>
          </a:prstGeom>
          <a:noFill/>
        </p:spPr>
        <p:txBody>
          <a:bodyPr wrap="square" rtlCol="0">
            <a:spAutoFit/>
          </a:bodyPr>
          <a:lstStyle/>
          <a:p>
            <a:r>
              <a:rPr lang="en-US" dirty="0" smtClean="0"/>
              <a:t>Towed Body Acrobat ~1 week earlier (March 18)</a:t>
            </a:r>
            <a:endParaRPr lang="en-US" dirty="0"/>
          </a:p>
        </p:txBody>
      </p:sp>
    </p:spTree>
    <p:extLst>
      <p:ext uri="{BB962C8B-B14F-4D97-AF65-F5344CB8AC3E}">
        <p14:creationId xmlns:p14="http://schemas.microsoft.com/office/powerpoint/2010/main" val="4490982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a:t>Discussion</a:t>
            </a:r>
            <a:r>
              <a:rPr lang="en-US" sz="4800" dirty="0"/>
              <a:t/>
            </a:r>
            <a:br>
              <a:rPr lang="en-US" sz="4800" dirty="0"/>
            </a:br>
            <a:r>
              <a:rPr lang="en-US" sz="1800" dirty="0" smtClean="0"/>
              <a:t/>
            </a:r>
            <a:br>
              <a:rPr lang="en-US" sz="1800" dirty="0" smtClean="0"/>
            </a:br>
            <a:r>
              <a:rPr lang="en-US" sz="1800" dirty="0" smtClean="0"/>
              <a:t/>
            </a:r>
            <a:br>
              <a:rPr lang="en-US" sz="1800" dirty="0" smtClean="0"/>
            </a:br>
            <a:endParaRPr lang="en-US" sz="1800" dirty="0"/>
          </a:p>
        </p:txBody>
      </p:sp>
      <p:sp>
        <p:nvSpPr>
          <p:cNvPr id="3" name="TextBox 2"/>
          <p:cNvSpPr txBox="1"/>
          <p:nvPr/>
        </p:nvSpPr>
        <p:spPr>
          <a:xfrm>
            <a:off x="152400" y="1524000"/>
            <a:ext cx="89916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t>Re-suspension </a:t>
            </a:r>
            <a:r>
              <a:rPr lang="en-US" sz="2000" b="1" dirty="0"/>
              <a:t>of organic matter from </a:t>
            </a:r>
            <a:r>
              <a:rPr lang="en-US" sz="2000" b="1" dirty="0" smtClean="0"/>
              <a:t>sediment on the shelf?</a:t>
            </a:r>
          </a:p>
          <a:p>
            <a:pPr marL="742950" lvl="1" indent="-285750">
              <a:buFont typeface="Arial" panose="020B0604020202020204" pitchFamily="34" charset="0"/>
              <a:buChar char="•"/>
            </a:pPr>
            <a:r>
              <a:rPr lang="en-US" sz="2000" dirty="0" smtClean="0"/>
              <a:t>Stratified shelf</a:t>
            </a:r>
          </a:p>
          <a:p>
            <a:pPr marL="742950" lvl="1" indent="-285750">
              <a:buFont typeface="Arial" panose="020B0604020202020204" pitchFamily="34" charset="0"/>
              <a:buChar char="•"/>
            </a:pPr>
            <a:r>
              <a:rPr lang="en-US" sz="2000" dirty="0" smtClean="0"/>
              <a:t>Strong </a:t>
            </a:r>
            <a:r>
              <a:rPr lang="en-US" sz="2000" dirty="0"/>
              <a:t>flow </a:t>
            </a:r>
            <a:r>
              <a:rPr lang="en-US" sz="2000" dirty="0" smtClean="0"/>
              <a:t>(20 cm/sec) near </a:t>
            </a:r>
            <a:r>
              <a:rPr lang="en-US" sz="2000" dirty="0"/>
              <a:t>the </a:t>
            </a:r>
            <a:r>
              <a:rPr lang="en-US" sz="2000" dirty="0" smtClean="0"/>
              <a:t>bottom (seen by towed body)</a:t>
            </a:r>
          </a:p>
          <a:p>
            <a:pPr marL="742950" lvl="1" indent="-285750">
              <a:buFont typeface="Arial" panose="020B0604020202020204" pitchFamily="34" charset="0"/>
              <a:buChar char="•"/>
            </a:pPr>
            <a:r>
              <a:rPr lang="en-US" sz="2000" dirty="0" smtClean="0"/>
              <a:t>Large spikes ( &gt; 30 </a:t>
            </a:r>
            <a:r>
              <a:rPr lang="en-US" sz="2000" dirty="0" err="1" smtClean="0"/>
              <a:t>ug</a:t>
            </a:r>
            <a:r>
              <a:rPr lang="en-US" sz="2000" dirty="0" smtClean="0"/>
              <a:t>/l) close to the bottom (seen by gliders and mooring)</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U</a:t>
            </a:r>
            <a:r>
              <a:rPr lang="en-US" sz="2000" b="1" dirty="0" smtClean="0"/>
              <a:t>p-slope transport of nutrients onto the shelf?</a:t>
            </a:r>
          </a:p>
          <a:p>
            <a:pPr marL="742950" lvl="1" indent="-285750">
              <a:buFont typeface="Arial" panose="020B0604020202020204" pitchFamily="34" charset="0"/>
              <a:buChar char="•"/>
            </a:pPr>
            <a:r>
              <a:rPr lang="en-US" sz="2000" dirty="0" smtClean="0"/>
              <a:t>March 26-29 (middle transect) from glider </a:t>
            </a:r>
            <a:r>
              <a:rPr lang="en-US" sz="2000" dirty="0" err="1" smtClean="0"/>
              <a:t>Pelagia</a:t>
            </a:r>
            <a:endParaRPr lang="en-US" sz="2000" dirty="0" smtClean="0"/>
          </a:p>
          <a:p>
            <a:pPr marL="742950" lvl="1" indent="-285750">
              <a:buFont typeface="Arial" panose="020B0604020202020204" pitchFamily="34" charset="0"/>
              <a:buChar char="•"/>
            </a:pPr>
            <a:r>
              <a:rPr lang="en-US" sz="2000" dirty="0" smtClean="0"/>
              <a:t>March 18 (South transect) from towed body Acrobat</a:t>
            </a:r>
            <a:endParaRPr lang="en-US" sz="2000" dirty="0"/>
          </a:p>
          <a:p>
            <a:pPr marL="742950" lvl="1" indent="-285750">
              <a:buFont typeface="Arial" panose="020B0604020202020204" pitchFamily="34" charset="0"/>
              <a:buChar char="•"/>
            </a:pPr>
            <a:r>
              <a:rPr lang="en-US" sz="2000" dirty="0" smtClean="0"/>
              <a:t>Associated with meander crests</a:t>
            </a:r>
          </a:p>
          <a:p>
            <a:pPr marL="1200150" lvl="2" indent="-285750">
              <a:buFont typeface="Arial" panose="020B0604020202020204" pitchFamily="34" charset="0"/>
              <a:buChar char="•"/>
            </a:pPr>
            <a:r>
              <a:rPr lang="en-US" sz="2000" dirty="0" smtClean="0"/>
              <a:t>E.g. upwelling of the “nutrient-bearing” strata at the crest</a:t>
            </a:r>
          </a:p>
          <a:p>
            <a:pPr marL="1200150" lvl="2" indent="-285750">
              <a:buFont typeface="Arial" panose="020B0604020202020204" pitchFamily="34" charset="0"/>
              <a:buChar char="•"/>
            </a:pPr>
            <a:r>
              <a:rPr lang="en-US" sz="2000" dirty="0" smtClean="0"/>
              <a:t>Period between meanders of the weakly-deflected Gulf Stream is ~1 week (Bane and Dewar, 1988)</a:t>
            </a:r>
          </a:p>
          <a:p>
            <a:pPr marL="742950" lvl="1" indent="-28575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12526044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143000"/>
            <a:ext cx="8153400" cy="5562600"/>
          </a:xfrm>
        </p:spPr>
        <p:txBody>
          <a:bodyPr>
            <a:normAutofit/>
          </a:bodyPr>
          <a:lstStyle/>
          <a:p>
            <a:endParaRPr lang="en-US" sz="1800" dirty="0"/>
          </a:p>
          <a:p>
            <a:pPr marL="285750" indent="-285750" algn="l">
              <a:buFont typeface="Arial" panose="020B0604020202020204" pitchFamily="34" charset="0"/>
              <a:buChar char="•"/>
            </a:pPr>
            <a:r>
              <a:rPr lang="en-US" sz="1800" dirty="0" smtClean="0">
                <a:solidFill>
                  <a:schemeClr val="tx1"/>
                </a:solidFill>
              </a:rPr>
              <a:t>The </a:t>
            </a:r>
            <a:r>
              <a:rPr lang="en-US" sz="1800" dirty="0">
                <a:solidFill>
                  <a:schemeClr val="tx1"/>
                </a:solidFill>
              </a:rPr>
              <a:t>Long Bay project was supported by NSF grants OCE-1032285 (</a:t>
            </a:r>
            <a:r>
              <a:rPr lang="en-US" sz="1800" dirty="0" err="1">
                <a:solidFill>
                  <a:schemeClr val="tx1"/>
                </a:solidFill>
              </a:rPr>
              <a:t>SkIO</a:t>
            </a:r>
            <a:r>
              <a:rPr lang="en-US" sz="1800" dirty="0">
                <a:solidFill>
                  <a:schemeClr val="tx1"/>
                </a:solidFill>
              </a:rPr>
              <a:t>) and OCE-1032276 (UNC-CH). </a:t>
            </a:r>
            <a:endParaRPr lang="en-US" sz="1800" dirty="0" smtClean="0">
              <a:solidFill>
                <a:schemeClr val="tx1"/>
              </a:solidFill>
            </a:endParaRPr>
          </a:p>
          <a:p>
            <a:pPr marL="285750" indent="-285750" algn="l">
              <a:buFont typeface="Arial" panose="020B0604020202020204" pitchFamily="34" charset="0"/>
              <a:buChar char="•"/>
            </a:pPr>
            <a:r>
              <a:rPr lang="en-US" sz="1800" dirty="0" smtClean="0">
                <a:solidFill>
                  <a:schemeClr val="tx1"/>
                </a:solidFill>
              </a:rPr>
              <a:t>Thanks </a:t>
            </a:r>
            <a:r>
              <a:rPr lang="en-US" sz="1800" dirty="0">
                <a:solidFill>
                  <a:schemeClr val="tx1"/>
                </a:solidFill>
              </a:rPr>
              <a:t>to the crew of the R/V Savannah at </a:t>
            </a:r>
            <a:r>
              <a:rPr lang="en-US" sz="1800" dirty="0" err="1">
                <a:solidFill>
                  <a:schemeClr val="tx1"/>
                </a:solidFill>
              </a:rPr>
              <a:t>Skidaway</a:t>
            </a:r>
            <a:r>
              <a:rPr lang="en-US" sz="1800" dirty="0">
                <a:solidFill>
                  <a:schemeClr val="tx1"/>
                </a:solidFill>
              </a:rPr>
              <a:t> Institute of Oceanography for their support of the field work. </a:t>
            </a:r>
            <a:endParaRPr lang="en-US" sz="1800" dirty="0" smtClean="0">
              <a:solidFill>
                <a:schemeClr val="tx1"/>
              </a:solidFill>
            </a:endParaRPr>
          </a:p>
          <a:p>
            <a:pPr marL="285750" indent="-285750" algn="l">
              <a:buFont typeface="Arial" panose="020B0604020202020204" pitchFamily="34" charset="0"/>
              <a:buChar char="•"/>
            </a:pPr>
            <a:r>
              <a:rPr lang="en-US" sz="1800" dirty="0" smtClean="0">
                <a:solidFill>
                  <a:schemeClr val="tx1"/>
                </a:solidFill>
              </a:rPr>
              <a:t>Thanks </a:t>
            </a:r>
            <a:r>
              <a:rPr lang="en-US" sz="1800" dirty="0">
                <a:solidFill>
                  <a:schemeClr val="tx1"/>
                </a:solidFill>
              </a:rPr>
              <a:t>also to Trent Moore, Julie </a:t>
            </a:r>
            <a:r>
              <a:rPr lang="en-US" sz="1800" dirty="0" err="1">
                <a:solidFill>
                  <a:schemeClr val="tx1"/>
                </a:solidFill>
              </a:rPr>
              <a:t>Amft</a:t>
            </a:r>
            <a:r>
              <a:rPr lang="en-US" sz="1800" dirty="0">
                <a:solidFill>
                  <a:schemeClr val="tx1"/>
                </a:solidFill>
              </a:rPr>
              <a:t>, </a:t>
            </a:r>
            <a:r>
              <a:rPr lang="en-US" sz="1800" dirty="0" smtClean="0">
                <a:solidFill>
                  <a:schemeClr val="tx1"/>
                </a:solidFill>
              </a:rPr>
              <a:t>Charles </a:t>
            </a:r>
            <a:r>
              <a:rPr lang="en-US" sz="1800" dirty="0">
                <a:solidFill>
                  <a:schemeClr val="tx1"/>
                </a:solidFill>
              </a:rPr>
              <a:t>Robertson </a:t>
            </a:r>
            <a:r>
              <a:rPr lang="en-US" sz="1800" dirty="0" smtClean="0">
                <a:solidFill>
                  <a:schemeClr val="tx1"/>
                </a:solidFill>
              </a:rPr>
              <a:t>(at </a:t>
            </a:r>
            <a:r>
              <a:rPr lang="en-US" sz="1800" dirty="0" err="1" smtClean="0">
                <a:solidFill>
                  <a:schemeClr val="tx1"/>
                </a:solidFill>
              </a:rPr>
              <a:t>Skidaway</a:t>
            </a:r>
            <a:r>
              <a:rPr lang="en-US" sz="1800" dirty="0" smtClean="0">
                <a:solidFill>
                  <a:schemeClr val="tx1"/>
                </a:solidFill>
              </a:rPr>
              <a:t> Institute of Oceanography), Sara </a:t>
            </a:r>
            <a:r>
              <a:rPr lang="en-US" sz="1800" dirty="0">
                <a:solidFill>
                  <a:schemeClr val="tx1"/>
                </a:solidFill>
              </a:rPr>
              <a:t>Haines </a:t>
            </a:r>
            <a:r>
              <a:rPr lang="en-US" sz="1800" dirty="0" smtClean="0">
                <a:solidFill>
                  <a:schemeClr val="tx1"/>
                </a:solidFill>
              </a:rPr>
              <a:t>, Chris Calloway, and William Stark (at University of North Carolina’s Department of Marine Sciences ) for </a:t>
            </a:r>
            <a:r>
              <a:rPr lang="en-US" sz="1800" dirty="0">
                <a:solidFill>
                  <a:schemeClr val="tx1"/>
                </a:solidFill>
              </a:rPr>
              <a:t>field work, data processing, and analysis. </a:t>
            </a:r>
            <a:endParaRPr lang="en-US" sz="1800" dirty="0" smtClean="0">
              <a:solidFill>
                <a:schemeClr val="tx1"/>
              </a:solidFill>
            </a:endParaRPr>
          </a:p>
        </p:txBody>
      </p:sp>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smtClean="0"/>
              <a:t>Acknowledgments</a:t>
            </a:r>
            <a:r>
              <a:rPr lang="en-US" dirty="0" smtClean="0"/>
              <a:t/>
            </a:r>
            <a:br>
              <a:rPr lang="en-US" dirty="0" smtClean="0"/>
            </a:br>
            <a:endParaRPr lang="en-US" dirty="0"/>
          </a:p>
        </p:txBody>
      </p:sp>
    </p:spTree>
    <p:extLst>
      <p:ext uri="{BB962C8B-B14F-4D97-AF65-F5344CB8AC3E}">
        <p14:creationId xmlns:p14="http://schemas.microsoft.com/office/powerpoint/2010/main" val="32820537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295400"/>
            <a:ext cx="8382000" cy="5410200"/>
          </a:xfrm>
        </p:spPr>
        <p:txBody>
          <a:bodyPr>
            <a:normAutofit lnSpcReduction="10000"/>
          </a:bodyPr>
          <a:lstStyle/>
          <a:p>
            <a:pPr algn="l"/>
            <a:r>
              <a:rPr lang="en-US" sz="1600" dirty="0" smtClean="0">
                <a:solidFill>
                  <a:schemeClr val="tx1"/>
                </a:solidFill>
              </a:rPr>
              <a:t>Atkinson</a:t>
            </a:r>
            <a:r>
              <a:rPr lang="en-US" sz="1600" dirty="0">
                <a:solidFill>
                  <a:schemeClr val="tx1"/>
                </a:solidFill>
              </a:rPr>
              <a:t>, L. P., E. Oka, S. Y. Wu, T. J. Berger, J. O. Blanton, and T. N. Lee (1989), Hydrographic variability of southeastern United States shelf and slope waters during the Genesis of Atlantic Lows Experiment: Winter 1986, J. </a:t>
            </a:r>
            <a:r>
              <a:rPr lang="en-US" sz="1600" dirty="0" err="1">
                <a:solidFill>
                  <a:schemeClr val="tx1"/>
                </a:solidFill>
              </a:rPr>
              <a:t>Geophys</a:t>
            </a:r>
            <a:r>
              <a:rPr lang="en-US" sz="1600" dirty="0">
                <a:solidFill>
                  <a:schemeClr val="tx1"/>
                </a:solidFill>
              </a:rPr>
              <a:t>. Res., 94(C8), 10699–10713, doi:</a:t>
            </a:r>
            <a:r>
              <a:rPr lang="en-US" sz="1600" dirty="0">
                <a:solidFill>
                  <a:schemeClr val="tx1"/>
                </a:solidFill>
                <a:hlinkClick r:id="rId2" tooltip="Link to external resource: 10.1029/JC094iC08p10699"/>
              </a:rPr>
              <a:t>10.1029/JC094iC08p10699</a:t>
            </a:r>
            <a:r>
              <a:rPr lang="en-US" sz="1600" dirty="0">
                <a:solidFill>
                  <a:schemeClr val="tx1"/>
                </a:solidFill>
              </a:rPr>
              <a:t>.</a:t>
            </a:r>
          </a:p>
          <a:p>
            <a:pPr algn="l"/>
            <a:endParaRPr lang="en-US" sz="1600" dirty="0" smtClean="0">
              <a:solidFill>
                <a:schemeClr val="tx1"/>
              </a:solidFill>
            </a:endParaRPr>
          </a:p>
          <a:p>
            <a:pPr algn="l"/>
            <a:r>
              <a:rPr lang="en-US" sz="1600" dirty="0">
                <a:solidFill>
                  <a:schemeClr val="tx1"/>
                </a:solidFill>
              </a:rPr>
              <a:t>Bane Jr., J. M., and W. K. Dewar, 1988. Gulf Stream bimodality and variability downstream of the Charleston bump. J. </a:t>
            </a:r>
            <a:r>
              <a:rPr lang="en-US" sz="1600" dirty="0" err="1">
                <a:solidFill>
                  <a:schemeClr val="tx1"/>
                </a:solidFill>
              </a:rPr>
              <a:t>Geophys</a:t>
            </a:r>
            <a:r>
              <a:rPr lang="en-US" sz="1600" dirty="0">
                <a:solidFill>
                  <a:schemeClr val="tx1"/>
                </a:solidFill>
              </a:rPr>
              <a:t>. Res., 93(C6), 6695–6710, doi:</a:t>
            </a:r>
            <a:r>
              <a:rPr lang="en-US" sz="1600" u="sng" dirty="0">
                <a:solidFill>
                  <a:schemeClr val="tx1"/>
                </a:solidFill>
                <a:hlinkClick r:id="rId3" tooltip="Link to external resource: 10.1029/JC093iC06p06695"/>
              </a:rPr>
              <a:t>10.1029/JC093iC06p06695</a:t>
            </a:r>
            <a:r>
              <a:rPr lang="en-US" sz="1600" dirty="0">
                <a:solidFill>
                  <a:schemeClr val="tx1"/>
                </a:solidFill>
              </a:rPr>
              <a:t>.</a:t>
            </a:r>
          </a:p>
          <a:p>
            <a:pPr algn="l"/>
            <a:endParaRPr lang="en-US" sz="1600" dirty="0" smtClean="0">
              <a:solidFill>
                <a:schemeClr val="tx1"/>
              </a:solidFill>
            </a:endParaRPr>
          </a:p>
          <a:p>
            <a:pPr algn="l"/>
            <a:r>
              <a:rPr lang="en-US" sz="1600" dirty="0" smtClean="0">
                <a:solidFill>
                  <a:schemeClr val="tx1"/>
                </a:solidFill>
              </a:rPr>
              <a:t>Hitchcock</a:t>
            </a:r>
            <a:r>
              <a:rPr lang="en-US" sz="1600" dirty="0">
                <a:solidFill>
                  <a:schemeClr val="tx1"/>
                </a:solidFill>
              </a:rPr>
              <a:t>, G.L., A.J. Mariano, T. </a:t>
            </a:r>
            <a:r>
              <a:rPr lang="en-US" sz="1600" dirty="0" err="1">
                <a:solidFill>
                  <a:schemeClr val="tx1"/>
                </a:solidFill>
              </a:rPr>
              <a:t>Rossby</a:t>
            </a:r>
            <a:r>
              <a:rPr lang="en-US" sz="1600" dirty="0">
                <a:solidFill>
                  <a:schemeClr val="tx1"/>
                </a:solidFill>
              </a:rPr>
              <a:t> (1993), Mesoscale Pigment Fields in the Gulf Stream Observations in a Meander Crest and Trough, J. </a:t>
            </a:r>
            <a:r>
              <a:rPr lang="en-US" sz="1600" dirty="0" err="1">
                <a:solidFill>
                  <a:schemeClr val="tx1"/>
                </a:solidFill>
              </a:rPr>
              <a:t>Geophys</a:t>
            </a:r>
            <a:r>
              <a:rPr lang="en-US" sz="1600" dirty="0">
                <a:solidFill>
                  <a:schemeClr val="tx1"/>
                </a:solidFill>
              </a:rPr>
              <a:t>. Res., 98(C5), 8425-8445. doi:10.1029/92JC02911.</a:t>
            </a:r>
          </a:p>
          <a:p>
            <a:pPr algn="l"/>
            <a:endParaRPr lang="en-US" sz="1600" dirty="0" smtClean="0">
              <a:solidFill>
                <a:schemeClr val="tx1"/>
              </a:solidFill>
            </a:endParaRPr>
          </a:p>
          <a:p>
            <a:pPr algn="l"/>
            <a:r>
              <a:rPr lang="en-US" sz="1600" dirty="0">
                <a:solidFill>
                  <a:schemeClr val="tx1"/>
                </a:solidFill>
              </a:rPr>
              <a:t>Miller, J. L., 1994. Fluctuations of Gulf Stream frontal position between Cape Hatteras and the Straits </a:t>
            </a:r>
            <a:r>
              <a:rPr lang="en-US" sz="1600" dirty="0" smtClean="0">
                <a:solidFill>
                  <a:schemeClr val="tx1"/>
                </a:solidFill>
              </a:rPr>
              <a:t>of Florida</a:t>
            </a:r>
            <a:r>
              <a:rPr lang="en-US" sz="1600" dirty="0">
                <a:solidFill>
                  <a:schemeClr val="tx1"/>
                </a:solidFill>
              </a:rPr>
              <a:t>, J. </a:t>
            </a:r>
            <a:r>
              <a:rPr lang="en-US" sz="1600" dirty="0" err="1">
                <a:solidFill>
                  <a:schemeClr val="tx1"/>
                </a:solidFill>
              </a:rPr>
              <a:t>Geophys</a:t>
            </a:r>
            <a:r>
              <a:rPr lang="en-US" sz="1600" dirty="0">
                <a:solidFill>
                  <a:schemeClr val="tx1"/>
                </a:solidFill>
              </a:rPr>
              <a:t>. Res., 99: 5057-5064</a:t>
            </a:r>
            <a:r>
              <a:rPr lang="en-US" sz="1600" dirty="0" smtClean="0">
                <a:solidFill>
                  <a:schemeClr val="tx1"/>
                </a:solidFill>
              </a:rPr>
              <a:t>.</a:t>
            </a:r>
          </a:p>
          <a:p>
            <a:pPr algn="l"/>
            <a:endParaRPr lang="en-US" sz="1600" dirty="0" smtClean="0">
              <a:solidFill>
                <a:schemeClr val="tx1"/>
              </a:solidFill>
            </a:endParaRPr>
          </a:p>
          <a:p>
            <a:pPr algn="l"/>
            <a:r>
              <a:rPr lang="en-US" sz="1600" dirty="0" smtClean="0">
                <a:solidFill>
                  <a:schemeClr val="tx1"/>
                </a:solidFill>
              </a:rPr>
              <a:t>Ryan</a:t>
            </a:r>
            <a:r>
              <a:rPr lang="en-US" sz="1600" dirty="0">
                <a:solidFill>
                  <a:schemeClr val="tx1"/>
                </a:solidFill>
              </a:rPr>
              <a:t>, J.P. and J.A. Yoder, 1996. Long-term mean and event-related pigment distributions during the </a:t>
            </a:r>
            <a:r>
              <a:rPr lang="en-US" sz="1600" dirty="0" err="1">
                <a:solidFill>
                  <a:schemeClr val="tx1"/>
                </a:solidFill>
              </a:rPr>
              <a:t>unstratified</a:t>
            </a:r>
            <a:r>
              <a:rPr lang="en-US" sz="1600" dirty="0">
                <a:solidFill>
                  <a:schemeClr val="tx1"/>
                </a:solidFill>
              </a:rPr>
              <a:t> period in South Atlantic Bight outer margin and middle shelf waters. Cont. Shelf Res. 16:1165-1183.</a:t>
            </a:r>
          </a:p>
          <a:p>
            <a:pPr algn="l"/>
            <a:endParaRPr lang="en-US" sz="1600" dirty="0">
              <a:solidFill>
                <a:schemeClr val="tx1"/>
              </a:solidFill>
            </a:endParaRPr>
          </a:p>
          <a:p>
            <a:pPr algn="l"/>
            <a:r>
              <a:rPr lang="en-US" sz="1600" dirty="0" smtClean="0">
                <a:solidFill>
                  <a:schemeClr val="tx1"/>
                </a:solidFill>
              </a:rPr>
              <a:t>Simpson</a:t>
            </a:r>
            <a:r>
              <a:rPr lang="en-US" sz="1600" dirty="0">
                <a:solidFill>
                  <a:schemeClr val="tx1"/>
                </a:solidFill>
              </a:rPr>
              <a:t>, </a:t>
            </a:r>
            <a:r>
              <a:rPr lang="en-US" sz="1600" dirty="0" smtClean="0">
                <a:solidFill>
                  <a:schemeClr val="tx1"/>
                </a:solidFill>
              </a:rPr>
              <a:t>J. </a:t>
            </a:r>
            <a:r>
              <a:rPr lang="en-US" sz="1600" dirty="0">
                <a:solidFill>
                  <a:schemeClr val="tx1"/>
                </a:solidFill>
              </a:rPr>
              <a:t>H. and </a:t>
            </a:r>
            <a:r>
              <a:rPr lang="en-US" sz="1600" dirty="0" smtClean="0">
                <a:solidFill>
                  <a:schemeClr val="tx1"/>
                </a:solidFill>
              </a:rPr>
              <a:t>J. </a:t>
            </a:r>
            <a:r>
              <a:rPr lang="en-US" sz="1600" dirty="0" err="1" smtClean="0">
                <a:solidFill>
                  <a:schemeClr val="tx1"/>
                </a:solidFill>
              </a:rPr>
              <a:t>Sharples</a:t>
            </a:r>
            <a:r>
              <a:rPr lang="en-US" sz="1600" dirty="0" smtClean="0">
                <a:solidFill>
                  <a:schemeClr val="tx1"/>
                </a:solidFill>
              </a:rPr>
              <a:t>. (2012</a:t>
            </a:r>
            <a:r>
              <a:rPr lang="en-US" sz="1600" dirty="0">
                <a:solidFill>
                  <a:schemeClr val="tx1"/>
                </a:solidFill>
              </a:rPr>
              <a:t>). Introduction to the Physical and Biological Oceanography of Shelf Seas, </a:t>
            </a:r>
            <a:r>
              <a:rPr lang="en-US" sz="1600" dirty="0" smtClean="0">
                <a:solidFill>
                  <a:schemeClr val="tx1"/>
                </a:solidFill>
              </a:rPr>
              <a:t> Cambridge </a:t>
            </a:r>
            <a:r>
              <a:rPr lang="en-US" sz="1600" dirty="0">
                <a:solidFill>
                  <a:schemeClr val="tx1"/>
                </a:solidFill>
              </a:rPr>
              <a:t>University Press</a:t>
            </a:r>
            <a:r>
              <a:rPr lang="en-US" sz="1600" dirty="0" smtClean="0">
                <a:solidFill>
                  <a:schemeClr val="tx1"/>
                </a:solidFill>
              </a:rPr>
              <a:t>.</a:t>
            </a:r>
          </a:p>
        </p:txBody>
      </p:sp>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smtClean="0"/>
              <a:t>References</a:t>
            </a:r>
            <a:r>
              <a:rPr lang="en-US" dirty="0" smtClean="0"/>
              <a:t/>
            </a:r>
            <a:br>
              <a:rPr lang="en-US" dirty="0" smtClean="0"/>
            </a:br>
            <a:endParaRPr lang="en-US" dirty="0"/>
          </a:p>
        </p:txBody>
      </p:sp>
    </p:spTree>
    <p:extLst>
      <p:ext uri="{BB962C8B-B14F-4D97-AF65-F5344CB8AC3E}">
        <p14:creationId xmlns:p14="http://schemas.microsoft.com/office/powerpoint/2010/main" val="846372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0"/>
            <a:ext cx="9144000" cy="990600"/>
          </a:xfrm>
          <a:prstGeom prst="rect">
            <a:avLst/>
          </a:prstGeom>
          <a:solidFill>
            <a:schemeClr val="accent1">
              <a:lumMod val="60000"/>
              <a:lumOff val="40000"/>
            </a:schemeClr>
          </a:solidFill>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100" dirty="0" smtClean="0"/>
              <a:t/>
            </a:r>
            <a:br>
              <a:rPr lang="en-US" sz="2100" dirty="0" smtClean="0"/>
            </a:br>
            <a:r>
              <a:rPr lang="en-US" sz="2100" dirty="0" smtClean="0"/>
              <a:t>Introduction </a:t>
            </a:r>
            <a:r>
              <a:rPr lang="en-US" sz="2200" dirty="0" smtClean="0"/>
              <a:t/>
            </a:r>
            <a:br>
              <a:rPr lang="en-US" sz="2200" dirty="0" smtClean="0"/>
            </a:br>
            <a:r>
              <a:rPr lang="en-US" sz="1600" dirty="0" smtClean="0"/>
              <a:t>Overview of Long Bay Field Program</a:t>
            </a:r>
            <a:endParaRPr lang="en-US" sz="1600" dirty="0"/>
          </a:p>
        </p:txBody>
      </p:sp>
      <p:grpSp>
        <p:nvGrpSpPr>
          <p:cNvPr id="4" name="Group 3"/>
          <p:cNvGrpSpPr/>
          <p:nvPr/>
        </p:nvGrpSpPr>
        <p:grpSpPr>
          <a:xfrm>
            <a:off x="1587283" y="990600"/>
            <a:ext cx="5982491" cy="6324600"/>
            <a:chOff x="1066800" y="0"/>
            <a:chExt cx="7162800" cy="7620000"/>
          </a:xfrm>
        </p:grpSpPr>
        <p:pic>
          <p:nvPicPr>
            <p:cNvPr id="105474" name="Picture 2" descr="NW_ATL_TOPOGRAPHY"/>
            <p:cNvPicPr>
              <a:picLocks noChangeAspect="1" noChangeArrowheads="1"/>
            </p:cNvPicPr>
            <p:nvPr/>
          </p:nvPicPr>
          <p:blipFill>
            <a:blip r:embed="rId3">
              <a:lum contrast="18000"/>
              <a:extLst>
                <a:ext uri="{28A0092B-C50C-407E-A947-70E740481C1C}">
                  <a14:useLocalDpi xmlns:a14="http://schemas.microsoft.com/office/drawing/2010/main" val="0"/>
                </a:ext>
              </a:extLst>
            </a:blip>
            <a:srcRect/>
            <a:stretch>
              <a:fillRect/>
            </a:stretch>
          </p:blipFill>
          <p:spPr bwMode="auto">
            <a:xfrm>
              <a:off x="1371600" y="0"/>
              <a:ext cx="6592888" cy="746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066800" y="6705600"/>
              <a:ext cx="7162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3533775" y="3962400"/>
              <a:ext cx="361950" cy="323850"/>
            </a:xfrm>
            <a:custGeom>
              <a:avLst/>
              <a:gdLst>
                <a:gd name="connsiteX0" fmla="*/ 0 w 361950"/>
                <a:gd name="connsiteY0" fmla="*/ 161925 h 323850"/>
                <a:gd name="connsiteX1" fmla="*/ 0 w 361950"/>
                <a:gd name="connsiteY1" fmla="*/ 161925 h 323850"/>
                <a:gd name="connsiteX2" fmla="*/ 57150 w 361950"/>
                <a:gd name="connsiteY2" fmla="*/ 228600 h 323850"/>
                <a:gd name="connsiteX3" fmla="*/ 76200 w 361950"/>
                <a:gd name="connsiteY3" fmla="*/ 257175 h 323850"/>
                <a:gd name="connsiteX4" fmla="*/ 104775 w 361950"/>
                <a:gd name="connsiteY4" fmla="*/ 276225 h 323850"/>
                <a:gd name="connsiteX5" fmla="*/ 133350 w 361950"/>
                <a:gd name="connsiteY5" fmla="*/ 323850 h 323850"/>
                <a:gd name="connsiteX6" fmla="*/ 361950 w 361950"/>
                <a:gd name="connsiteY6" fmla="*/ 133350 h 323850"/>
                <a:gd name="connsiteX7" fmla="*/ 247650 w 361950"/>
                <a:gd name="connsiteY7" fmla="*/ 19050 h 323850"/>
                <a:gd name="connsiteX8" fmla="*/ 238125 w 361950"/>
                <a:gd name="connsiteY8" fmla="*/ 9525 h 323850"/>
                <a:gd name="connsiteX9" fmla="*/ 228600 w 361950"/>
                <a:gd name="connsiteY9" fmla="*/ 0 h 323850"/>
                <a:gd name="connsiteX10" fmla="*/ 0 w 361950"/>
                <a:gd name="connsiteY10"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1950" h="323850">
                  <a:moveTo>
                    <a:pt x="0" y="161925"/>
                  </a:moveTo>
                  <a:lnTo>
                    <a:pt x="0" y="161925"/>
                  </a:lnTo>
                  <a:cubicBezTo>
                    <a:pt x="19050" y="184150"/>
                    <a:pt x="38864" y="205742"/>
                    <a:pt x="57150" y="228600"/>
                  </a:cubicBezTo>
                  <a:cubicBezTo>
                    <a:pt x="64301" y="237539"/>
                    <a:pt x="68105" y="249080"/>
                    <a:pt x="76200" y="257175"/>
                  </a:cubicBezTo>
                  <a:cubicBezTo>
                    <a:pt x="84295" y="265270"/>
                    <a:pt x="95250" y="269875"/>
                    <a:pt x="104775" y="276225"/>
                  </a:cubicBezTo>
                  <a:cubicBezTo>
                    <a:pt x="117140" y="313319"/>
                    <a:pt x="107200" y="297700"/>
                    <a:pt x="133350" y="323850"/>
                  </a:cubicBezTo>
                  <a:lnTo>
                    <a:pt x="361950" y="133350"/>
                  </a:lnTo>
                  <a:lnTo>
                    <a:pt x="247650" y="19050"/>
                  </a:lnTo>
                  <a:lnTo>
                    <a:pt x="238125" y="9525"/>
                  </a:lnTo>
                  <a:lnTo>
                    <a:pt x="228600" y="0"/>
                  </a:lnTo>
                  <a:lnTo>
                    <a:pt x="0" y="161925"/>
                  </a:lnTo>
                  <a:close/>
                </a:path>
              </a:pathLst>
            </a:custGeom>
            <a:solidFill>
              <a:schemeClr val="accent1">
                <a:lumMod val="7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460178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a:t>Introduction</a:t>
            </a:r>
            <a:r>
              <a:rPr lang="en-US" sz="3600" dirty="0"/>
              <a:t> </a:t>
            </a:r>
            <a:br>
              <a:rPr lang="en-US" sz="3600" dirty="0"/>
            </a:br>
            <a:r>
              <a:rPr lang="en-US" sz="1800" dirty="0"/>
              <a:t>Overview of Long Bay Field Program</a:t>
            </a:r>
            <a:r>
              <a:rPr lang="en-US" dirty="0" smtClean="0"/>
              <a:t/>
            </a:r>
            <a:br>
              <a:rPr lang="en-US" dirty="0" smtClean="0"/>
            </a:br>
            <a:endParaRPr lang="en-US" dirty="0"/>
          </a:p>
        </p:txBody>
      </p:sp>
      <p:sp>
        <p:nvSpPr>
          <p:cNvPr id="3" name="Subtitle 2"/>
          <p:cNvSpPr>
            <a:spLocks noGrp="1"/>
          </p:cNvSpPr>
          <p:nvPr>
            <p:ph type="subTitle" idx="1"/>
          </p:nvPr>
        </p:nvSpPr>
        <p:spPr>
          <a:xfrm>
            <a:off x="5562600" y="1752600"/>
            <a:ext cx="8534400" cy="4267200"/>
          </a:xfrm>
        </p:spPr>
        <p:txBody>
          <a:bodyPr>
            <a:normAutofit/>
          </a:bodyPr>
          <a:lstStyle/>
          <a:p>
            <a:pPr marL="457200" indent="-457200" algn="l">
              <a:buFont typeface="Arial" panose="020B0604020202020204" pitchFamily="34" charset="0"/>
              <a:buChar char="•"/>
            </a:pPr>
            <a:r>
              <a:rPr lang="en-US" sz="2000" dirty="0">
                <a:solidFill>
                  <a:schemeClr val="tx1">
                    <a:lumMod val="65000"/>
                    <a:lumOff val="35000"/>
                  </a:schemeClr>
                </a:solidFill>
              </a:rPr>
              <a:t>Towed body (Acrobat)</a:t>
            </a:r>
          </a:p>
          <a:p>
            <a:pPr marL="457200" indent="-457200" algn="l">
              <a:buFont typeface="Arial" panose="020B0604020202020204" pitchFamily="34" charset="0"/>
              <a:buChar char="•"/>
            </a:pPr>
            <a:r>
              <a:rPr lang="en-US" sz="2000" dirty="0" smtClean="0">
                <a:solidFill>
                  <a:schemeClr val="tx1">
                    <a:lumMod val="65000"/>
                    <a:lumOff val="35000"/>
                  </a:schemeClr>
                </a:solidFill>
              </a:rPr>
              <a:t>2 gliders (</a:t>
            </a:r>
            <a:r>
              <a:rPr lang="en-US" sz="2000" dirty="0" err="1" smtClean="0">
                <a:solidFill>
                  <a:schemeClr val="tx1">
                    <a:lumMod val="65000"/>
                    <a:lumOff val="35000"/>
                  </a:schemeClr>
                </a:solidFill>
              </a:rPr>
              <a:t>Pelagia</a:t>
            </a:r>
            <a:r>
              <a:rPr lang="en-US" sz="2000" dirty="0" smtClean="0">
                <a:solidFill>
                  <a:schemeClr val="tx1">
                    <a:lumMod val="65000"/>
                    <a:lumOff val="35000"/>
                  </a:schemeClr>
                </a:solidFill>
              </a:rPr>
              <a:t>, Ramses)</a:t>
            </a:r>
          </a:p>
          <a:p>
            <a:pPr marL="457200" indent="-457200" algn="l">
              <a:buFont typeface="Arial" panose="020B0604020202020204" pitchFamily="34" charset="0"/>
              <a:buChar char="•"/>
            </a:pPr>
            <a:r>
              <a:rPr lang="en-US" sz="2000" dirty="0" smtClean="0">
                <a:solidFill>
                  <a:schemeClr val="tx1">
                    <a:lumMod val="65000"/>
                    <a:lumOff val="35000"/>
                  </a:schemeClr>
                </a:solidFill>
              </a:rPr>
              <a:t>3 moorings on mid-transect</a:t>
            </a:r>
          </a:p>
          <a:p>
            <a:pPr marL="1371600" lvl="2" indent="-457200" algn="l">
              <a:buFont typeface="Arial" panose="020B0604020202020204" pitchFamily="34" charset="0"/>
              <a:buChar char="•"/>
            </a:pPr>
            <a:endParaRPr lang="en-US" sz="1600" dirty="0" smtClean="0">
              <a:solidFill>
                <a:schemeClr val="tx1">
                  <a:lumMod val="65000"/>
                  <a:lumOff val="35000"/>
                </a:schemeClr>
              </a:solidFill>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43000"/>
            <a:ext cx="4810125"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225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a:t>Introduction</a:t>
            </a:r>
            <a:r>
              <a:rPr lang="en-US" sz="3600" dirty="0"/>
              <a:t> </a:t>
            </a:r>
            <a:br>
              <a:rPr lang="en-US" sz="3600" dirty="0"/>
            </a:br>
            <a:r>
              <a:rPr lang="en-US" sz="1800" dirty="0"/>
              <a:t>Overview of Long Bay Field Program</a:t>
            </a:r>
            <a:r>
              <a:rPr lang="en-US" dirty="0" smtClean="0"/>
              <a:t/>
            </a:r>
            <a:br>
              <a:rPr lang="en-US" dirty="0" smtClean="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27085"/>
            <a:ext cx="9144000" cy="4203830"/>
          </a:xfrm>
          <a:prstGeom prst="rect">
            <a:avLst/>
          </a:prstGeom>
        </p:spPr>
      </p:pic>
      <p:sp>
        <p:nvSpPr>
          <p:cNvPr id="3" name="TextBox 2"/>
          <p:cNvSpPr txBox="1"/>
          <p:nvPr/>
        </p:nvSpPr>
        <p:spPr>
          <a:xfrm>
            <a:off x="2438400" y="1676400"/>
            <a:ext cx="609600" cy="307777"/>
          </a:xfrm>
          <a:prstGeom prst="rect">
            <a:avLst/>
          </a:prstGeom>
          <a:noFill/>
        </p:spPr>
        <p:txBody>
          <a:bodyPr wrap="square" rtlCol="0">
            <a:spAutoFit/>
          </a:bodyPr>
          <a:lstStyle/>
          <a:p>
            <a:r>
              <a:rPr lang="en-US" sz="1400" b="1" dirty="0" smtClean="0">
                <a:solidFill>
                  <a:srgbClr val="FF0000"/>
                </a:solidFill>
              </a:rPr>
              <a:t>LB1</a:t>
            </a:r>
            <a:endParaRPr lang="en-US" sz="1400" b="1" dirty="0">
              <a:solidFill>
                <a:srgbClr val="FF0000"/>
              </a:solidFill>
            </a:endParaRPr>
          </a:p>
        </p:txBody>
      </p:sp>
      <p:sp>
        <p:nvSpPr>
          <p:cNvPr id="6" name="TextBox 5"/>
          <p:cNvSpPr txBox="1"/>
          <p:nvPr/>
        </p:nvSpPr>
        <p:spPr>
          <a:xfrm>
            <a:off x="5029200" y="2225517"/>
            <a:ext cx="609600" cy="307777"/>
          </a:xfrm>
          <a:prstGeom prst="rect">
            <a:avLst/>
          </a:prstGeom>
          <a:noFill/>
        </p:spPr>
        <p:txBody>
          <a:bodyPr wrap="square" rtlCol="0">
            <a:spAutoFit/>
          </a:bodyPr>
          <a:lstStyle/>
          <a:p>
            <a:r>
              <a:rPr lang="en-US" sz="1400" b="1" dirty="0" smtClean="0">
                <a:solidFill>
                  <a:srgbClr val="FF0000"/>
                </a:solidFill>
              </a:rPr>
              <a:t>LB2</a:t>
            </a:r>
            <a:endParaRPr lang="en-US" sz="1400" b="1" dirty="0">
              <a:solidFill>
                <a:srgbClr val="FF0000"/>
              </a:solidFill>
            </a:endParaRPr>
          </a:p>
        </p:txBody>
      </p:sp>
      <p:sp>
        <p:nvSpPr>
          <p:cNvPr id="7" name="TextBox 6"/>
          <p:cNvSpPr txBox="1"/>
          <p:nvPr/>
        </p:nvSpPr>
        <p:spPr>
          <a:xfrm>
            <a:off x="5943600" y="3121223"/>
            <a:ext cx="609600" cy="307777"/>
          </a:xfrm>
          <a:prstGeom prst="rect">
            <a:avLst/>
          </a:prstGeom>
          <a:noFill/>
        </p:spPr>
        <p:txBody>
          <a:bodyPr wrap="square" rtlCol="0">
            <a:spAutoFit/>
          </a:bodyPr>
          <a:lstStyle/>
          <a:p>
            <a:r>
              <a:rPr lang="en-US" sz="1400" b="1" dirty="0" smtClean="0">
                <a:solidFill>
                  <a:srgbClr val="FF0000"/>
                </a:solidFill>
              </a:rPr>
              <a:t>LB3</a:t>
            </a:r>
            <a:endParaRPr lang="en-US" sz="1400" b="1" dirty="0">
              <a:solidFill>
                <a:srgbClr val="FF0000"/>
              </a:solidFill>
            </a:endParaRPr>
          </a:p>
        </p:txBody>
      </p:sp>
    </p:spTree>
    <p:extLst>
      <p:ext uri="{BB962C8B-B14F-4D97-AF65-F5344CB8AC3E}">
        <p14:creationId xmlns:p14="http://schemas.microsoft.com/office/powerpoint/2010/main" val="905513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a:bodyPr>
          <a:lstStyle/>
          <a:p>
            <a:r>
              <a:rPr lang="en-US" sz="2000" dirty="0" smtClean="0"/>
              <a:t>Background</a:t>
            </a:r>
            <a:r>
              <a:rPr lang="en-US" sz="2200" dirty="0" smtClean="0"/>
              <a:t/>
            </a:r>
            <a:br>
              <a:rPr lang="en-US" sz="2200" dirty="0" smtClean="0"/>
            </a:br>
            <a:r>
              <a:rPr lang="en-US" sz="1600" dirty="0" smtClean="0"/>
              <a:t>SST Image</a:t>
            </a:r>
            <a:endParaRPr lang="en-US" sz="1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702" y="1219200"/>
            <a:ext cx="7314596" cy="5485947"/>
          </a:xfrm>
          <a:prstGeom prst="rect">
            <a:avLst/>
          </a:prstGeom>
        </p:spPr>
      </p:pic>
    </p:spTree>
    <p:extLst>
      <p:ext uri="{BB962C8B-B14F-4D97-AF65-F5344CB8AC3E}">
        <p14:creationId xmlns:p14="http://schemas.microsoft.com/office/powerpoint/2010/main" val="1896905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0"/>
            <a:ext cx="1301115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600200" y="-457200"/>
            <a:ext cx="3505200" cy="830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934200" y="-304800"/>
            <a:ext cx="5715000" cy="830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447800" y="533400"/>
            <a:ext cx="133350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3950" y="5791200"/>
            <a:ext cx="13335000" cy="205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smtClean="0"/>
              <a:t>Background</a:t>
            </a:r>
            <a:br>
              <a:rPr lang="en-US" sz="2200" dirty="0" smtClean="0"/>
            </a:br>
            <a:r>
              <a:rPr lang="en-US" sz="1800" dirty="0" smtClean="0"/>
              <a:t>Horizontal Gradients on the Shelf in the SAB</a:t>
            </a:r>
            <a:br>
              <a:rPr lang="en-US" sz="1800" dirty="0" smtClean="0"/>
            </a:br>
            <a:endParaRPr lang="en-US" sz="1800" dirty="0"/>
          </a:p>
        </p:txBody>
      </p:sp>
      <p:sp>
        <p:nvSpPr>
          <p:cNvPr id="9" name="Rectangle 8"/>
          <p:cNvSpPr/>
          <p:nvPr/>
        </p:nvSpPr>
        <p:spPr>
          <a:xfrm>
            <a:off x="6172200" y="6559092"/>
            <a:ext cx="2556726" cy="307777"/>
          </a:xfrm>
          <a:prstGeom prst="rect">
            <a:avLst/>
          </a:prstGeom>
        </p:spPr>
        <p:txBody>
          <a:bodyPr wrap="none">
            <a:spAutoFit/>
          </a:bodyPr>
          <a:lstStyle/>
          <a:p>
            <a:r>
              <a:rPr lang="en-US" sz="1400" dirty="0" smtClean="0">
                <a:solidFill>
                  <a:schemeClr val="tx1">
                    <a:lumMod val="75000"/>
                    <a:lumOff val="25000"/>
                  </a:schemeClr>
                </a:solidFill>
              </a:rPr>
              <a:t>(Fig 5 from Atkinson et al., 1989)</a:t>
            </a:r>
            <a:endParaRPr lang="en-US" sz="1400" dirty="0"/>
          </a:p>
        </p:txBody>
      </p:sp>
    </p:spTree>
    <p:extLst>
      <p:ext uri="{BB962C8B-B14F-4D97-AF65-F5344CB8AC3E}">
        <p14:creationId xmlns:p14="http://schemas.microsoft.com/office/powerpoint/2010/main" val="3727781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990600"/>
          </a:xfrm>
          <a:solidFill>
            <a:schemeClr val="accent1">
              <a:lumMod val="60000"/>
              <a:lumOff val="40000"/>
            </a:schemeClr>
          </a:solidFill>
        </p:spPr>
        <p:txBody>
          <a:bodyPr>
            <a:normAutofit fontScale="90000"/>
          </a:bodyPr>
          <a:lstStyle/>
          <a:p>
            <a:r>
              <a:rPr lang="en-US" sz="4000" dirty="0" smtClean="0"/>
              <a:t/>
            </a:r>
            <a:br>
              <a:rPr lang="en-US" sz="4000" dirty="0" smtClean="0"/>
            </a:br>
            <a:r>
              <a:rPr lang="en-US" sz="2200" dirty="0" smtClean="0"/>
              <a:t>Observations</a:t>
            </a:r>
            <a:r>
              <a:rPr lang="en-US" dirty="0" smtClean="0"/>
              <a:t/>
            </a:r>
            <a:br>
              <a:rPr lang="en-US" dirty="0" smtClean="0"/>
            </a:br>
            <a:endParaRPr lang="en-US" dirty="0"/>
          </a:p>
        </p:txBody>
      </p:sp>
      <p:sp>
        <p:nvSpPr>
          <p:cNvPr id="3" name="Subtitle 2"/>
          <p:cNvSpPr>
            <a:spLocks noGrp="1"/>
          </p:cNvSpPr>
          <p:nvPr>
            <p:ph type="subTitle" idx="1"/>
          </p:nvPr>
        </p:nvSpPr>
        <p:spPr>
          <a:xfrm>
            <a:off x="304800" y="1371600"/>
            <a:ext cx="8839200" cy="4648200"/>
          </a:xfrm>
        </p:spPr>
        <p:txBody>
          <a:bodyPr>
            <a:normAutofit/>
          </a:bodyPr>
          <a:lstStyle/>
          <a:p>
            <a:pPr marL="457200" indent="-457200" algn="l">
              <a:buFont typeface="Arial" panose="020B0604020202020204" pitchFamily="34" charset="0"/>
              <a:buChar char="•"/>
            </a:pPr>
            <a:r>
              <a:rPr lang="en-US" sz="2400" dirty="0" smtClean="0">
                <a:solidFill>
                  <a:schemeClr val="tx1"/>
                </a:solidFill>
              </a:rPr>
              <a:t>Observations</a:t>
            </a:r>
          </a:p>
          <a:p>
            <a:pPr marL="914400" lvl="1" indent="-457200" algn="l">
              <a:buFont typeface="Arial" panose="020B0604020202020204" pitchFamily="34" charset="0"/>
              <a:buChar char="•"/>
            </a:pPr>
            <a:r>
              <a:rPr lang="en-US" sz="2000" dirty="0" smtClean="0">
                <a:solidFill>
                  <a:schemeClr val="tx1"/>
                </a:solidFill>
              </a:rPr>
              <a:t>Where and when did we see blooms on the shelf/slope </a:t>
            </a:r>
          </a:p>
          <a:p>
            <a:pPr marL="1371600" lvl="2" indent="-457200" algn="l">
              <a:buFont typeface="Arial" panose="020B0604020202020204" pitchFamily="34" charset="0"/>
              <a:buChar char="•"/>
            </a:pPr>
            <a:r>
              <a:rPr lang="en-US" sz="1800" dirty="0" smtClean="0">
                <a:solidFill>
                  <a:schemeClr val="tx1"/>
                </a:solidFill>
              </a:rPr>
              <a:t>Time Series of </a:t>
            </a:r>
            <a:r>
              <a:rPr lang="en-US" sz="1800" dirty="0" err="1" smtClean="0">
                <a:solidFill>
                  <a:schemeClr val="tx1"/>
                </a:solidFill>
              </a:rPr>
              <a:t>Chl</a:t>
            </a:r>
            <a:endParaRPr lang="en-US" sz="1800" dirty="0">
              <a:solidFill>
                <a:schemeClr val="tx1"/>
              </a:solidFill>
            </a:endParaRPr>
          </a:p>
          <a:p>
            <a:pPr marL="1828800" lvl="3" indent="-457200" algn="l">
              <a:buFont typeface="Arial" panose="020B0604020202020204" pitchFamily="34" charset="0"/>
              <a:buChar char="•"/>
            </a:pPr>
            <a:r>
              <a:rPr lang="en-US" sz="1600" b="1" dirty="0" smtClean="0">
                <a:solidFill>
                  <a:schemeClr val="tx1"/>
                </a:solidFill>
              </a:rPr>
              <a:t>3 depths at LB1</a:t>
            </a:r>
          </a:p>
          <a:p>
            <a:pPr marL="1371600" lvl="2" indent="-457200" algn="l">
              <a:buFont typeface="Arial" panose="020B0604020202020204" pitchFamily="34" charset="0"/>
              <a:buChar char="•"/>
            </a:pPr>
            <a:r>
              <a:rPr lang="en-US" sz="1800" dirty="0">
                <a:solidFill>
                  <a:schemeClr val="tx1"/>
                </a:solidFill>
              </a:rPr>
              <a:t>Some Transects of </a:t>
            </a:r>
            <a:r>
              <a:rPr lang="en-US" sz="1800" dirty="0" err="1" smtClean="0">
                <a:solidFill>
                  <a:schemeClr val="tx1"/>
                </a:solidFill>
              </a:rPr>
              <a:t>Chl</a:t>
            </a:r>
            <a:r>
              <a:rPr lang="en-US" sz="1800" dirty="0" smtClean="0">
                <a:solidFill>
                  <a:schemeClr val="tx1"/>
                </a:solidFill>
              </a:rPr>
              <a:t>  (2 gliders)</a:t>
            </a:r>
            <a:endParaRPr lang="en-US" sz="1600" dirty="0">
              <a:solidFill>
                <a:schemeClr val="tx1"/>
              </a:solidFill>
            </a:endParaRPr>
          </a:p>
          <a:p>
            <a:pPr marL="1828800" lvl="3" indent="-457200" algn="l">
              <a:buFont typeface="Arial" panose="020B0604020202020204" pitchFamily="34" charset="0"/>
              <a:buChar char="•"/>
            </a:pPr>
            <a:endParaRPr lang="en-US" sz="1600" dirty="0" smtClean="0">
              <a:solidFill>
                <a:schemeClr val="tx1">
                  <a:lumMod val="75000"/>
                  <a:lumOff val="25000"/>
                </a:schemeClr>
              </a:solidFill>
            </a:endParaRPr>
          </a:p>
        </p:txBody>
      </p:sp>
    </p:spTree>
    <p:extLst>
      <p:ext uri="{BB962C8B-B14F-4D97-AF65-F5344CB8AC3E}">
        <p14:creationId xmlns:p14="http://schemas.microsoft.com/office/powerpoint/2010/main" val="171926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3957</TotalTime>
  <Words>1725</Words>
  <Application>Microsoft Office PowerPoint</Application>
  <PresentationFormat>On-screen Show (4:3)</PresentationFormat>
  <Paragraphs>180</Paragraphs>
  <Slides>35</Slides>
  <Notes>31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Chlorophyll distributions in relation to physical processes off Long Bay, South Carolina, USA, in the winter of 2012  Stephen Lockhart1, Harvey Seim1, Jim Nelson2, Catherine Edwards2    1Department of Marine Sciences,  University of North Carolina at Chapel Hill, 3202 Venable Hall, Chapel Hill, NC 27599  2University of Georgia, Skidaway Institute of Oceanography Savannah, Georgia, USA </vt:lpstr>
      <vt:lpstr> Outline </vt:lpstr>
      <vt:lpstr> Related Talks at Ocean Sciences </vt:lpstr>
      <vt:lpstr>PowerPoint Presentation</vt:lpstr>
      <vt:lpstr> Introduction  Overview of Long Bay Field Program </vt:lpstr>
      <vt:lpstr> Introduction  Overview of Long Bay Field Program </vt:lpstr>
      <vt:lpstr>Background SST Image</vt:lpstr>
      <vt:lpstr> Background Horizontal Gradients on the Shelf in the SAB </vt:lpstr>
      <vt:lpstr> Observations </vt:lpstr>
      <vt:lpstr> Observations Time Series of Chl: 3 Depths at LB1  </vt:lpstr>
      <vt:lpstr> Observations Time Series of Chl: 3 Depths at LB1  </vt:lpstr>
      <vt:lpstr> Observations </vt:lpstr>
      <vt:lpstr> Observations Glider Transects of Chl  </vt:lpstr>
      <vt:lpstr> Observations </vt:lpstr>
      <vt:lpstr> Observations Glider Transects of Chl: Pelagia  </vt:lpstr>
      <vt:lpstr> Observations Glider Transects of Chl: Pelagia  </vt:lpstr>
      <vt:lpstr> Observations Glider Transects of Chl: Pelagia  </vt:lpstr>
      <vt:lpstr> Observations Glider Transects of Chl: Pelagia  </vt:lpstr>
      <vt:lpstr> Observations Glider Transects of Chl: Pelagia  </vt:lpstr>
      <vt:lpstr> Observations Glider Transects of Chl: Pelagia  </vt:lpstr>
      <vt:lpstr> Observations Glider Transects of Chl: Pelagia  </vt:lpstr>
      <vt:lpstr> Observations Glider Transects of Chl: Pelagia  </vt:lpstr>
      <vt:lpstr> Observations Time Series of Chl: 3 Depths at LB1  </vt:lpstr>
      <vt:lpstr> Observations Glider Transects of Chl: Pelagia </vt:lpstr>
      <vt:lpstr> Observations Glider Transects of Chl: Pelagia </vt:lpstr>
      <vt:lpstr> Observations </vt:lpstr>
      <vt:lpstr> Observations Towed Body March 18  (South transect)  </vt:lpstr>
      <vt:lpstr> Observations Towed Body March 18  (South transect)   </vt:lpstr>
      <vt:lpstr> Observations Towed Body March 18  (South transect)   </vt:lpstr>
      <vt:lpstr> Observations Towed Body March 18  (South transect)   </vt:lpstr>
      <vt:lpstr> Observations Towed Body March 18  (South transect)   </vt:lpstr>
      <vt:lpstr> Observations Towed Body March 18  (South transect)   </vt:lpstr>
      <vt:lpstr> Discussion   </vt:lpstr>
      <vt:lpstr> Acknowledgments </vt:lpstr>
      <vt:lpstr> References </vt:lpstr>
    </vt:vector>
  </TitlesOfParts>
  <Company>New Folder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Humpback Whale Foraging Behavior Introduction of a new technology led to an interesting discovery </dc:title>
  <dc:creator>Editor</dc:creator>
  <cp:lastModifiedBy>Editor</cp:lastModifiedBy>
  <cp:revision>532</cp:revision>
  <dcterms:created xsi:type="dcterms:W3CDTF">2014-09-04T18:32:56Z</dcterms:created>
  <dcterms:modified xsi:type="dcterms:W3CDTF">2017-06-24T19:36:36Z</dcterms:modified>
</cp:coreProperties>
</file>