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62" r:id="rId3"/>
    <p:sldId id="263" r:id="rId4"/>
    <p:sldId id="259" r:id="rId5"/>
    <p:sldId id="264" r:id="rId6"/>
    <p:sldId id="265" r:id="rId7"/>
    <p:sldId id="268" r:id="rId8"/>
    <p:sldId id="269" r:id="rId9"/>
    <p:sldId id="270" r:id="rId10"/>
    <p:sldId id="256" r:id="rId11"/>
    <p:sldId id="261" r:id="rId12"/>
    <p:sldId id="291" r:id="rId13"/>
    <p:sldId id="271" r:id="rId14"/>
    <p:sldId id="307" r:id="rId15"/>
    <p:sldId id="304" r:id="rId16"/>
    <p:sldId id="316" r:id="rId17"/>
    <p:sldId id="321" r:id="rId18"/>
    <p:sldId id="324" r:id="rId19"/>
    <p:sldId id="325" r:id="rId20"/>
    <p:sldId id="326" r:id="rId21"/>
    <p:sldId id="299" r:id="rId22"/>
    <p:sldId id="277" r:id="rId23"/>
    <p:sldId id="274" r:id="rId24"/>
    <p:sldId id="278" r:id="rId25"/>
    <p:sldId id="275" r:id="rId26"/>
    <p:sldId id="276" r:id="rId27"/>
    <p:sldId id="260" r:id="rId28"/>
    <p:sldId id="30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62167" autoAdjust="0"/>
  </p:normalViewPr>
  <p:slideViewPr>
    <p:cSldViewPr showGuides="1">
      <p:cViewPr varScale="1">
        <p:scale>
          <a:sx n="40" d="100"/>
          <a:sy n="40" d="100"/>
        </p:scale>
        <p:origin x="-1938"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D7C63-02C4-4E1D-A969-14AEC2D696DD}" type="datetimeFigureOut">
              <a:rPr lang="en-US" smtClean="0"/>
              <a:t>5/15/2019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9DE257-D847-4931-A440-8EAB1A649AC2}" type="slidenum">
              <a:rPr lang="en-US" smtClean="0"/>
              <a:t>‹#›</a:t>
            </a:fld>
            <a:endParaRPr lang="en-US"/>
          </a:p>
        </p:txBody>
      </p:sp>
    </p:spTree>
    <p:extLst>
      <p:ext uri="{BB962C8B-B14F-4D97-AF65-F5344CB8AC3E}">
        <p14:creationId xmlns:p14="http://schemas.microsoft.com/office/powerpoint/2010/main" val="4275020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Good morning!</a:t>
            </a:r>
            <a:r>
              <a:rPr lang="en-US" baseline="0" dirty="0" smtClean="0"/>
              <a:t> I’m Steve Lockhart. Today, I’d like to share with you some work I’ve done with the </a:t>
            </a:r>
            <a:r>
              <a:rPr lang="en-US" dirty="0" smtClean="0"/>
              <a:t>University of North Carolina Coastal Studies Institute. First, here</a:t>
            </a:r>
            <a:r>
              <a:rPr lang="en-US" baseline="0" dirty="0" smtClean="0"/>
              <a:t> are my colleagues. Dr. Lindsay </a:t>
            </a:r>
            <a:r>
              <a:rPr lang="en-US" baseline="0" dirty="0" err="1" smtClean="0"/>
              <a:t>Dubbs</a:t>
            </a:r>
            <a:r>
              <a:rPr lang="en-US" baseline="0" dirty="0" smtClean="0"/>
              <a:t> is leading this project, funded by the North Carolina Renewable Ocean Energy </a:t>
            </a:r>
            <a:r>
              <a:rPr lang="en-US" baseline="0" dirty="0" smtClean="0"/>
              <a:t>Program. </a:t>
            </a:r>
            <a:r>
              <a:rPr lang="en-US" baseline="0" dirty="0" smtClean="0"/>
              <a:t>They want to know how feasible </a:t>
            </a:r>
            <a:r>
              <a:rPr lang="en-US" baseline="0" dirty="0" smtClean="0"/>
              <a:t>it is </a:t>
            </a:r>
            <a:r>
              <a:rPr lang="en-US" baseline="0" dirty="0" smtClean="0"/>
              <a:t>to extract energy from the Gulf Stream using turbines. Lindsay wants to know how that might impact marine life. So, she asked me to analyze the hydrophone data. Michael Muglia is the hands-on oceanographer who deploys and retrieves the instruments.</a:t>
            </a:r>
            <a:endParaRPr lang="en-US" dirty="0" smtClean="0"/>
          </a:p>
          <a:p>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1</a:t>
            </a:fld>
            <a:endParaRPr lang="en-US"/>
          </a:p>
        </p:txBody>
      </p:sp>
    </p:spTree>
    <p:extLst>
      <p:ext uri="{BB962C8B-B14F-4D97-AF65-F5344CB8AC3E}">
        <p14:creationId xmlns:p14="http://schemas.microsoft.com/office/powerpoint/2010/main" val="4108287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start comparing the detections to oceanographic variables. In these 3 plots, time is on the horizontal axes. I’m zooming</a:t>
            </a:r>
            <a:r>
              <a:rPr lang="en-US" baseline="0" dirty="0" smtClean="0"/>
              <a:t> in on about 2 months of data here. O</a:t>
            </a:r>
            <a:r>
              <a:rPr lang="en-US" dirty="0" smtClean="0"/>
              <a:t>n top, from the ADCP, contours</a:t>
            </a:r>
            <a:r>
              <a:rPr lang="en-US" baseline="0" dirty="0" smtClean="0"/>
              <a:t> of the velocity above the mooring. So, vertical axis is depth, time on the horizontal, and the strength of the along-shore velocity is color-coded, with red being fast water, blue being slow water. So, here, for example, where it’s red on top, the western wall of the GS is over the mooring. Here, where it’s all blue, the GS has meandered offshore, and the mooring is in a meander trough. The second panel is the number of seconds of whistling in the 5-minute recording interval. Finally, at the bottom, is the temperature at the bottom. So, comparing these, one notices times like &lt;HERE&gt; when the GS is offshore, the T at the bottom is much cooler, and there are a lot of vocalizations. </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10</a:t>
            </a:fld>
            <a:endParaRPr lang="en-US"/>
          </a:p>
        </p:txBody>
      </p:sp>
    </p:spTree>
    <p:extLst>
      <p:ext uri="{BB962C8B-B14F-4D97-AF65-F5344CB8AC3E}">
        <p14:creationId xmlns:p14="http://schemas.microsoft.com/office/powerpoint/2010/main" val="2865898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visual inspection of 2 months of a time series is not too convincing. Here’s another way to look at it. Here is a scatter plot of the CTD data for the entire 2</a:t>
            </a:r>
            <a:r>
              <a:rPr lang="en-US" baseline="30000" dirty="0" smtClean="0"/>
              <a:t>nd</a:t>
            </a:r>
            <a:r>
              <a:rPr lang="en-US" baseline="0" dirty="0" smtClean="0"/>
              <a:t> deployment. Bottom temperature on the vertical axis, bottom salinity on the horizontal axis. </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11</a:t>
            </a:fld>
            <a:endParaRPr lang="en-US"/>
          </a:p>
        </p:txBody>
      </p:sp>
    </p:spTree>
    <p:extLst>
      <p:ext uri="{BB962C8B-B14F-4D97-AF65-F5344CB8AC3E}">
        <p14:creationId xmlns:p14="http://schemas.microsoft.com/office/powerpoint/2010/main" val="2245982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in red, I have plotted</a:t>
            </a:r>
            <a:r>
              <a:rPr lang="en-US" baseline="0" dirty="0" smtClean="0"/>
              <a:t> a subset of the temperature and salinity values—those samples that were acquired WHEN dolphin quacks were present. So, this color-coded TS plot is a useful way to visualize what seems to be a relationship between a physical variable (T,S at the bottom) and a biological variable (the occurrence of a dolphin quack). (Notice I switched from whistles to quacks there.) </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12</a:t>
            </a:fld>
            <a:endParaRPr lang="en-US"/>
          </a:p>
        </p:txBody>
      </p:sp>
    </p:spTree>
    <p:extLst>
      <p:ext uri="{BB962C8B-B14F-4D97-AF65-F5344CB8AC3E}">
        <p14:creationId xmlns:p14="http://schemas.microsoft.com/office/powerpoint/2010/main" val="101282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be more rigorous, let’s look at some statistics. We need to look at the distributions to see if they are statistically different. On the left, I plotted PDFs of </a:t>
            </a:r>
            <a:r>
              <a:rPr lang="en-US" baseline="0" dirty="0" smtClean="0"/>
              <a:t>temperature—again, creating two subsets: black for all the data, red for the data acquired when I heard the quacks. So, the </a:t>
            </a:r>
            <a:r>
              <a:rPr lang="en-US" baseline="0" dirty="0" smtClean="0"/>
              <a:t>black curve is the PDF of ALL the temperature values in the 2</a:t>
            </a:r>
            <a:r>
              <a:rPr lang="en-US" baseline="30000" dirty="0" smtClean="0"/>
              <a:t>nd</a:t>
            </a:r>
            <a:r>
              <a:rPr lang="en-US" baseline="0" dirty="0" smtClean="0"/>
              <a:t> deployment. In red the PDF of the T values that were acquired WHEN dolphin quacks were recorded. You can see that the red curve is skewed to the colder water. </a:t>
            </a:r>
            <a:r>
              <a:rPr lang="en-US" baseline="0" dirty="0" smtClean="0"/>
              <a:t>Then</a:t>
            </a:r>
            <a:r>
              <a:rPr lang="en-US" baseline="0" dirty="0" smtClean="0"/>
              <a:t>, on the right are the corresponding CDFs. </a:t>
            </a:r>
            <a:r>
              <a:rPr lang="en-US" baseline="0" dirty="0" smtClean="0"/>
              <a:t>Then, there’s </a:t>
            </a:r>
            <a:r>
              <a:rPr lang="en-US" baseline="0" dirty="0" smtClean="0"/>
              <a:t>this Kolmogorov-Smirnoff or KS test that tells you if two different distributions are statistically </a:t>
            </a:r>
            <a:r>
              <a:rPr lang="en-US" baseline="0" dirty="0" smtClean="0"/>
              <a:t>different. In this case, the </a:t>
            </a:r>
            <a:r>
              <a:rPr lang="en-US" baseline="0" dirty="0" smtClean="0"/>
              <a:t>KS test does confirm that these distributions are statistically </a:t>
            </a:r>
            <a:r>
              <a:rPr lang="en-US" baseline="0" dirty="0" smtClean="0"/>
              <a:t>different with 99% confidence. </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13</a:t>
            </a:fld>
            <a:endParaRPr lang="en-US"/>
          </a:p>
        </p:txBody>
      </p:sp>
    </p:spTree>
    <p:extLst>
      <p:ext uri="{BB962C8B-B14F-4D97-AF65-F5344CB8AC3E}">
        <p14:creationId xmlns:p14="http://schemas.microsoft.com/office/powerpoint/2010/main" val="1091456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I’m showing that when</a:t>
            </a:r>
            <a:r>
              <a:rPr lang="en-US" baseline="0" dirty="0" smtClean="0"/>
              <a:t> I used a gam, I found virtually no relationship between the vocalizations and the physical variables T,S.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1" dirty="0" smtClean="0"/>
              <a:t>So, this approach of using PDFs and KS test can be better in some case than GAM for revealing a relationship between the biological </a:t>
            </a:r>
            <a:r>
              <a:rPr lang="en-US" b="1" i="1" dirty="0" smtClean="0"/>
              <a:t>data (a marine mammal detection) and </a:t>
            </a:r>
            <a:r>
              <a:rPr lang="en-US" b="1" i="1" dirty="0" smtClean="0"/>
              <a:t>the physical data (T,S). </a:t>
            </a:r>
          </a:p>
          <a:p>
            <a:endParaRPr lang="en-US" baseline="0" dirty="0" smtClean="0"/>
          </a:p>
          <a:p>
            <a:r>
              <a:rPr lang="en-US" baseline="0" dirty="0" smtClean="0"/>
              <a:t>I first saw this “probabilistic” approach it </a:t>
            </a:r>
            <a:r>
              <a:rPr lang="en-US" baseline="0" dirty="0" smtClean="0"/>
              <a:t>in a paper by Phoebe Woodworth of PIFSC, where she compared melon-headed whale </a:t>
            </a:r>
            <a:r>
              <a:rPr lang="en-US" baseline="0" dirty="0" err="1" smtClean="0"/>
              <a:t>sitings</a:t>
            </a:r>
            <a:r>
              <a:rPr lang="en-US" baseline="0" dirty="0" smtClean="0"/>
              <a:t> to SSH. I’d be interested to know if others are using this approach and if it fits into a larger framework for habitat modeling.</a:t>
            </a:r>
          </a:p>
          <a:p>
            <a:endParaRPr lang="en-US" baseline="0" dirty="0" smtClean="0"/>
          </a:p>
          <a:p>
            <a:r>
              <a:rPr lang="en-US" baseline="0" dirty="0" smtClean="0"/>
              <a:t>9:15</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14</a:t>
            </a:fld>
            <a:endParaRPr lang="en-US"/>
          </a:p>
        </p:txBody>
      </p:sp>
    </p:spTree>
    <p:extLst>
      <p:ext uri="{BB962C8B-B14F-4D97-AF65-F5344CB8AC3E}">
        <p14:creationId xmlns:p14="http://schemas.microsoft.com/office/powerpoint/2010/main" val="1091456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so we found a relationship between vocalizations and bottom temperature. </a:t>
            </a:r>
            <a:r>
              <a:rPr lang="en-US" baseline="0" dirty="0" smtClean="0"/>
              <a:t>Why </a:t>
            </a:r>
            <a:r>
              <a:rPr lang="en-US" baseline="0" dirty="0" smtClean="0"/>
              <a:t>is this? Are dolphins favoring the cooler, fresher water? Or, is there an environmental reason? Perhaps the acoustic propagation </a:t>
            </a:r>
            <a:r>
              <a:rPr lang="en-US" baseline="0" dirty="0" smtClean="0"/>
              <a:t>IS </a:t>
            </a:r>
            <a:r>
              <a:rPr lang="en-US" baseline="0" dirty="0" smtClean="0"/>
              <a:t>more favorable when the </a:t>
            </a:r>
            <a:r>
              <a:rPr lang="en-US" baseline="0" dirty="0" smtClean="0"/>
              <a:t>GS meanders farther offshore. </a:t>
            </a:r>
            <a:r>
              <a:rPr lang="en-US" baseline="0" dirty="0" smtClean="0"/>
              <a:t>Or, maybe the </a:t>
            </a:r>
            <a:r>
              <a:rPr lang="en-US" i="1" baseline="0" dirty="0" smtClean="0"/>
              <a:t>noise</a:t>
            </a:r>
            <a:r>
              <a:rPr lang="en-US" baseline="0" dirty="0" smtClean="0"/>
              <a:t> is lower in this case. Let’s look at each of these possibilities.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15</a:t>
            </a:fld>
            <a:endParaRPr lang="en-US"/>
          </a:p>
        </p:txBody>
      </p:sp>
    </p:spTree>
    <p:extLst>
      <p:ext uri="{BB962C8B-B14F-4D97-AF65-F5344CB8AC3E}">
        <p14:creationId xmlns:p14="http://schemas.microsoft.com/office/powerpoint/2010/main" val="3724020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I would have the data</a:t>
            </a:r>
            <a:r>
              <a:rPr lang="en-US" baseline="0" dirty="0" smtClean="0"/>
              <a:t> to build propagation models for the following scenarios:</a:t>
            </a:r>
          </a:p>
          <a:p>
            <a:pPr marL="228600" indent="-228600">
              <a:buAutoNum type="arabicParenR"/>
            </a:pPr>
            <a:r>
              <a:rPr lang="en-US" baseline="0" dirty="0" smtClean="0"/>
              <a:t>GS meander crest</a:t>
            </a:r>
          </a:p>
          <a:p>
            <a:pPr marL="228600" indent="-228600">
              <a:buAutoNum type="arabicParenR"/>
            </a:pPr>
            <a:r>
              <a:rPr lang="en-US" baseline="0" dirty="0" smtClean="0"/>
              <a:t>GS meander trough</a:t>
            </a:r>
          </a:p>
          <a:p>
            <a:pPr marL="228600" indent="-228600">
              <a:buAutoNum type="alphaLcParenR"/>
            </a:pPr>
            <a:endParaRPr lang="en-US" baseline="0" dirty="0" smtClean="0"/>
          </a:p>
          <a:p>
            <a:pPr marL="0" indent="0">
              <a:buFont typeface="Arial" panose="020B0604020202020204" pitchFamily="34" charset="0"/>
              <a:buNone/>
            </a:pPr>
            <a:r>
              <a:rPr lang="en-US" baseline="0" dirty="0" smtClean="0"/>
              <a:t>Then, I could see how much acoustic propagation is contributing to the relationship we’re seeing between vocalizations and bottom T. But, all I have is one mooring. So, I found some nearby glider data, collected by Dr. Robert Todd of WHOI. He puts gliders in the water in FL and retrieves them in New England. Here are some of his glider tracks.</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16</a:t>
            </a:fld>
            <a:endParaRPr lang="en-US"/>
          </a:p>
        </p:txBody>
      </p:sp>
    </p:spTree>
    <p:extLst>
      <p:ext uri="{BB962C8B-B14F-4D97-AF65-F5344CB8AC3E}">
        <p14:creationId xmlns:p14="http://schemas.microsoft.com/office/powerpoint/2010/main" val="3862013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picked two very different glider transects near my mooring to build propagation models. One has flat isotherms, the other has tilted isotherms. For each one, I placed my hydrophone at 230m.</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17</a:t>
            </a:fld>
            <a:endParaRPr lang="en-US"/>
          </a:p>
        </p:txBody>
      </p:sp>
    </p:spTree>
    <p:extLst>
      <p:ext uri="{BB962C8B-B14F-4D97-AF65-F5344CB8AC3E}">
        <p14:creationId xmlns:p14="http://schemas.microsoft.com/office/powerpoint/2010/main" val="4045667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I put the sound source at 50m</a:t>
            </a:r>
            <a:r>
              <a:rPr lang="en-US" baseline="0" dirty="0" smtClean="0"/>
              <a:t> depth around 20 km away.</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18</a:t>
            </a:fld>
            <a:endParaRPr lang="en-US"/>
          </a:p>
        </p:txBody>
      </p:sp>
    </p:spTree>
    <p:extLst>
      <p:ext uri="{BB962C8B-B14F-4D97-AF65-F5344CB8AC3E}">
        <p14:creationId xmlns:p14="http://schemas.microsoft.com/office/powerpoint/2010/main" val="4045667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I ran bellhop to model the acoustic propagation. On the left, the case where the isotherms were flat. On the right, the case where the isotherms were tilted. In the case where the isotherms were tilted, I found enhanced propagation. A wider arc of rays</a:t>
            </a:r>
            <a:r>
              <a:rPr lang="en-US" baseline="0" dirty="0" smtClean="0"/>
              <a:t> </a:t>
            </a:r>
            <a:r>
              <a:rPr lang="en-US" dirty="0" smtClean="0"/>
              <a:t>can propagate down the slope.</a:t>
            </a:r>
            <a:r>
              <a:rPr lang="en-US" baseline="0" dirty="0" smtClean="0"/>
              <a:t> So, there does seem to be enhanced propagation when the isotherms are tilted up. On the other hand, it is difficult to compare these transects. They are in different locations at different times of the year with different bottom topography.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would also point out that previous studies have measured enhanced propagation through CCRs. A CCR has cyclonic circulation, which induces upwelling—like in our meander trough. The isotherms are lifted up, the sound channel along the bottom becomes taller, enhancing the propagation.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19</a:t>
            </a:fld>
            <a:endParaRPr lang="en-US"/>
          </a:p>
        </p:txBody>
      </p:sp>
    </p:spTree>
    <p:extLst>
      <p:ext uri="{BB962C8B-B14F-4D97-AF65-F5344CB8AC3E}">
        <p14:creationId xmlns:p14="http://schemas.microsoft.com/office/powerpoint/2010/main" val="115710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some background on this area, I’ll briefly discuss how I’m detecting whistles and quacks. Then, I’d like to show you the relationship I found between</a:t>
            </a:r>
            <a:r>
              <a:rPr lang="en-US" baseline="0" dirty="0" smtClean="0"/>
              <a:t> these vocalizations and the physical oceanography.</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2</a:t>
            </a:fld>
            <a:endParaRPr lang="en-US"/>
          </a:p>
        </p:txBody>
      </p:sp>
    </p:spTree>
    <p:extLst>
      <p:ext uri="{BB962C8B-B14F-4D97-AF65-F5344CB8AC3E}">
        <p14:creationId xmlns:p14="http://schemas.microsoft.com/office/powerpoint/2010/main" val="2114897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SKIP</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20</a:t>
            </a:fld>
            <a:endParaRPr lang="en-US"/>
          </a:p>
        </p:txBody>
      </p:sp>
    </p:spTree>
    <p:extLst>
      <p:ext uri="{BB962C8B-B14F-4D97-AF65-F5344CB8AC3E}">
        <p14:creationId xmlns:p14="http://schemas.microsoft.com/office/powerpoint/2010/main" val="1157107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SST image from January shows cloud cover all along the GS front. So, it made me think that there might be increased noise in the vicinity of the front due to precipitation and/or more vigorous air-sea interactions. If so, the noise would be lower if the GS front was farther away</a:t>
            </a:r>
            <a:r>
              <a:rPr lang="en-US" baseline="0" dirty="0" smtClean="0"/>
              <a:t>. But, I did not find strong evidence of this.</a:t>
            </a:r>
            <a:endParaRPr lang="en-US" dirty="0" smtClean="0"/>
          </a:p>
        </p:txBody>
      </p:sp>
      <p:sp>
        <p:nvSpPr>
          <p:cNvPr id="4" name="Slide Number Placeholder 3"/>
          <p:cNvSpPr>
            <a:spLocks noGrp="1"/>
          </p:cNvSpPr>
          <p:nvPr>
            <p:ph type="sldNum" sz="quarter" idx="10"/>
          </p:nvPr>
        </p:nvSpPr>
        <p:spPr/>
        <p:txBody>
          <a:bodyPr/>
          <a:lstStyle/>
          <a:p>
            <a:fld id="{839DE257-D847-4931-A440-8EAB1A649AC2}" type="slidenum">
              <a:rPr lang="en-US" smtClean="0"/>
              <a:t>21</a:t>
            </a:fld>
            <a:endParaRPr lang="en-US"/>
          </a:p>
        </p:txBody>
      </p:sp>
    </p:spTree>
    <p:extLst>
      <p:ext uri="{BB962C8B-B14F-4D97-AF65-F5344CB8AC3E}">
        <p14:creationId xmlns:p14="http://schemas.microsoft.com/office/powerpoint/2010/main" val="1587233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SKIP</a:t>
            </a:r>
          </a:p>
          <a:p>
            <a:r>
              <a:rPr lang="en-US" dirty="0" smtClean="0"/>
              <a:t>But</a:t>
            </a:r>
            <a:r>
              <a:rPr lang="en-US" dirty="0" smtClean="0"/>
              <a:t>, I did</a:t>
            </a:r>
            <a:r>
              <a:rPr lang="en-US" baseline="0" dirty="0" smtClean="0"/>
              <a:t> not find strong evidence for that. I took the LTAS for two sets of recording intervals. In black, the 10%, median, and 90% spectra for recording intervals when bottom T was high (T &gt; 14). In red, the 10%, median, and 90% spectra for recording intervals when bottom T was low  (T &lt; 11). The biggest difference was in Winter of 2015, and it was only 1 dB quieter when bottom T was cooler. This slight trend disappeared in the Winter of 2016. So, acoustic noise does not appear to be related to GS position.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22</a:t>
            </a:fld>
            <a:endParaRPr lang="en-US"/>
          </a:p>
        </p:txBody>
      </p:sp>
    </p:spTree>
    <p:extLst>
      <p:ext uri="{BB962C8B-B14F-4D97-AF65-F5344CB8AC3E}">
        <p14:creationId xmlns:p14="http://schemas.microsoft.com/office/powerpoint/2010/main" val="1396579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23</a:t>
            </a:fld>
            <a:endParaRPr lang="en-US"/>
          </a:p>
        </p:txBody>
      </p:sp>
    </p:spTree>
    <p:extLst>
      <p:ext uri="{BB962C8B-B14F-4D97-AF65-F5344CB8AC3E}">
        <p14:creationId xmlns:p14="http://schemas.microsoft.com/office/powerpoint/2010/main" val="67405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+4:15</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26</a:t>
            </a:fld>
            <a:endParaRPr lang="en-US"/>
          </a:p>
        </p:txBody>
      </p:sp>
    </p:spTree>
    <p:extLst>
      <p:ext uri="{BB962C8B-B14F-4D97-AF65-F5344CB8AC3E}">
        <p14:creationId xmlns:p14="http://schemas.microsoft.com/office/powerpoint/2010/main" val="251469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27</a:t>
            </a:fld>
            <a:endParaRPr lang="en-US"/>
          </a:p>
        </p:txBody>
      </p:sp>
    </p:spTree>
    <p:extLst>
      <p:ext uri="{BB962C8B-B14F-4D97-AF65-F5344CB8AC3E}">
        <p14:creationId xmlns:p14="http://schemas.microsoft.com/office/powerpoint/2010/main" val="1369236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Here’s where Mike deploys the instruments—on</a:t>
            </a:r>
            <a:r>
              <a:rPr lang="en-US" baseline="0" dirty="0" smtClean="0"/>
              <a:t> a mooring at a depth of 230m off Cape Hatteras, off </a:t>
            </a:r>
            <a:r>
              <a:rPr lang="en-US" baseline="0" dirty="0" smtClean="0"/>
              <a:t>the </a:t>
            </a:r>
            <a:r>
              <a:rPr lang="en-US" baseline="0" dirty="0" smtClean="0"/>
              <a:t>coast of North Carolina, USA. You see in the SST image, the Gulf Stream meanders here—offshore (that’s the trough), onshore (that’s the crest). Sometimes, there’s a filament of warm water that peels off the crest and wraps back around. That seems to be happening a little bit in this image. </a:t>
            </a:r>
            <a:endParaRPr lang="en-US" dirty="0"/>
          </a:p>
        </p:txBody>
      </p:sp>
      <p:sp>
        <p:nvSpPr>
          <p:cNvPr id="4" name="Slide Number Placeholder 3"/>
          <p:cNvSpPr>
            <a:spLocks noGrp="1"/>
          </p:cNvSpPr>
          <p:nvPr>
            <p:ph type="sldNum" sz="quarter" idx="10"/>
          </p:nvPr>
        </p:nvSpPr>
        <p:spPr/>
        <p:txBody>
          <a:bodyPr/>
          <a:lstStyle/>
          <a:p>
            <a:fld id="{693B0F99-7D3A-4D96-B717-B22351CEC60A}"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298780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a:t>
            </a:r>
            <a:r>
              <a:rPr lang="en-US" dirty="0" smtClean="0"/>
              <a:t>more complex </a:t>
            </a:r>
            <a:r>
              <a:rPr lang="en-US" dirty="0" smtClean="0"/>
              <a:t>3-D visual, there’s a lot of information here about the meandering GS. I want to highlight a</a:t>
            </a:r>
            <a:r>
              <a:rPr lang="en-US" baseline="0" dirty="0" smtClean="0"/>
              <a:t> few </a:t>
            </a:r>
            <a:r>
              <a:rPr lang="en-US" dirty="0" smtClean="0"/>
              <a:t>things. On the surface, I already mentioned that the GS meanders back and forth in this location. </a:t>
            </a:r>
            <a:r>
              <a:rPr lang="en-US" baseline="0" dirty="0" smtClean="0"/>
              <a:t>In the cross-section, n</a:t>
            </a:r>
            <a:r>
              <a:rPr lang="en-US" dirty="0" smtClean="0"/>
              <a:t>ote the temperature structure of the Gulf Stream. As the Gulf Stream meanders back and forth over our mooring, we will measure these different temperatures at the bottom, along the western wall of the GS front. </a:t>
            </a:r>
            <a:r>
              <a:rPr lang="en-US" baseline="0" dirty="0" smtClean="0"/>
              <a:t>I also want to point out that there could be upwelling of cooler, nutrient-rich water into the meander trough.  The physical oceanography here is complicated, so we can expect the acoustic propagation to be complicated</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4</a:t>
            </a:fld>
            <a:endParaRPr lang="en-US"/>
          </a:p>
        </p:txBody>
      </p:sp>
    </p:spTree>
    <p:extLst>
      <p:ext uri="{BB962C8B-B14F-4D97-AF65-F5344CB8AC3E}">
        <p14:creationId xmlns:p14="http://schemas.microsoft.com/office/powerpoint/2010/main" val="120392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3 instruments on the mooring—the Aural M2 hydrophone sampled at 32k samples/sec. It’s on for 5-minutes out of every half-hour. We</a:t>
            </a:r>
            <a:r>
              <a:rPr lang="en-US" baseline="0" dirty="0" smtClean="0"/>
              <a:t> also have a CTD (which gives us T and S at the bottom), and an ADCP, which gives us a </a:t>
            </a:r>
            <a:r>
              <a:rPr lang="en-US" baseline="0" dirty="0" smtClean="0"/>
              <a:t>vertical profile </a:t>
            </a:r>
            <a:r>
              <a:rPr lang="en-US" baseline="0" dirty="0" smtClean="0"/>
              <a:t>of the water velocity above the mooring. So far, we’ve had two deployments of the mooring, giving us a total of 15 months of data.</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5</a:t>
            </a:fld>
            <a:endParaRPr lang="en-US"/>
          </a:p>
        </p:txBody>
      </p:sp>
    </p:spTree>
    <p:extLst>
      <p:ext uri="{BB962C8B-B14F-4D97-AF65-F5344CB8AC3E}">
        <p14:creationId xmlns:p14="http://schemas.microsoft.com/office/powerpoint/2010/main" val="3539994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the signals I’m looking for. In this spectrogram (f in kHz up to 16k on the vertical axis and t on the horizontal axis—about 9 seconds of data in this spectrogram) The quacks appear to have harmonic content. If your ears are better than mine, you can hear the whistles as well as the lower frequency quack sounds. </a:t>
            </a:r>
            <a:r>
              <a:rPr lang="en-US" baseline="0" dirty="0" smtClean="0"/>
              <a:t>&lt;PLAY if time at the end&gt;</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6</a:t>
            </a:fld>
            <a:endParaRPr lang="en-US"/>
          </a:p>
        </p:txBody>
      </p:sp>
    </p:spTree>
    <p:extLst>
      <p:ext uri="{BB962C8B-B14F-4D97-AF65-F5344CB8AC3E}">
        <p14:creationId xmlns:p14="http://schemas.microsoft.com/office/powerpoint/2010/main" val="2815766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the steps I follow in my </a:t>
            </a:r>
            <a:r>
              <a:rPr lang="en-US" baseline="0" dirty="0" err="1" smtClean="0"/>
              <a:t>matlab</a:t>
            </a:r>
            <a:r>
              <a:rPr lang="en-US" baseline="0" dirty="0" smtClean="0"/>
              <a:t> code to detect whistles. Basically, my </a:t>
            </a:r>
            <a:r>
              <a:rPr lang="en-US" baseline="0" dirty="0" err="1" smtClean="0"/>
              <a:t>matlab</a:t>
            </a:r>
            <a:r>
              <a:rPr lang="en-US" baseline="0" dirty="0" smtClean="0"/>
              <a:t> program loops through all of my wav files and calls </a:t>
            </a:r>
            <a:r>
              <a:rPr lang="en-US" baseline="0" dirty="0" err="1" smtClean="0"/>
              <a:t>Silbido</a:t>
            </a:r>
            <a:r>
              <a:rPr lang="en-US" baseline="0" dirty="0" smtClean="0"/>
              <a:t>, a whistle detector developed by Marie </a:t>
            </a:r>
            <a:r>
              <a:rPr lang="en-US" baseline="0" dirty="0" err="1" smtClean="0"/>
              <a:t>Roch’s</a:t>
            </a:r>
            <a:r>
              <a:rPr lang="en-US" baseline="0" dirty="0" smtClean="0"/>
              <a:t> lab at SDSU. The only post-processing I did was to automatically remove some anthropogenic signals, like 12kHz echo sounder. I then add up the total duration of whistling per 5-minute recording interval.</a:t>
            </a:r>
            <a:endParaRPr lang="en-US" dirty="0"/>
          </a:p>
        </p:txBody>
      </p:sp>
      <p:sp>
        <p:nvSpPr>
          <p:cNvPr id="4" name="Slide Number Placeholder 3"/>
          <p:cNvSpPr>
            <a:spLocks noGrp="1"/>
          </p:cNvSpPr>
          <p:nvPr>
            <p:ph type="sldNum" sz="quarter" idx="10"/>
          </p:nvPr>
        </p:nvSpPr>
        <p:spPr/>
        <p:txBody>
          <a:bodyPr/>
          <a:lstStyle/>
          <a:p>
            <a:fld id="{693B0F99-7D3A-4D96-B717-B22351CEC60A}"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012193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detect the “quacks”, I used a pitch detector.</a:t>
            </a:r>
            <a:r>
              <a:rPr lang="en-US" baseline="0" dirty="0" smtClean="0"/>
              <a:t> I selected a free </a:t>
            </a:r>
            <a:r>
              <a:rPr lang="en-US" baseline="0" dirty="0" err="1" smtClean="0"/>
              <a:t>matlab</a:t>
            </a:r>
            <a:r>
              <a:rPr lang="en-US" baseline="0" dirty="0" smtClean="0"/>
              <a:t> program called </a:t>
            </a:r>
            <a:r>
              <a:rPr lang="en-US" baseline="0" dirty="0" err="1" smtClean="0"/>
              <a:t>swipep</a:t>
            </a:r>
            <a:r>
              <a:rPr lang="en-US" baseline="0" dirty="0" smtClean="0"/>
              <a:t>. I used it before in some speech signal processing work. </a:t>
            </a:r>
            <a:r>
              <a:rPr lang="en-US" baseline="0" dirty="0" smtClean="0"/>
              <a:t>Unfortunately, the </a:t>
            </a:r>
            <a:r>
              <a:rPr lang="en-US" baseline="0" dirty="0" smtClean="0"/>
              <a:t>false alarm rate was </a:t>
            </a:r>
            <a:r>
              <a:rPr lang="en-US" baseline="0" dirty="0" smtClean="0"/>
              <a:t>a little too </a:t>
            </a:r>
            <a:r>
              <a:rPr lang="en-US" baseline="0" dirty="0" smtClean="0"/>
              <a:t>high ~10-15%. So, I put in a lot of time, manually removing the false alarms—a step that I did not perform for the whistles.</a:t>
            </a:r>
            <a:endParaRPr lang="en-US" dirty="0"/>
          </a:p>
        </p:txBody>
      </p:sp>
      <p:sp>
        <p:nvSpPr>
          <p:cNvPr id="4" name="Slide Number Placeholder 3"/>
          <p:cNvSpPr>
            <a:spLocks noGrp="1"/>
          </p:cNvSpPr>
          <p:nvPr>
            <p:ph type="sldNum" sz="quarter" idx="10"/>
          </p:nvPr>
        </p:nvSpPr>
        <p:spPr/>
        <p:txBody>
          <a:bodyPr/>
          <a:lstStyle/>
          <a:p>
            <a:fld id="{693B0F99-7D3A-4D96-B717-B22351CEC60A}"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012193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SKIP</a:t>
            </a:r>
          </a:p>
          <a:p>
            <a:endParaRPr lang="en-US" dirty="0" smtClean="0"/>
          </a:p>
          <a:p>
            <a:r>
              <a:rPr lang="en-US" dirty="0" smtClean="0"/>
              <a:t>Here</a:t>
            </a:r>
            <a:r>
              <a:rPr lang="en-US" baseline="0" dirty="0" smtClean="0"/>
              <a:t> </a:t>
            </a:r>
            <a:r>
              <a:rPr lang="en-US" baseline="0" dirty="0" smtClean="0"/>
              <a:t>I’m showing the temporal pattern of these two signal types over the 15 months. The </a:t>
            </a:r>
            <a:r>
              <a:rPr lang="en-US" baseline="0" dirty="0" smtClean="0"/>
              <a:t>top </a:t>
            </a:r>
            <a:r>
              <a:rPr lang="en-US" baseline="0" dirty="0" smtClean="0"/>
              <a:t>panel shows whistles. On the horizontal axis, months. On the vertical axes I have the fraction of recording intervals that have more than 3 seconds of whistling—with peaks in July and December. The second panel. The vertical axis (different scale) is the fraction of recording intervals that had one or more quack sound. So, you see the temporal pattern is similar with peaks in June and November. In fact, the recording intervals with quacks are a subset of the recording intervals with whistles.</a:t>
            </a:r>
            <a:endParaRPr lang="en-US" dirty="0"/>
          </a:p>
        </p:txBody>
      </p:sp>
      <p:sp>
        <p:nvSpPr>
          <p:cNvPr id="4" name="Slide Number Placeholder 3"/>
          <p:cNvSpPr>
            <a:spLocks noGrp="1"/>
          </p:cNvSpPr>
          <p:nvPr>
            <p:ph type="sldNum" sz="quarter" idx="10"/>
          </p:nvPr>
        </p:nvSpPr>
        <p:spPr/>
        <p:txBody>
          <a:bodyPr/>
          <a:lstStyle/>
          <a:p>
            <a:fld id="{839DE257-D847-4931-A440-8EAB1A649AC2}" type="slidenum">
              <a:rPr lang="en-US" smtClean="0"/>
              <a:t>9</a:t>
            </a:fld>
            <a:endParaRPr lang="en-US"/>
          </a:p>
        </p:txBody>
      </p:sp>
    </p:spTree>
    <p:extLst>
      <p:ext uri="{BB962C8B-B14F-4D97-AF65-F5344CB8AC3E}">
        <p14:creationId xmlns:p14="http://schemas.microsoft.com/office/powerpoint/2010/main" val="319617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873A40-9948-4BF9-9975-95CE9CAC1D23}"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0BF8D-345A-40D9-B264-12885DC50686}" type="slidenum">
              <a:rPr lang="en-US" smtClean="0"/>
              <a:t>‹#›</a:t>
            </a:fld>
            <a:endParaRPr lang="en-US"/>
          </a:p>
        </p:txBody>
      </p:sp>
    </p:spTree>
    <p:extLst>
      <p:ext uri="{BB962C8B-B14F-4D97-AF65-F5344CB8AC3E}">
        <p14:creationId xmlns:p14="http://schemas.microsoft.com/office/powerpoint/2010/main" val="311836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873A40-9948-4BF9-9975-95CE9CAC1D23}"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0BF8D-345A-40D9-B264-12885DC50686}" type="slidenum">
              <a:rPr lang="en-US" smtClean="0"/>
              <a:t>‹#›</a:t>
            </a:fld>
            <a:endParaRPr lang="en-US"/>
          </a:p>
        </p:txBody>
      </p:sp>
    </p:spTree>
    <p:extLst>
      <p:ext uri="{BB962C8B-B14F-4D97-AF65-F5344CB8AC3E}">
        <p14:creationId xmlns:p14="http://schemas.microsoft.com/office/powerpoint/2010/main" val="131371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873A40-9948-4BF9-9975-95CE9CAC1D23}"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0BF8D-345A-40D9-B264-12885DC50686}" type="slidenum">
              <a:rPr lang="en-US" smtClean="0"/>
              <a:t>‹#›</a:t>
            </a:fld>
            <a:endParaRPr lang="en-US"/>
          </a:p>
        </p:txBody>
      </p:sp>
    </p:spTree>
    <p:extLst>
      <p:ext uri="{BB962C8B-B14F-4D97-AF65-F5344CB8AC3E}">
        <p14:creationId xmlns:p14="http://schemas.microsoft.com/office/powerpoint/2010/main" val="295317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873A40-9948-4BF9-9975-95CE9CAC1D23}"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0BF8D-345A-40D9-B264-12885DC50686}" type="slidenum">
              <a:rPr lang="en-US" smtClean="0"/>
              <a:t>‹#›</a:t>
            </a:fld>
            <a:endParaRPr lang="en-US"/>
          </a:p>
        </p:txBody>
      </p:sp>
    </p:spTree>
    <p:extLst>
      <p:ext uri="{BB962C8B-B14F-4D97-AF65-F5344CB8AC3E}">
        <p14:creationId xmlns:p14="http://schemas.microsoft.com/office/powerpoint/2010/main" val="339572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873A40-9948-4BF9-9975-95CE9CAC1D23}"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0BF8D-345A-40D9-B264-12885DC50686}" type="slidenum">
              <a:rPr lang="en-US" smtClean="0"/>
              <a:t>‹#›</a:t>
            </a:fld>
            <a:endParaRPr lang="en-US"/>
          </a:p>
        </p:txBody>
      </p:sp>
    </p:spTree>
    <p:extLst>
      <p:ext uri="{BB962C8B-B14F-4D97-AF65-F5344CB8AC3E}">
        <p14:creationId xmlns:p14="http://schemas.microsoft.com/office/powerpoint/2010/main" val="428040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873A40-9948-4BF9-9975-95CE9CAC1D23}"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0BF8D-345A-40D9-B264-12885DC50686}" type="slidenum">
              <a:rPr lang="en-US" smtClean="0"/>
              <a:t>‹#›</a:t>
            </a:fld>
            <a:endParaRPr lang="en-US"/>
          </a:p>
        </p:txBody>
      </p:sp>
    </p:spTree>
    <p:extLst>
      <p:ext uri="{BB962C8B-B14F-4D97-AF65-F5344CB8AC3E}">
        <p14:creationId xmlns:p14="http://schemas.microsoft.com/office/powerpoint/2010/main" val="79163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873A40-9948-4BF9-9975-95CE9CAC1D23}" type="datetimeFigureOut">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10BF8D-345A-40D9-B264-12885DC50686}" type="slidenum">
              <a:rPr lang="en-US" smtClean="0"/>
              <a:t>‹#›</a:t>
            </a:fld>
            <a:endParaRPr lang="en-US"/>
          </a:p>
        </p:txBody>
      </p:sp>
    </p:spTree>
    <p:extLst>
      <p:ext uri="{BB962C8B-B14F-4D97-AF65-F5344CB8AC3E}">
        <p14:creationId xmlns:p14="http://schemas.microsoft.com/office/powerpoint/2010/main" val="273719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873A40-9948-4BF9-9975-95CE9CAC1D23}" type="datetimeFigureOut">
              <a:rPr lang="en-US" smtClean="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10BF8D-345A-40D9-B264-12885DC50686}" type="slidenum">
              <a:rPr lang="en-US" smtClean="0"/>
              <a:t>‹#›</a:t>
            </a:fld>
            <a:endParaRPr lang="en-US"/>
          </a:p>
        </p:txBody>
      </p:sp>
    </p:spTree>
    <p:extLst>
      <p:ext uri="{BB962C8B-B14F-4D97-AF65-F5344CB8AC3E}">
        <p14:creationId xmlns:p14="http://schemas.microsoft.com/office/powerpoint/2010/main" val="216631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73A40-9948-4BF9-9975-95CE9CAC1D23}" type="datetimeFigureOut">
              <a:rPr lang="en-US" smtClean="0"/>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10BF8D-345A-40D9-B264-12885DC50686}" type="slidenum">
              <a:rPr lang="en-US" smtClean="0"/>
              <a:t>‹#›</a:t>
            </a:fld>
            <a:endParaRPr lang="en-US"/>
          </a:p>
        </p:txBody>
      </p:sp>
    </p:spTree>
    <p:extLst>
      <p:ext uri="{BB962C8B-B14F-4D97-AF65-F5344CB8AC3E}">
        <p14:creationId xmlns:p14="http://schemas.microsoft.com/office/powerpoint/2010/main" val="69108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873A40-9948-4BF9-9975-95CE9CAC1D23}"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0BF8D-345A-40D9-B264-12885DC50686}" type="slidenum">
              <a:rPr lang="en-US" smtClean="0"/>
              <a:t>‹#›</a:t>
            </a:fld>
            <a:endParaRPr lang="en-US"/>
          </a:p>
        </p:txBody>
      </p:sp>
    </p:spTree>
    <p:extLst>
      <p:ext uri="{BB962C8B-B14F-4D97-AF65-F5344CB8AC3E}">
        <p14:creationId xmlns:p14="http://schemas.microsoft.com/office/powerpoint/2010/main" val="189447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873A40-9948-4BF9-9975-95CE9CAC1D23}"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0BF8D-345A-40D9-B264-12885DC50686}" type="slidenum">
              <a:rPr lang="en-US" smtClean="0"/>
              <a:t>‹#›</a:t>
            </a:fld>
            <a:endParaRPr lang="en-US"/>
          </a:p>
        </p:txBody>
      </p:sp>
    </p:spTree>
    <p:extLst>
      <p:ext uri="{BB962C8B-B14F-4D97-AF65-F5344CB8AC3E}">
        <p14:creationId xmlns:p14="http://schemas.microsoft.com/office/powerpoint/2010/main" val="686123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73A40-9948-4BF9-9975-95CE9CAC1D23}" type="datetimeFigureOut">
              <a:rPr lang="en-US" smtClean="0"/>
              <a:t>5/15/2019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0BF8D-345A-40D9-B264-12885DC50686}" type="slidenum">
              <a:rPr lang="en-US" smtClean="0"/>
              <a:t>‹#›</a:t>
            </a:fld>
            <a:endParaRPr lang="en-US"/>
          </a:p>
        </p:txBody>
      </p:sp>
    </p:spTree>
    <p:extLst>
      <p:ext uri="{BB962C8B-B14F-4D97-AF65-F5344CB8AC3E}">
        <p14:creationId xmlns:p14="http://schemas.microsoft.com/office/powerpoint/2010/main" val="108844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1121/1.2951592"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marine.rutgers.edu/cool/sat_data/?nothumbs=0&amp;product=sst&amp;region=capehat" TargetMode="External"/><Relationship Id="rId5" Type="http://schemas.openxmlformats.org/officeDocument/2006/relationships/hyperlink" Target="https://www.cise.ufl.edu/~acamacho/publications/swipep.m" TargetMode="External"/><Relationship Id="rId4" Type="http://schemas.openxmlformats.org/officeDocument/2006/relationships/hyperlink" Target="https://roch.sdsu.edu/index.php/softwa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roch.sdsu.edu/index.php/softwar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cise.ufl.edu/~acamacho/publications/swipep.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740694"/>
            <a:ext cx="8153400" cy="1231106"/>
          </a:xfrm>
          <a:prstGeom prst="rect">
            <a:avLst/>
          </a:prstGeom>
          <a:noFill/>
        </p:spPr>
        <p:txBody>
          <a:bodyPr wrap="square" rtlCol="0">
            <a:spAutoFit/>
          </a:bodyPr>
          <a:lstStyle/>
          <a:p>
            <a:r>
              <a:rPr lang="en-US" sz="2800" dirty="0"/>
              <a:t>Detection of dolphin burst-pulses off Cape Hatteras, North Carolina, correlated to oceanographic features </a:t>
            </a:r>
          </a:p>
          <a:p>
            <a:endParaRPr lang="en-US" dirty="0"/>
          </a:p>
        </p:txBody>
      </p:sp>
      <p:sp>
        <p:nvSpPr>
          <p:cNvPr id="3" name="TextBox 2"/>
          <p:cNvSpPr txBox="1"/>
          <p:nvPr/>
        </p:nvSpPr>
        <p:spPr>
          <a:xfrm>
            <a:off x="533400" y="2895600"/>
            <a:ext cx="7315200" cy="3447098"/>
          </a:xfrm>
          <a:prstGeom prst="rect">
            <a:avLst/>
          </a:prstGeom>
          <a:noFill/>
        </p:spPr>
        <p:txBody>
          <a:bodyPr wrap="square" rtlCol="0">
            <a:spAutoFit/>
          </a:bodyPr>
          <a:lstStyle/>
          <a:p>
            <a:r>
              <a:rPr lang="en-US" dirty="0" smtClean="0"/>
              <a:t>University of North Carolina Coastal Studies Institute</a:t>
            </a:r>
          </a:p>
          <a:p>
            <a:endParaRPr lang="en-US" dirty="0"/>
          </a:p>
          <a:p>
            <a:r>
              <a:rPr lang="en-US" sz="1400" dirty="0" smtClean="0"/>
              <a:t>Steve Lockhart</a:t>
            </a:r>
          </a:p>
          <a:p>
            <a:r>
              <a:rPr lang="en-US" sz="1400" dirty="0" smtClean="0"/>
              <a:t>Mike Muglia</a:t>
            </a:r>
          </a:p>
          <a:p>
            <a:r>
              <a:rPr lang="en-US" sz="1400" dirty="0" smtClean="0"/>
              <a:t>Lindsay </a:t>
            </a:r>
            <a:r>
              <a:rPr lang="en-US" sz="1400" dirty="0" err="1" smtClean="0"/>
              <a:t>Dubbs</a:t>
            </a:r>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a:p>
          <a:p>
            <a:endParaRPr lang="en-US" sz="1400" dirty="0" smtClean="0"/>
          </a:p>
          <a:p>
            <a:r>
              <a:rPr lang="en-US" sz="1400" dirty="0"/>
              <a:t>s</a:t>
            </a:r>
            <a:r>
              <a:rPr lang="en-US" sz="1400" dirty="0" smtClean="0"/>
              <a:t>blockhart.zzero@gmail.com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71" y="341671"/>
            <a:ext cx="3011129" cy="120445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1800" y="3429000"/>
            <a:ext cx="1524793" cy="2286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19600" y="3429000"/>
            <a:ext cx="2058708" cy="1373186"/>
          </a:xfrm>
          <a:prstGeom prst="rect">
            <a:avLst/>
          </a:prstGeom>
        </p:spPr>
      </p:pic>
      <p:sp>
        <p:nvSpPr>
          <p:cNvPr id="7" name="TextBox 6"/>
          <p:cNvSpPr txBox="1"/>
          <p:nvPr/>
        </p:nvSpPr>
        <p:spPr>
          <a:xfrm>
            <a:off x="8229996" y="164068"/>
            <a:ext cx="990204" cy="369332"/>
          </a:xfrm>
          <a:prstGeom prst="rect">
            <a:avLst/>
          </a:prstGeom>
          <a:noFill/>
        </p:spPr>
        <p:txBody>
          <a:bodyPr wrap="square" rtlCol="0">
            <a:spAutoFit/>
          </a:bodyPr>
          <a:lstStyle/>
          <a:p>
            <a:r>
              <a:rPr lang="en-US" dirty="0"/>
              <a:t>4aAB3</a:t>
            </a:r>
          </a:p>
        </p:txBody>
      </p:sp>
    </p:spTree>
    <p:extLst>
      <p:ext uri="{BB962C8B-B14F-4D97-AF65-F5344CB8AC3E}">
        <p14:creationId xmlns:p14="http://schemas.microsoft.com/office/powerpoint/2010/main" val="7646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2400"/>
            <a:ext cx="10363200" cy="304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999" y="2895600"/>
            <a:ext cx="10363199" cy="4038600"/>
          </a:xfrm>
          <a:prstGeom prst="rect">
            <a:avLst/>
          </a:prstGeom>
        </p:spPr>
      </p:pic>
    </p:spTree>
    <p:extLst>
      <p:ext uri="{BB962C8B-B14F-4D97-AF65-F5344CB8AC3E}">
        <p14:creationId xmlns:p14="http://schemas.microsoft.com/office/powerpoint/2010/main" val="2388541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685800" y="152400"/>
            <a:ext cx="7772400" cy="609600"/>
          </a:xfrm>
        </p:spPr>
        <p:txBody>
          <a:bodyPr>
            <a:normAutofit/>
          </a:bodyPr>
          <a:lstStyle/>
          <a:p>
            <a:pPr marL="514350" indent="-514350"/>
            <a:r>
              <a:rPr lang="en-US" sz="2800" b="1" dirty="0"/>
              <a:t>Correlating Detections with Gulf Stream Position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1" y="838200"/>
            <a:ext cx="6400800" cy="4876800"/>
          </a:xfrm>
          <a:prstGeom prst="rect">
            <a:avLst/>
          </a:prstGeom>
        </p:spPr>
      </p:pic>
    </p:spTree>
    <p:extLst>
      <p:ext uri="{BB962C8B-B14F-4D97-AF65-F5344CB8AC3E}">
        <p14:creationId xmlns:p14="http://schemas.microsoft.com/office/powerpoint/2010/main" val="1304404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685800" y="152400"/>
            <a:ext cx="7772400" cy="609600"/>
          </a:xfrm>
        </p:spPr>
        <p:txBody>
          <a:bodyPr>
            <a:normAutofit/>
          </a:bodyPr>
          <a:lstStyle/>
          <a:p>
            <a:r>
              <a:rPr lang="en-US" sz="2800" b="1" dirty="0"/>
              <a:t>Correlating Detections with Gulf Stream Position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802" y="762000"/>
            <a:ext cx="6367797" cy="5049940"/>
          </a:xfrm>
          <a:prstGeom prst="rect">
            <a:avLst/>
          </a:prstGeom>
        </p:spPr>
      </p:pic>
    </p:spTree>
    <p:extLst>
      <p:ext uri="{BB962C8B-B14F-4D97-AF65-F5344CB8AC3E}">
        <p14:creationId xmlns:p14="http://schemas.microsoft.com/office/powerpoint/2010/main" val="3707897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685800" y="228600"/>
            <a:ext cx="7772400" cy="609600"/>
          </a:xfrm>
        </p:spPr>
        <p:txBody>
          <a:bodyPr>
            <a:normAutofit/>
          </a:bodyPr>
          <a:lstStyle/>
          <a:p>
            <a:r>
              <a:rPr lang="en-US" sz="2800" b="1" dirty="0"/>
              <a:t>Correlating Detections with Gulf Stream Position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85396"/>
            <a:ext cx="10515600" cy="4834404"/>
          </a:xfrm>
          <a:prstGeom prst="rect">
            <a:avLst/>
          </a:prstGeom>
        </p:spPr>
      </p:pic>
    </p:spTree>
    <p:extLst>
      <p:ext uri="{BB962C8B-B14F-4D97-AF65-F5344CB8AC3E}">
        <p14:creationId xmlns:p14="http://schemas.microsoft.com/office/powerpoint/2010/main" val="949052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685800" y="228600"/>
            <a:ext cx="7772400" cy="609600"/>
          </a:xfrm>
        </p:spPr>
        <p:txBody>
          <a:bodyPr>
            <a:normAutofit/>
          </a:bodyPr>
          <a:lstStyle/>
          <a:p>
            <a:r>
              <a:rPr lang="en-US" sz="2800" b="1" dirty="0"/>
              <a:t>Correlating Detections with Gulf Stream Position</a:t>
            </a:r>
          </a:p>
        </p:txBody>
      </p:sp>
      <p:sp>
        <p:nvSpPr>
          <p:cNvPr id="6" name="TextBox 5"/>
          <p:cNvSpPr txBox="1"/>
          <p:nvPr/>
        </p:nvSpPr>
        <p:spPr>
          <a:xfrm>
            <a:off x="609600" y="990600"/>
            <a:ext cx="8153400" cy="5601533"/>
          </a:xfrm>
          <a:prstGeom prst="rect">
            <a:avLst/>
          </a:prstGeom>
          <a:noFill/>
        </p:spPr>
        <p:txBody>
          <a:bodyPr wrap="square" rtlCol="0">
            <a:spAutoFit/>
          </a:bodyPr>
          <a:lstStyle/>
          <a:p>
            <a:r>
              <a:rPr lang="en-US" dirty="0" smtClean="0"/>
              <a:t>If, instead,  we use a GAM…</a:t>
            </a:r>
          </a:p>
          <a:p>
            <a:endParaRPr lang="en-US" dirty="0"/>
          </a:p>
          <a:p>
            <a:pPr lvl="1"/>
            <a:r>
              <a:rPr lang="en-US" dirty="0" smtClean="0"/>
              <a:t>Formula</a:t>
            </a:r>
            <a:r>
              <a:rPr lang="en-US" dirty="0"/>
              <a:t>: presence ~ s(temperature) + s(salinity) </a:t>
            </a:r>
            <a:endParaRPr lang="en-US" dirty="0" smtClean="0"/>
          </a:p>
          <a:p>
            <a:pPr lvl="1"/>
            <a:endParaRPr lang="en-US" dirty="0"/>
          </a:p>
          <a:p>
            <a:pPr lvl="1"/>
            <a:r>
              <a:rPr lang="en-US" dirty="0" smtClean="0"/>
              <a:t>R-sq</a:t>
            </a:r>
            <a:r>
              <a:rPr lang="en-US" dirty="0"/>
              <a:t>.(</a:t>
            </a:r>
            <a:r>
              <a:rPr lang="en-US" dirty="0" err="1"/>
              <a:t>adj</a:t>
            </a:r>
            <a:r>
              <a:rPr lang="en-US" dirty="0"/>
              <a:t>) = 0.000502 </a:t>
            </a:r>
            <a:endParaRPr lang="en-US" dirty="0" smtClean="0"/>
          </a:p>
          <a:p>
            <a:pPr lvl="1"/>
            <a:r>
              <a:rPr lang="en-US" dirty="0" smtClean="0"/>
              <a:t>Deviance </a:t>
            </a:r>
            <a:r>
              <a:rPr lang="en-US" dirty="0"/>
              <a:t>explained = 1.99</a:t>
            </a:r>
            <a:r>
              <a:rPr lang="en-US" dirty="0" smtClean="0"/>
              <a:t>%</a:t>
            </a:r>
          </a:p>
          <a:p>
            <a:endParaRPr lang="en-US" dirty="0"/>
          </a:p>
          <a:p>
            <a:endParaRPr lang="en-US" dirty="0" smtClean="0"/>
          </a:p>
          <a:p>
            <a:r>
              <a:rPr lang="en-US" b="1" i="1" dirty="0" smtClean="0"/>
              <a:t>So, this approach of using PDFs and KS test can be better in some case than GAM for revealing a relationship between the biological (presence/absence) data and the physical data (T,S). </a:t>
            </a:r>
          </a:p>
          <a:p>
            <a:endParaRPr lang="en-US" dirty="0"/>
          </a:p>
          <a:p>
            <a:endParaRPr lang="en-US" dirty="0" smtClean="0"/>
          </a:p>
          <a:p>
            <a:endParaRPr lang="en-US" dirty="0"/>
          </a:p>
          <a:p>
            <a:endParaRPr lang="en-US" sz="1400" dirty="0" smtClean="0"/>
          </a:p>
          <a:p>
            <a:endParaRPr lang="en-US" sz="1400" dirty="0"/>
          </a:p>
          <a:p>
            <a:r>
              <a:rPr lang="en-US" sz="1400" dirty="0" smtClean="0"/>
              <a:t>See Woodworth </a:t>
            </a:r>
            <a:r>
              <a:rPr lang="en-US" sz="1400" dirty="0"/>
              <a:t>P.A., </a:t>
            </a:r>
            <a:r>
              <a:rPr lang="en-US" sz="1400" dirty="0" err="1"/>
              <a:t>Schorr</a:t>
            </a:r>
            <a:r>
              <a:rPr lang="en-US" sz="1400" dirty="0"/>
              <a:t> G.S., </a:t>
            </a:r>
            <a:r>
              <a:rPr lang="en-US" sz="1400" dirty="0">
                <a:effectLst>
                  <a:outerShdw dir="5400000" sx="0" sy="0" algn="ctr">
                    <a:schemeClr val="tx1"/>
                  </a:outerShdw>
                </a:effectLst>
              </a:rPr>
              <a:t>Baird </a:t>
            </a:r>
            <a:r>
              <a:rPr lang="en-US" sz="1400" dirty="0"/>
              <a:t>R.W., Webster D.L., </a:t>
            </a:r>
            <a:r>
              <a:rPr lang="en-US" sz="1400" dirty="0" err="1"/>
              <a:t>McSweeney</a:t>
            </a:r>
            <a:r>
              <a:rPr lang="en-US" sz="1400" dirty="0"/>
              <a:t> D.L., Hanson M.B., Andrews R.D., and J.J. </a:t>
            </a:r>
            <a:r>
              <a:rPr lang="en-US" sz="1400" dirty="0" err="1"/>
              <a:t>Polovina</a:t>
            </a:r>
            <a:r>
              <a:rPr lang="en-US" sz="1400" dirty="0"/>
              <a:t>. (2012). Eddies as offshore foraging grounds for melon-headed whales (</a:t>
            </a:r>
            <a:r>
              <a:rPr lang="en-US" sz="1400" i="1" dirty="0" err="1"/>
              <a:t>Peponocephala</a:t>
            </a:r>
            <a:r>
              <a:rPr lang="en-US" sz="1400" i="1" dirty="0"/>
              <a:t> </a:t>
            </a:r>
            <a:r>
              <a:rPr lang="en-US" sz="1400" i="1" dirty="0" err="1"/>
              <a:t>electra</a:t>
            </a:r>
            <a:r>
              <a:rPr lang="en-US" sz="1400" dirty="0"/>
              <a:t>).  Marine Mammal Science 28: 638-647.</a:t>
            </a:r>
          </a:p>
          <a:p>
            <a:endParaRPr lang="en-US" dirty="0" smtClean="0"/>
          </a:p>
          <a:p>
            <a:endParaRPr lang="en-US" dirty="0"/>
          </a:p>
        </p:txBody>
      </p:sp>
    </p:spTree>
    <p:extLst>
      <p:ext uri="{BB962C8B-B14F-4D97-AF65-F5344CB8AC3E}">
        <p14:creationId xmlns:p14="http://schemas.microsoft.com/office/powerpoint/2010/main" val="3500838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609600"/>
          </a:xfrm>
        </p:spPr>
        <p:txBody>
          <a:bodyPr>
            <a:normAutofit/>
          </a:bodyPr>
          <a:lstStyle/>
          <a:p>
            <a:r>
              <a:rPr lang="en-US" sz="2800" b="1" dirty="0" smtClean="0"/>
              <a:t>Outline</a:t>
            </a:r>
            <a:endParaRPr lang="en-US" sz="2800" b="1" dirty="0"/>
          </a:p>
        </p:txBody>
      </p:sp>
      <p:sp>
        <p:nvSpPr>
          <p:cNvPr id="3" name="Subtitle 2"/>
          <p:cNvSpPr>
            <a:spLocks noGrp="1"/>
          </p:cNvSpPr>
          <p:nvPr>
            <p:ph type="subTitle" idx="1"/>
          </p:nvPr>
        </p:nvSpPr>
        <p:spPr>
          <a:xfrm>
            <a:off x="914400" y="914400"/>
            <a:ext cx="7467600" cy="5181600"/>
          </a:xfrm>
        </p:spPr>
        <p:txBody>
          <a:bodyPr>
            <a:normAutofit/>
          </a:bodyPr>
          <a:lstStyle/>
          <a:p>
            <a:pPr marL="514350" indent="-514350" algn="l">
              <a:buFont typeface="+mj-lt"/>
              <a:buAutoNum type="arabicPeriod"/>
            </a:pPr>
            <a:r>
              <a:rPr lang="en-US" sz="1800" dirty="0">
                <a:solidFill>
                  <a:schemeClr val="tx1">
                    <a:lumMod val="50000"/>
                    <a:lumOff val="50000"/>
                  </a:schemeClr>
                </a:solidFill>
              </a:rPr>
              <a:t>Introduction</a:t>
            </a:r>
          </a:p>
          <a:p>
            <a:pPr marL="514350" indent="-514350" algn="l">
              <a:buFont typeface="+mj-lt"/>
              <a:buAutoNum type="arabicPeriod"/>
            </a:pPr>
            <a:r>
              <a:rPr lang="en-US" sz="1800" dirty="0">
                <a:solidFill>
                  <a:schemeClr val="tx1">
                    <a:lumMod val="50000"/>
                    <a:lumOff val="50000"/>
                  </a:schemeClr>
                </a:solidFill>
              </a:rPr>
              <a:t>Signals of Interest (Whistles and “Quacks”)</a:t>
            </a:r>
          </a:p>
          <a:p>
            <a:pPr marL="514350" indent="-514350" algn="l">
              <a:buFont typeface="+mj-lt"/>
              <a:buAutoNum type="arabicPeriod"/>
            </a:pPr>
            <a:r>
              <a:rPr lang="en-US" sz="1800" dirty="0">
                <a:solidFill>
                  <a:schemeClr val="tx1">
                    <a:lumMod val="50000"/>
                    <a:lumOff val="50000"/>
                  </a:schemeClr>
                </a:solidFill>
              </a:rPr>
              <a:t>Detection </a:t>
            </a:r>
          </a:p>
          <a:p>
            <a:pPr marL="514350" indent="-514350" algn="l">
              <a:buFont typeface="+mj-lt"/>
              <a:buAutoNum type="arabicPeriod"/>
            </a:pPr>
            <a:r>
              <a:rPr lang="en-US" sz="1800" b="1" dirty="0">
                <a:solidFill>
                  <a:schemeClr val="tx1"/>
                </a:solidFill>
              </a:rPr>
              <a:t>Correlating Detections with Gulf Stream Position</a:t>
            </a:r>
          </a:p>
          <a:p>
            <a:pPr marL="914400" lvl="1" indent="-339725" algn="l">
              <a:buFont typeface="+mj-lt"/>
              <a:buAutoNum type="alphaLcParenR"/>
            </a:pPr>
            <a:r>
              <a:rPr lang="en-US" sz="1800" dirty="0">
                <a:solidFill>
                  <a:schemeClr val="tx1"/>
                </a:solidFill>
              </a:rPr>
              <a:t> </a:t>
            </a:r>
            <a:r>
              <a:rPr lang="en-US" sz="1800" b="1" dirty="0">
                <a:solidFill>
                  <a:schemeClr val="tx1"/>
                </a:solidFill>
              </a:rPr>
              <a:t>Is correlation “Real” (biological)…</a:t>
            </a:r>
          </a:p>
          <a:p>
            <a:pPr marL="914400" lvl="1" indent="-339725" algn="l">
              <a:buFont typeface="+mj-lt"/>
              <a:buAutoNum type="alphaLcParenR"/>
            </a:pPr>
            <a:r>
              <a:rPr lang="en-US" sz="1800" b="1" dirty="0">
                <a:solidFill>
                  <a:schemeClr val="tx1"/>
                </a:solidFill>
              </a:rPr>
              <a:t> or is it environmental:</a:t>
            </a:r>
          </a:p>
          <a:p>
            <a:pPr marL="1193800" lvl="2" indent="-220663" algn="l">
              <a:buFont typeface="+mj-lt"/>
              <a:buAutoNum type="romanLcPeriod"/>
            </a:pPr>
            <a:r>
              <a:rPr lang="en-US" sz="1800" b="1" dirty="0">
                <a:solidFill>
                  <a:schemeClr val="tx1"/>
                </a:solidFill>
              </a:rPr>
              <a:t>Acoustic propagation related to Gulf Stream position?</a:t>
            </a:r>
          </a:p>
          <a:p>
            <a:pPr marL="1193800" lvl="2" indent="-220663" algn="l">
              <a:buFont typeface="+mj-lt"/>
              <a:buAutoNum type="romanLcPeriod"/>
            </a:pPr>
            <a:r>
              <a:rPr lang="en-US" sz="1800" b="1" dirty="0">
                <a:solidFill>
                  <a:schemeClr val="tx1"/>
                </a:solidFill>
              </a:rPr>
              <a:t>Acoustic noise related to Gulf Stream position</a:t>
            </a:r>
            <a:r>
              <a:rPr lang="en-US" sz="1800" b="1" dirty="0" smtClean="0">
                <a:solidFill>
                  <a:schemeClr val="tx1"/>
                </a:solidFill>
              </a:rPr>
              <a:t>?</a:t>
            </a:r>
          </a:p>
          <a:p>
            <a:pPr marL="736600" lvl="1" indent="-220663" algn="l">
              <a:buFont typeface="+mj-lt"/>
              <a:buAutoNum type="alphaLcParenR"/>
            </a:pPr>
            <a:r>
              <a:rPr lang="en-US" sz="1800" b="1" dirty="0">
                <a:solidFill>
                  <a:schemeClr val="tx1"/>
                </a:solidFill>
              </a:rPr>
              <a:t> </a:t>
            </a:r>
            <a:r>
              <a:rPr lang="en-US" sz="1800" b="1" dirty="0" smtClean="0">
                <a:solidFill>
                  <a:schemeClr val="tx1"/>
                </a:solidFill>
              </a:rPr>
              <a:t>	or both?</a:t>
            </a:r>
            <a:endParaRPr lang="en-US" sz="1800" b="1" dirty="0">
              <a:solidFill>
                <a:schemeClr val="tx1"/>
              </a:solidFill>
            </a:endParaRPr>
          </a:p>
          <a:p>
            <a:pPr marL="514350" indent="-514350" algn="l">
              <a:buFont typeface="+mj-lt"/>
              <a:buAutoNum type="arabicPeriod"/>
            </a:pPr>
            <a:r>
              <a:rPr lang="en-US" sz="1800" dirty="0">
                <a:solidFill>
                  <a:schemeClr val="tx1">
                    <a:lumMod val="50000"/>
                    <a:lumOff val="50000"/>
                  </a:schemeClr>
                </a:solidFill>
              </a:rPr>
              <a:t>Summary</a:t>
            </a:r>
          </a:p>
          <a:p>
            <a:pPr marL="514350" indent="-514350" algn="l">
              <a:buFont typeface="+mj-lt"/>
              <a:buAutoNum type="arabicPeriod"/>
            </a:pPr>
            <a:r>
              <a:rPr lang="en-US" sz="1800" dirty="0">
                <a:solidFill>
                  <a:schemeClr val="tx1">
                    <a:lumMod val="50000"/>
                    <a:lumOff val="50000"/>
                  </a:schemeClr>
                </a:solidFill>
              </a:rPr>
              <a:t>Next </a:t>
            </a:r>
            <a:r>
              <a:rPr lang="en-US" sz="1800" dirty="0" smtClean="0">
                <a:solidFill>
                  <a:schemeClr val="tx1">
                    <a:lumMod val="50000"/>
                    <a:lumOff val="50000"/>
                  </a:schemeClr>
                </a:solidFill>
              </a:rPr>
              <a:t>Steps</a:t>
            </a:r>
          </a:p>
          <a:p>
            <a:pPr marL="514350" indent="-514350" algn="l">
              <a:buFont typeface="+mj-lt"/>
              <a:buAutoNum type="arabicPeriod"/>
            </a:pPr>
            <a:endParaRPr lang="en-US" sz="1800" dirty="0">
              <a:solidFill>
                <a:schemeClr val="tx1">
                  <a:lumMod val="50000"/>
                  <a:lumOff val="50000"/>
                </a:schemeClr>
              </a:solidFill>
            </a:endParaRPr>
          </a:p>
          <a:p>
            <a:pPr marL="514350" indent="-514350" algn="l">
              <a:buFont typeface="+mj-lt"/>
              <a:buAutoNum type="arabicPeriod"/>
            </a:pPr>
            <a:endParaRPr lang="en-US" sz="1800" dirty="0" smtClean="0">
              <a:solidFill>
                <a:schemeClr val="tx1">
                  <a:lumMod val="50000"/>
                  <a:lumOff val="50000"/>
                </a:schemeClr>
              </a:solidFill>
            </a:endParaRPr>
          </a:p>
          <a:p>
            <a:pPr marL="514350" indent="-514350" algn="l">
              <a:buFont typeface="+mj-lt"/>
              <a:buAutoNum type="arabicPeriod"/>
            </a:pPr>
            <a:endParaRPr lang="en-US" sz="1800" dirty="0">
              <a:solidFill>
                <a:schemeClr val="tx1">
                  <a:lumMod val="50000"/>
                  <a:lumOff val="50000"/>
                </a:schemeClr>
              </a:solidFill>
            </a:endParaRPr>
          </a:p>
          <a:p>
            <a:pPr marL="514350" indent="-514350" algn="l">
              <a:buFont typeface="+mj-lt"/>
              <a:buAutoNum type="arabicPeriod"/>
            </a:pPr>
            <a:endParaRPr lang="en-US" sz="1800" dirty="0" smtClean="0">
              <a:solidFill>
                <a:schemeClr val="tx1">
                  <a:lumMod val="50000"/>
                  <a:lumOff val="50000"/>
                </a:schemeClr>
              </a:solidFill>
            </a:endParaRPr>
          </a:p>
          <a:p>
            <a:pPr lvl="1" algn="l"/>
            <a:endParaRPr lang="en-US" sz="1800" dirty="0" smtClean="0">
              <a:solidFill>
                <a:schemeClr val="tx1"/>
              </a:solidFill>
            </a:endParaRPr>
          </a:p>
          <a:p>
            <a:pPr algn="l"/>
            <a:endParaRPr lang="en-US" sz="1800" dirty="0">
              <a:solidFill>
                <a:schemeClr val="tx1"/>
              </a:solidFill>
            </a:endParaRPr>
          </a:p>
        </p:txBody>
      </p:sp>
    </p:spTree>
    <p:extLst>
      <p:ext uri="{BB962C8B-B14F-4D97-AF65-F5344CB8AC3E}">
        <p14:creationId xmlns:p14="http://schemas.microsoft.com/office/powerpoint/2010/main" val="3529704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609600"/>
          </a:xfrm>
        </p:spPr>
        <p:txBody>
          <a:bodyPr>
            <a:normAutofit/>
          </a:bodyPr>
          <a:lstStyle/>
          <a:p>
            <a:r>
              <a:rPr lang="en-US" sz="2800" b="1" dirty="0" smtClean="0"/>
              <a:t>Acoustic Propagation</a:t>
            </a:r>
            <a:endParaRPr lang="en-US" sz="2800" b="1" dirty="0"/>
          </a:p>
        </p:txBody>
      </p:sp>
      <p:sp>
        <p:nvSpPr>
          <p:cNvPr id="3" name="Subtitle 2"/>
          <p:cNvSpPr>
            <a:spLocks noGrp="1"/>
          </p:cNvSpPr>
          <p:nvPr>
            <p:ph type="subTitle" idx="1"/>
          </p:nvPr>
        </p:nvSpPr>
        <p:spPr>
          <a:xfrm>
            <a:off x="914400" y="990600"/>
            <a:ext cx="7467600" cy="5181600"/>
          </a:xfrm>
        </p:spPr>
        <p:txBody>
          <a:bodyPr>
            <a:normAutofit/>
          </a:bodyPr>
          <a:lstStyle/>
          <a:p>
            <a:pPr algn="l"/>
            <a:r>
              <a:rPr lang="en-US" sz="2000" dirty="0" smtClean="0">
                <a:solidFill>
                  <a:schemeClr val="tx1"/>
                </a:solidFill>
              </a:rPr>
              <a:t>Would like to model the acoustic propagation under two scenarios:</a:t>
            </a:r>
          </a:p>
          <a:p>
            <a:pPr marL="342900" indent="-342900" algn="l">
              <a:buAutoNum type="arabicParenR"/>
            </a:pPr>
            <a:r>
              <a:rPr lang="en-US" sz="2000" dirty="0" smtClean="0">
                <a:solidFill>
                  <a:schemeClr val="tx1"/>
                </a:solidFill>
              </a:rPr>
              <a:t>Transect when Gulf Stream meander at crest</a:t>
            </a:r>
          </a:p>
          <a:p>
            <a:pPr marL="342900" indent="-342900" algn="l">
              <a:buAutoNum type="arabicParenR"/>
            </a:pPr>
            <a:r>
              <a:rPr lang="en-US" sz="2000" dirty="0" smtClean="0">
                <a:solidFill>
                  <a:schemeClr val="tx1"/>
                </a:solidFill>
              </a:rPr>
              <a:t>Transect when Gulf Stream meander at trough</a:t>
            </a:r>
          </a:p>
          <a:p>
            <a:pPr marL="342900" indent="-342900" algn="l">
              <a:buAutoNum type="arabicParenR"/>
            </a:pPr>
            <a:endParaRPr lang="en-US" sz="2000" dirty="0" smtClean="0">
              <a:solidFill>
                <a:schemeClr val="tx1"/>
              </a:solidFill>
            </a:endParaRPr>
          </a:p>
          <a:p>
            <a:pPr algn="l"/>
            <a:r>
              <a:rPr lang="en-US" sz="2000" dirty="0" smtClean="0">
                <a:solidFill>
                  <a:schemeClr val="tx1"/>
                </a:solidFill>
              </a:rPr>
              <a:t>…but, all we have is T,S at one point (230m deep, at bottom)</a:t>
            </a:r>
          </a:p>
          <a:p>
            <a:pPr algn="l"/>
            <a:endParaRPr lang="en-US" sz="2000" dirty="0">
              <a:solidFill>
                <a:schemeClr val="tx1"/>
              </a:solidFill>
            </a:endParaRPr>
          </a:p>
          <a:p>
            <a:pPr algn="l"/>
            <a:endParaRPr lang="en-US" sz="2000" dirty="0">
              <a:solidFill>
                <a:schemeClr val="tx1"/>
              </a:solidFill>
            </a:endParaRPr>
          </a:p>
        </p:txBody>
      </p:sp>
      <p:sp>
        <p:nvSpPr>
          <p:cNvPr id="6" name="TextBox 5"/>
          <p:cNvSpPr txBox="1"/>
          <p:nvPr/>
        </p:nvSpPr>
        <p:spPr>
          <a:xfrm>
            <a:off x="3124200" y="2971800"/>
            <a:ext cx="3810000" cy="400110"/>
          </a:xfrm>
          <a:prstGeom prst="rect">
            <a:avLst/>
          </a:prstGeom>
          <a:noFill/>
        </p:spPr>
        <p:txBody>
          <a:bodyPr wrap="square" rtlCol="0">
            <a:spAutoFit/>
          </a:bodyPr>
          <a:lstStyle/>
          <a:p>
            <a:r>
              <a:rPr lang="en-US" sz="2000" dirty="0" smtClean="0"/>
              <a:t>Get glider data.</a:t>
            </a:r>
            <a:endParaRPr lang="en-US" sz="2000" dirty="0"/>
          </a:p>
        </p:txBody>
      </p:sp>
      <p:grpSp>
        <p:nvGrpSpPr>
          <p:cNvPr id="13" name="Group 12"/>
          <p:cNvGrpSpPr/>
          <p:nvPr/>
        </p:nvGrpSpPr>
        <p:grpSpPr>
          <a:xfrm>
            <a:off x="685800" y="3505200"/>
            <a:ext cx="8153400" cy="3091339"/>
            <a:chOff x="685800" y="3667125"/>
            <a:chExt cx="8153400" cy="3091339"/>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605" y="3667125"/>
              <a:ext cx="3716789" cy="2762250"/>
            </a:xfrm>
            <a:prstGeom prst="rect">
              <a:avLst/>
            </a:prstGeom>
          </p:spPr>
        </p:pic>
        <p:sp>
          <p:nvSpPr>
            <p:cNvPr id="12" name="TextBox 11"/>
            <p:cNvSpPr txBox="1"/>
            <p:nvPr/>
          </p:nvSpPr>
          <p:spPr>
            <a:xfrm>
              <a:off x="685800" y="6389132"/>
              <a:ext cx="8153400" cy="369332"/>
            </a:xfrm>
            <a:prstGeom prst="rect">
              <a:avLst/>
            </a:prstGeom>
            <a:noFill/>
          </p:spPr>
          <p:txBody>
            <a:bodyPr wrap="square" rtlCol="0">
              <a:spAutoFit/>
            </a:bodyPr>
            <a:lstStyle/>
            <a:p>
              <a:r>
                <a:rPr lang="en-US" dirty="0"/>
                <a:t>From http://rtodd.whoi.edu/wp-content/uploads/all_GS_tracks_for_web.jpg </a:t>
              </a:r>
            </a:p>
          </p:txBody>
        </p:sp>
      </p:grpSp>
    </p:spTree>
    <p:extLst>
      <p:ext uri="{BB962C8B-B14F-4D97-AF65-F5344CB8AC3E}">
        <p14:creationId xmlns:p14="http://schemas.microsoft.com/office/powerpoint/2010/main" val="158837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512" y="1295400"/>
            <a:ext cx="4891088" cy="46482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40" y="1295400"/>
            <a:ext cx="4898040" cy="4648200"/>
          </a:xfrm>
          <a:prstGeom prst="rect">
            <a:avLst/>
          </a:prstGeom>
        </p:spPr>
      </p:pic>
      <p:sp>
        <p:nvSpPr>
          <p:cNvPr id="4" name="Title 1"/>
          <p:cNvSpPr txBox="1">
            <a:spLocks/>
          </p:cNvSpPr>
          <p:nvPr/>
        </p:nvSpPr>
        <p:spPr>
          <a:xfrm>
            <a:off x="685800" y="152400"/>
            <a:ext cx="77724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Acoustic Propagation</a:t>
            </a:r>
          </a:p>
        </p:txBody>
      </p:sp>
      <p:sp>
        <p:nvSpPr>
          <p:cNvPr id="11" name="Isosceles Triangle 10"/>
          <p:cNvSpPr/>
          <p:nvPr/>
        </p:nvSpPr>
        <p:spPr>
          <a:xfrm>
            <a:off x="1676400" y="2895600"/>
            <a:ext cx="228600" cy="22860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6477000" y="2895600"/>
            <a:ext cx="228600" cy="22860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6169223"/>
            <a:ext cx="3276600" cy="307777"/>
          </a:xfrm>
          <a:prstGeom prst="rect">
            <a:avLst/>
          </a:prstGeom>
          <a:noFill/>
        </p:spPr>
        <p:txBody>
          <a:bodyPr wrap="square" rtlCol="0">
            <a:spAutoFit/>
          </a:bodyPr>
          <a:lstStyle/>
          <a:p>
            <a:r>
              <a:rPr lang="en-US" sz="1400" dirty="0" smtClean="0"/>
              <a:t>Isotherms flat, T&gt;14C at bottom=230m</a:t>
            </a:r>
            <a:endParaRPr lang="en-US" sz="1400" dirty="0"/>
          </a:p>
        </p:txBody>
      </p:sp>
      <p:sp>
        <p:nvSpPr>
          <p:cNvPr id="13" name="TextBox 12"/>
          <p:cNvSpPr txBox="1"/>
          <p:nvPr/>
        </p:nvSpPr>
        <p:spPr>
          <a:xfrm>
            <a:off x="5181600" y="6197622"/>
            <a:ext cx="3276600" cy="307777"/>
          </a:xfrm>
          <a:prstGeom prst="rect">
            <a:avLst/>
          </a:prstGeom>
          <a:noFill/>
        </p:spPr>
        <p:txBody>
          <a:bodyPr wrap="square" rtlCol="0">
            <a:spAutoFit/>
          </a:bodyPr>
          <a:lstStyle/>
          <a:p>
            <a:r>
              <a:rPr lang="en-US" sz="1400" dirty="0" smtClean="0"/>
              <a:t>Isotherms tilted, T&lt;12C at bottom=230m</a:t>
            </a:r>
            <a:endParaRPr lang="en-US" sz="1400" dirty="0"/>
          </a:p>
        </p:txBody>
      </p:sp>
    </p:spTree>
    <p:extLst>
      <p:ext uri="{BB962C8B-B14F-4D97-AF65-F5344CB8AC3E}">
        <p14:creationId xmlns:p14="http://schemas.microsoft.com/office/powerpoint/2010/main" val="421589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066800"/>
            <a:ext cx="7506652" cy="5410200"/>
          </a:xfrm>
          <a:prstGeom prst="rect">
            <a:avLst/>
          </a:prstGeom>
        </p:spPr>
      </p:pic>
      <p:sp>
        <p:nvSpPr>
          <p:cNvPr id="4" name="Title 1"/>
          <p:cNvSpPr txBox="1">
            <a:spLocks/>
          </p:cNvSpPr>
          <p:nvPr/>
        </p:nvSpPr>
        <p:spPr>
          <a:xfrm>
            <a:off x="685800" y="152400"/>
            <a:ext cx="77724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Acoustic Propagation</a:t>
            </a:r>
          </a:p>
        </p:txBody>
      </p:sp>
      <p:grpSp>
        <p:nvGrpSpPr>
          <p:cNvPr id="8" name="Group 7"/>
          <p:cNvGrpSpPr/>
          <p:nvPr/>
        </p:nvGrpSpPr>
        <p:grpSpPr>
          <a:xfrm flipH="1" flipV="1">
            <a:off x="1371600" y="1447800"/>
            <a:ext cx="1382254" cy="1090856"/>
            <a:chOff x="11506200" y="1295400"/>
            <a:chExt cx="1143000" cy="914400"/>
          </a:xfrm>
        </p:grpSpPr>
        <p:sp>
          <p:nvSpPr>
            <p:cNvPr id="5" name="Arc 4"/>
            <p:cNvSpPr/>
            <p:nvPr/>
          </p:nvSpPr>
          <p:spPr>
            <a:xfrm flipH="1">
              <a:off x="11506200" y="1295400"/>
              <a:ext cx="838200" cy="609600"/>
            </a:xfrm>
            <a:prstGeom prst="arc">
              <a:avLst>
                <a:gd name="adj1" fmla="val 17442254"/>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p:cNvSpPr/>
            <p:nvPr/>
          </p:nvSpPr>
          <p:spPr>
            <a:xfrm flipH="1">
              <a:off x="11658600" y="1447800"/>
              <a:ext cx="838200" cy="609600"/>
            </a:xfrm>
            <a:prstGeom prst="arc">
              <a:avLst>
                <a:gd name="adj1" fmla="val 17442254"/>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Arc 6"/>
            <p:cNvSpPr/>
            <p:nvPr/>
          </p:nvSpPr>
          <p:spPr>
            <a:xfrm flipH="1">
              <a:off x="11811000" y="1600200"/>
              <a:ext cx="838200" cy="609600"/>
            </a:xfrm>
            <a:prstGeom prst="arc">
              <a:avLst>
                <a:gd name="adj1" fmla="val 17442254"/>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08" y="1524000"/>
            <a:ext cx="435892" cy="435892"/>
          </a:xfrm>
          <a:prstGeom prst="rect">
            <a:avLst/>
          </a:prstGeom>
        </p:spPr>
      </p:pic>
      <p:sp>
        <p:nvSpPr>
          <p:cNvPr id="11" name="Isosceles Triangle 10"/>
          <p:cNvSpPr/>
          <p:nvPr/>
        </p:nvSpPr>
        <p:spPr>
          <a:xfrm>
            <a:off x="4038600" y="2895600"/>
            <a:ext cx="228600" cy="22860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52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152400"/>
            <a:ext cx="77724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Acoustic Propagation</a:t>
            </a:r>
          </a:p>
        </p:txBody>
      </p:sp>
      <p:sp>
        <p:nvSpPr>
          <p:cNvPr id="7" name="TextBox 6"/>
          <p:cNvSpPr txBox="1"/>
          <p:nvPr/>
        </p:nvSpPr>
        <p:spPr>
          <a:xfrm>
            <a:off x="457200" y="4696419"/>
            <a:ext cx="3764519" cy="923330"/>
          </a:xfrm>
          <a:prstGeom prst="rect">
            <a:avLst/>
          </a:prstGeom>
          <a:solidFill>
            <a:schemeClr val="bg1"/>
          </a:solidFill>
        </p:spPr>
        <p:txBody>
          <a:bodyPr wrap="square" rtlCol="0">
            <a:spAutoFit/>
          </a:bodyPr>
          <a:lstStyle/>
          <a:p>
            <a:r>
              <a:rPr lang="en-US" dirty="0"/>
              <a:t>O</a:t>
            </a:r>
            <a:r>
              <a:rPr lang="en-US" dirty="0" smtClean="0"/>
              <a:t>nly rays within a 1.5 degree arc can propagate more than </a:t>
            </a:r>
            <a:r>
              <a:rPr lang="en-US" dirty="0"/>
              <a:t>2</a:t>
            </a:r>
            <a:r>
              <a:rPr lang="en-US" dirty="0" smtClean="0"/>
              <a:t>km down the </a:t>
            </a:r>
            <a:r>
              <a:rPr lang="en-US" dirty="0"/>
              <a:t>slope for this </a:t>
            </a:r>
            <a:r>
              <a:rPr lang="en-US" dirty="0" smtClean="0"/>
              <a:t> scenario</a:t>
            </a:r>
            <a:r>
              <a:rPr lang="en-US" dirty="0"/>
              <a:t>.</a:t>
            </a:r>
          </a:p>
        </p:txBody>
      </p:sp>
      <p:sp>
        <p:nvSpPr>
          <p:cNvPr id="11" name="TextBox 10"/>
          <p:cNvSpPr txBox="1"/>
          <p:nvPr/>
        </p:nvSpPr>
        <p:spPr>
          <a:xfrm>
            <a:off x="4824912" y="4705349"/>
            <a:ext cx="3764519" cy="923330"/>
          </a:xfrm>
          <a:prstGeom prst="rect">
            <a:avLst/>
          </a:prstGeom>
          <a:solidFill>
            <a:schemeClr val="bg1"/>
          </a:solidFill>
        </p:spPr>
        <p:txBody>
          <a:bodyPr wrap="square" rtlCol="0">
            <a:spAutoFit/>
          </a:bodyPr>
          <a:lstStyle/>
          <a:p>
            <a:r>
              <a:rPr lang="en-US" dirty="0"/>
              <a:t>R</a:t>
            </a:r>
            <a:r>
              <a:rPr lang="en-US" dirty="0" smtClean="0"/>
              <a:t>ays within a 10 degree arc can propagate more than </a:t>
            </a:r>
            <a:r>
              <a:rPr lang="en-US" dirty="0"/>
              <a:t>2</a:t>
            </a:r>
            <a:r>
              <a:rPr lang="en-US" dirty="0" smtClean="0"/>
              <a:t>km down the </a:t>
            </a:r>
            <a:r>
              <a:rPr lang="en-US" dirty="0"/>
              <a:t>slope for this </a:t>
            </a:r>
            <a:r>
              <a:rPr lang="en-US" dirty="0" smtClean="0"/>
              <a:t> scenario</a:t>
            </a:r>
            <a:r>
              <a:rPr lang="en-US" dirty="0"/>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594" y="1371600"/>
            <a:ext cx="4629156" cy="272414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12" y="1447800"/>
            <a:ext cx="4370182" cy="2647949"/>
          </a:xfrm>
          <a:prstGeom prst="rect">
            <a:avLst/>
          </a:prstGeom>
        </p:spPr>
      </p:pic>
      <p:sp>
        <p:nvSpPr>
          <p:cNvPr id="12" name="TextBox 11"/>
          <p:cNvSpPr txBox="1"/>
          <p:nvPr/>
        </p:nvSpPr>
        <p:spPr>
          <a:xfrm>
            <a:off x="457200" y="4272970"/>
            <a:ext cx="3581400" cy="423449"/>
          </a:xfrm>
          <a:prstGeom prst="rect">
            <a:avLst/>
          </a:prstGeom>
          <a:solidFill>
            <a:schemeClr val="bg1"/>
          </a:solidFill>
        </p:spPr>
        <p:txBody>
          <a:bodyPr wrap="square" rtlCol="0">
            <a:spAutoFit/>
          </a:bodyPr>
          <a:lstStyle/>
          <a:p>
            <a:pPr>
              <a:lnSpc>
                <a:spcPct val="150000"/>
              </a:lnSpc>
            </a:pPr>
            <a:r>
              <a:rPr lang="en-US" sz="1600" b="1" dirty="0" smtClean="0"/>
              <a:t>Isotherms flat, T&gt;14C at bottom=230m</a:t>
            </a:r>
            <a:endParaRPr lang="en-US" sz="1600" b="1" dirty="0"/>
          </a:p>
        </p:txBody>
      </p:sp>
      <p:sp>
        <p:nvSpPr>
          <p:cNvPr id="13" name="TextBox 12"/>
          <p:cNvSpPr txBox="1"/>
          <p:nvPr/>
        </p:nvSpPr>
        <p:spPr>
          <a:xfrm>
            <a:off x="4833877" y="4324349"/>
            <a:ext cx="3810000" cy="338554"/>
          </a:xfrm>
          <a:prstGeom prst="rect">
            <a:avLst/>
          </a:prstGeom>
          <a:solidFill>
            <a:schemeClr val="bg1"/>
          </a:solidFill>
        </p:spPr>
        <p:txBody>
          <a:bodyPr wrap="square" rtlCol="0">
            <a:spAutoFit/>
          </a:bodyPr>
          <a:lstStyle/>
          <a:p>
            <a:r>
              <a:rPr lang="en-US" sz="1600" b="1" dirty="0" smtClean="0"/>
              <a:t>Isotherms tilted, T&lt;12C at bottom=230m</a:t>
            </a:r>
          </a:p>
        </p:txBody>
      </p:sp>
    </p:spTree>
    <p:extLst>
      <p:ext uri="{BB962C8B-B14F-4D97-AF65-F5344CB8AC3E}">
        <p14:creationId xmlns:p14="http://schemas.microsoft.com/office/powerpoint/2010/main" val="3551553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609600"/>
          </a:xfrm>
        </p:spPr>
        <p:txBody>
          <a:bodyPr>
            <a:normAutofit/>
          </a:bodyPr>
          <a:lstStyle/>
          <a:p>
            <a:r>
              <a:rPr lang="en-US" sz="2800" b="1" dirty="0" smtClean="0"/>
              <a:t>Outline</a:t>
            </a:r>
            <a:endParaRPr lang="en-US" sz="2800" b="1" dirty="0"/>
          </a:p>
        </p:txBody>
      </p:sp>
      <p:sp>
        <p:nvSpPr>
          <p:cNvPr id="3" name="Subtitle 2"/>
          <p:cNvSpPr>
            <a:spLocks noGrp="1"/>
          </p:cNvSpPr>
          <p:nvPr>
            <p:ph type="subTitle" idx="1"/>
          </p:nvPr>
        </p:nvSpPr>
        <p:spPr>
          <a:xfrm>
            <a:off x="914400" y="1447800"/>
            <a:ext cx="7467600" cy="5181600"/>
          </a:xfrm>
        </p:spPr>
        <p:txBody>
          <a:bodyPr>
            <a:normAutofit/>
          </a:bodyPr>
          <a:lstStyle/>
          <a:p>
            <a:pPr marL="514350" indent="-514350" algn="l">
              <a:buFont typeface="+mj-lt"/>
              <a:buAutoNum type="arabicPeriod"/>
            </a:pPr>
            <a:r>
              <a:rPr lang="en-US" sz="1800" dirty="0" smtClean="0">
                <a:solidFill>
                  <a:schemeClr val="tx1"/>
                </a:solidFill>
              </a:rPr>
              <a:t>Introduction</a:t>
            </a:r>
          </a:p>
          <a:p>
            <a:pPr marL="514350" indent="-514350" algn="l">
              <a:buFont typeface="+mj-lt"/>
              <a:buAutoNum type="arabicPeriod"/>
            </a:pPr>
            <a:r>
              <a:rPr lang="en-US" sz="1800" dirty="0" smtClean="0">
                <a:solidFill>
                  <a:schemeClr val="tx1"/>
                </a:solidFill>
              </a:rPr>
              <a:t>Signals of Interest (Whistles and “Quacks”)</a:t>
            </a:r>
          </a:p>
          <a:p>
            <a:pPr marL="514350" indent="-514350" algn="l">
              <a:buFont typeface="+mj-lt"/>
              <a:buAutoNum type="arabicPeriod"/>
            </a:pPr>
            <a:r>
              <a:rPr lang="en-US" sz="1800" dirty="0" smtClean="0">
                <a:solidFill>
                  <a:schemeClr val="tx1"/>
                </a:solidFill>
              </a:rPr>
              <a:t>Detection </a:t>
            </a:r>
          </a:p>
          <a:p>
            <a:pPr marL="514350" indent="-514350" algn="l">
              <a:buFont typeface="+mj-lt"/>
              <a:buAutoNum type="arabicPeriod"/>
            </a:pPr>
            <a:r>
              <a:rPr lang="en-US" sz="1800" dirty="0" smtClean="0">
                <a:solidFill>
                  <a:schemeClr val="tx1"/>
                </a:solidFill>
              </a:rPr>
              <a:t>Correlating Detections with Gulf Stream Position</a:t>
            </a:r>
          </a:p>
          <a:p>
            <a:pPr marL="514350" indent="-514350" algn="l">
              <a:buFont typeface="+mj-lt"/>
              <a:buAutoNum type="arabicPeriod"/>
            </a:pPr>
            <a:r>
              <a:rPr lang="en-US" sz="1800" dirty="0" smtClean="0">
                <a:solidFill>
                  <a:schemeClr val="tx1"/>
                </a:solidFill>
              </a:rPr>
              <a:t>Summary</a:t>
            </a:r>
          </a:p>
          <a:p>
            <a:pPr marL="514350" indent="-514350" algn="l">
              <a:buFont typeface="+mj-lt"/>
              <a:buAutoNum type="arabicPeriod"/>
            </a:pPr>
            <a:r>
              <a:rPr lang="en-US" sz="1800" dirty="0" smtClean="0">
                <a:solidFill>
                  <a:schemeClr val="tx1"/>
                </a:solidFill>
              </a:rPr>
              <a:t>Next Steps</a:t>
            </a:r>
          </a:p>
          <a:p>
            <a:pPr lvl="1" algn="l"/>
            <a:endParaRPr lang="en-US" sz="1800" dirty="0" smtClean="0">
              <a:solidFill>
                <a:schemeClr val="tx1"/>
              </a:solidFill>
            </a:endParaRPr>
          </a:p>
          <a:p>
            <a:pPr algn="l"/>
            <a:endParaRPr lang="en-US" sz="1800" dirty="0">
              <a:solidFill>
                <a:schemeClr val="tx1"/>
              </a:solidFill>
            </a:endParaRPr>
          </a:p>
        </p:txBody>
      </p:sp>
    </p:spTree>
    <p:extLst>
      <p:ext uri="{BB962C8B-B14F-4D97-AF65-F5344CB8AC3E}">
        <p14:creationId xmlns:p14="http://schemas.microsoft.com/office/powerpoint/2010/main" val="4112454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152400"/>
            <a:ext cx="77724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Acoustic Propagation</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810885"/>
            <a:ext cx="4572000" cy="26670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3424237"/>
            <a:ext cx="4495800" cy="2824163"/>
          </a:xfrm>
          <a:prstGeom prst="rect">
            <a:avLst/>
          </a:prstGeom>
        </p:spPr>
      </p:pic>
      <p:sp>
        <p:nvSpPr>
          <p:cNvPr id="14" name="TextBox 13"/>
          <p:cNvSpPr txBox="1"/>
          <p:nvPr/>
        </p:nvSpPr>
        <p:spPr>
          <a:xfrm>
            <a:off x="5410200" y="6239856"/>
            <a:ext cx="3112332" cy="381000"/>
          </a:xfrm>
          <a:prstGeom prst="rect">
            <a:avLst/>
          </a:prstGeom>
          <a:noFill/>
        </p:spPr>
        <p:txBody>
          <a:bodyPr wrap="square" rtlCol="0">
            <a:spAutoFit/>
          </a:bodyPr>
          <a:lstStyle/>
          <a:p>
            <a:r>
              <a:rPr lang="en-US" dirty="0" smtClean="0"/>
              <a:t>Distance Shoreward</a:t>
            </a:r>
            <a:endParaRPr lang="en-US" dirty="0"/>
          </a:p>
        </p:txBody>
      </p:sp>
      <p:sp>
        <p:nvSpPr>
          <p:cNvPr id="20" name="TextBox 19"/>
          <p:cNvSpPr txBox="1"/>
          <p:nvPr/>
        </p:nvSpPr>
        <p:spPr>
          <a:xfrm>
            <a:off x="685800" y="1024350"/>
            <a:ext cx="3581400" cy="423449"/>
          </a:xfrm>
          <a:prstGeom prst="rect">
            <a:avLst/>
          </a:prstGeom>
          <a:solidFill>
            <a:schemeClr val="bg1"/>
          </a:solidFill>
        </p:spPr>
        <p:txBody>
          <a:bodyPr wrap="square" rtlCol="0">
            <a:spAutoFit/>
          </a:bodyPr>
          <a:lstStyle/>
          <a:p>
            <a:pPr>
              <a:lnSpc>
                <a:spcPct val="150000"/>
              </a:lnSpc>
            </a:pPr>
            <a:r>
              <a:rPr lang="en-US" sz="1600" dirty="0" smtClean="0"/>
              <a:t>Isotherms flat, T&gt;14C at bottom=230m</a:t>
            </a:r>
            <a:endParaRPr lang="en-US" sz="1600" dirty="0"/>
          </a:p>
        </p:txBody>
      </p:sp>
      <p:sp>
        <p:nvSpPr>
          <p:cNvPr id="21" name="TextBox 20"/>
          <p:cNvSpPr txBox="1"/>
          <p:nvPr/>
        </p:nvSpPr>
        <p:spPr>
          <a:xfrm>
            <a:off x="631371" y="3810000"/>
            <a:ext cx="3810000" cy="338554"/>
          </a:xfrm>
          <a:prstGeom prst="rect">
            <a:avLst/>
          </a:prstGeom>
          <a:solidFill>
            <a:schemeClr val="bg1"/>
          </a:solidFill>
        </p:spPr>
        <p:txBody>
          <a:bodyPr wrap="square" rtlCol="0">
            <a:spAutoFit/>
          </a:bodyPr>
          <a:lstStyle/>
          <a:p>
            <a:r>
              <a:rPr lang="en-US" sz="1600" dirty="0" smtClean="0"/>
              <a:t>Isotherms tilted, T&lt;12C at bottom=230m</a:t>
            </a:r>
          </a:p>
        </p:txBody>
      </p:sp>
      <p:sp>
        <p:nvSpPr>
          <p:cNvPr id="23" name="Isosceles Triangle 22"/>
          <p:cNvSpPr/>
          <p:nvPr/>
        </p:nvSpPr>
        <p:spPr>
          <a:xfrm>
            <a:off x="5181600" y="5638800"/>
            <a:ext cx="228600" cy="22860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5181600" y="2895600"/>
            <a:ext cx="228600" cy="22860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98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152400"/>
            <a:ext cx="77724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Acoustic </a:t>
            </a:r>
            <a:r>
              <a:rPr lang="en-US" sz="2800" b="1" dirty="0" smtClean="0"/>
              <a:t>Noise</a:t>
            </a:r>
            <a:endParaRPr lang="en-US" sz="28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909" y="838200"/>
            <a:ext cx="7218182" cy="5531005"/>
          </a:xfrm>
          <a:prstGeom prst="rect">
            <a:avLst/>
          </a:prstGeom>
        </p:spPr>
      </p:pic>
    </p:spTree>
    <p:extLst>
      <p:ext uri="{BB962C8B-B14F-4D97-AF65-F5344CB8AC3E}">
        <p14:creationId xmlns:p14="http://schemas.microsoft.com/office/powerpoint/2010/main" val="3219154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685800" y="152400"/>
            <a:ext cx="7772400" cy="609600"/>
          </a:xfrm>
        </p:spPr>
        <p:txBody>
          <a:bodyPr>
            <a:normAutofit/>
          </a:bodyPr>
          <a:lstStyle/>
          <a:p>
            <a:r>
              <a:rPr lang="en-US" sz="2800" b="1" dirty="0"/>
              <a:t>Acoustic </a:t>
            </a:r>
            <a:r>
              <a:rPr lang="en-US" sz="2800" b="1" dirty="0" smtClean="0"/>
              <a:t>Noise</a:t>
            </a:r>
            <a:endParaRPr lang="en-US" sz="2800" b="1" dirty="0"/>
          </a:p>
        </p:txBody>
      </p:sp>
      <p:sp>
        <p:nvSpPr>
          <p:cNvPr id="4" name="TextBox 3"/>
          <p:cNvSpPr txBox="1"/>
          <p:nvPr/>
        </p:nvSpPr>
        <p:spPr>
          <a:xfrm>
            <a:off x="304800" y="5867400"/>
            <a:ext cx="8534400" cy="646331"/>
          </a:xfrm>
          <a:prstGeom prst="rect">
            <a:avLst/>
          </a:prstGeom>
          <a:noFill/>
        </p:spPr>
        <p:txBody>
          <a:bodyPr wrap="square" rtlCol="0">
            <a:spAutoFit/>
          </a:bodyPr>
          <a:lstStyle/>
          <a:p>
            <a:r>
              <a:rPr lang="en-US" dirty="0"/>
              <a:t>In </a:t>
            </a:r>
            <a:r>
              <a:rPr lang="en-US" b="1" dirty="0"/>
              <a:t>black</a:t>
            </a:r>
            <a:r>
              <a:rPr lang="en-US" dirty="0"/>
              <a:t>: </a:t>
            </a:r>
            <a:r>
              <a:rPr lang="en-US" dirty="0" smtClean="0"/>
              <a:t>LTAS (10%, median, 90%) for </a:t>
            </a:r>
            <a:r>
              <a:rPr lang="en-US" dirty="0"/>
              <a:t>the recording intervals when </a:t>
            </a:r>
            <a:r>
              <a:rPr lang="en-US" dirty="0" smtClean="0"/>
              <a:t>bottom </a:t>
            </a:r>
            <a:r>
              <a:rPr lang="en-US" b="1" dirty="0" smtClean="0"/>
              <a:t>T </a:t>
            </a:r>
            <a:r>
              <a:rPr lang="en-US" b="1" dirty="0"/>
              <a:t>&gt; </a:t>
            </a:r>
            <a:r>
              <a:rPr lang="en-US" b="1" dirty="0" smtClean="0"/>
              <a:t>14 </a:t>
            </a:r>
            <a:r>
              <a:rPr lang="en-US" b="1" dirty="0"/>
              <a:t>C</a:t>
            </a:r>
          </a:p>
          <a:p>
            <a:r>
              <a:rPr lang="en-US" dirty="0" smtClean="0"/>
              <a:t>In </a:t>
            </a:r>
            <a:r>
              <a:rPr lang="en-US" b="1" dirty="0" smtClean="0">
                <a:solidFill>
                  <a:srgbClr val="FF0000"/>
                </a:solidFill>
              </a:rPr>
              <a:t>red</a:t>
            </a:r>
            <a:r>
              <a:rPr lang="en-US" dirty="0" smtClean="0"/>
              <a:t>:     LTAS </a:t>
            </a:r>
            <a:r>
              <a:rPr lang="en-US" dirty="0"/>
              <a:t>(10%, median, 90%) </a:t>
            </a:r>
            <a:r>
              <a:rPr lang="en-US" dirty="0" smtClean="0"/>
              <a:t>for the recording intervals when bottom </a:t>
            </a:r>
            <a:r>
              <a:rPr lang="en-US" b="1" dirty="0" smtClean="0">
                <a:solidFill>
                  <a:srgbClr val="FF0000"/>
                </a:solidFill>
              </a:rPr>
              <a:t>T &lt; 11 C</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474" y="762000"/>
            <a:ext cx="10494945" cy="5073445"/>
          </a:xfrm>
          <a:prstGeom prst="rect">
            <a:avLst/>
          </a:prstGeom>
        </p:spPr>
      </p:pic>
    </p:spTree>
    <p:extLst>
      <p:ext uri="{BB962C8B-B14F-4D97-AF65-F5344CB8AC3E}">
        <p14:creationId xmlns:p14="http://schemas.microsoft.com/office/powerpoint/2010/main" val="3376375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152400"/>
            <a:ext cx="77724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t>Summary</a:t>
            </a:r>
            <a:endParaRPr lang="en-US" sz="2800" b="1" dirty="0"/>
          </a:p>
        </p:txBody>
      </p:sp>
      <p:sp>
        <p:nvSpPr>
          <p:cNvPr id="3" name="TextBox 2"/>
          <p:cNvSpPr txBox="1"/>
          <p:nvPr/>
        </p:nvSpPr>
        <p:spPr>
          <a:xfrm>
            <a:off x="381000" y="1295400"/>
            <a:ext cx="8610600" cy="4431983"/>
          </a:xfrm>
          <a:prstGeom prst="rect">
            <a:avLst/>
          </a:prstGeom>
          <a:noFill/>
        </p:spPr>
        <p:txBody>
          <a:bodyPr wrap="square" rtlCol="0">
            <a:spAutoFit/>
          </a:bodyPr>
          <a:lstStyle/>
          <a:p>
            <a:pPr marL="285750" indent="-285750">
              <a:buFont typeface="Arial" panose="020B0604020202020204" pitchFamily="34" charset="0"/>
              <a:buChar char="•"/>
            </a:pPr>
            <a:r>
              <a:rPr lang="en-US" sz="2400" dirty="0"/>
              <a:t>T</a:t>
            </a:r>
            <a:r>
              <a:rPr lang="en-US" sz="2400" dirty="0" smtClean="0"/>
              <a:t>emporal pattern for quacks similar to that of whistles. (Recording intervals with quacks are a subset of the recording intervals with whistles.)</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Dolphin quacks observed when water at the bottom was cooler, fresher</a:t>
            </a:r>
          </a:p>
          <a:p>
            <a:pPr marL="742950" lvl="1" indent="-285750">
              <a:buFont typeface="Arial" panose="020B0604020202020204" pitchFamily="34" charset="0"/>
              <a:buChar char="•"/>
            </a:pPr>
            <a:r>
              <a:rPr lang="en-US" sz="2400" dirty="0" smtClean="0"/>
              <a:t>i.e. when Gulf Stream farther offshore</a:t>
            </a:r>
            <a:r>
              <a:rPr lang="en-US" sz="2400" dirty="0"/>
              <a:t> </a:t>
            </a:r>
            <a:r>
              <a:rPr lang="en-US" sz="2400" dirty="0" smtClean="0"/>
              <a:t>and…</a:t>
            </a:r>
          </a:p>
          <a:p>
            <a:pPr marL="742950" lvl="1" indent="-285750">
              <a:buFont typeface="Arial" panose="020B0604020202020204" pitchFamily="34" charset="0"/>
              <a:buChar char="•"/>
            </a:pPr>
            <a:r>
              <a:rPr lang="en-US" sz="2400" dirty="0" smtClean="0"/>
              <a:t>The mooring is in a meander trough</a:t>
            </a:r>
          </a:p>
          <a:p>
            <a:endParaRPr lang="en-US" sz="2400" dirty="0"/>
          </a:p>
          <a:p>
            <a:endParaRPr lang="en-US" sz="2400" dirty="0" smtClean="0"/>
          </a:p>
          <a:p>
            <a:pPr marL="285750" indent="-285750">
              <a:buFont typeface="Arial" panose="020B0604020202020204" pitchFamily="34" charset="0"/>
              <a:buChar char="•"/>
            </a:pPr>
            <a:endParaRPr lang="en-US" sz="2400" dirty="0" smtClean="0"/>
          </a:p>
          <a:p>
            <a:endParaRPr lang="en-US" dirty="0"/>
          </a:p>
        </p:txBody>
      </p:sp>
      <p:sp>
        <p:nvSpPr>
          <p:cNvPr id="4" name="TextBox 3"/>
          <p:cNvSpPr txBox="1"/>
          <p:nvPr/>
        </p:nvSpPr>
        <p:spPr>
          <a:xfrm>
            <a:off x="381000" y="5029200"/>
            <a:ext cx="8077200" cy="110799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Highlights the advantage of a probabilistic approach for comparing biological and physical data</a:t>
            </a:r>
          </a:p>
          <a:p>
            <a:endParaRPr lang="en-US" dirty="0"/>
          </a:p>
        </p:txBody>
      </p:sp>
    </p:spTree>
    <p:extLst>
      <p:ext uri="{BB962C8B-B14F-4D97-AF65-F5344CB8AC3E}">
        <p14:creationId xmlns:p14="http://schemas.microsoft.com/office/powerpoint/2010/main" val="5913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8265" y="1066086"/>
            <a:ext cx="8915400" cy="6278642"/>
          </a:xfrm>
          <a:prstGeom prst="rect">
            <a:avLst/>
          </a:prstGeom>
          <a:noFill/>
        </p:spPr>
        <p:txBody>
          <a:bodyPr wrap="square" rtlCol="0">
            <a:spAutoFit/>
          </a:bodyPr>
          <a:lstStyle/>
          <a:p>
            <a:endParaRPr lang="en-US" sz="2400" dirty="0" smtClean="0"/>
          </a:p>
          <a:p>
            <a:pPr marL="285750" indent="-285750">
              <a:buFont typeface="Arial" panose="020B0604020202020204" pitchFamily="34" charset="0"/>
              <a:buChar char="•"/>
            </a:pPr>
            <a:r>
              <a:rPr lang="en-US" sz="2400" dirty="0"/>
              <a:t>T</a:t>
            </a:r>
            <a:r>
              <a:rPr lang="en-US" sz="2400" dirty="0" smtClean="0"/>
              <a:t>he upwelling</a:t>
            </a:r>
            <a:r>
              <a:rPr lang="en-US" sz="2400" dirty="0"/>
              <a:t> </a:t>
            </a:r>
            <a:r>
              <a:rPr lang="en-US" sz="2400" dirty="0" smtClean="0"/>
              <a:t>of nutrient-rich water could be attracting the dolphins (and their prey)…</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Or, it is possible that it’s just easier to detect these signals when the Gulf Stream is farther offshore:</a:t>
            </a:r>
          </a:p>
          <a:p>
            <a:pPr marL="742950" lvl="1" indent="-285750">
              <a:buFont typeface="Arial" panose="020B0604020202020204" pitchFamily="34" charset="0"/>
              <a:buChar char="•"/>
            </a:pPr>
            <a:r>
              <a:rPr lang="en-US" sz="2400" dirty="0" smtClean="0"/>
              <a:t>…due to enhanced propagation of the signal?</a:t>
            </a:r>
          </a:p>
          <a:p>
            <a:pPr marL="742950" lvl="1" indent="-285750">
              <a:buFont typeface="Arial" panose="020B0604020202020204" pitchFamily="34" charset="0"/>
              <a:buChar char="•"/>
            </a:pPr>
            <a:r>
              <a:rPr lang="en-US" sz="2400" dirty="0" smtClean="0"/>
              <a:t>…due to relative proximity of the front? </a:t>
            </a:r>
          </a:p>
          <a:p>
            <a:pPr lvl="1"/>
            <a:endParaRPr lang="en-US" sz="2400" dirty="0"/>
          </a:p>
          <a:p>
            <a:pPr marL="285750" indent="-285750">
              <a:buFont typeface="Arial" panose="020B0604020202020204" pitchFamily="34" charset="0"/>
              <a:buChar char="•"/>
            </a:pPr>
            <a:r>
              <a:rPr lang="en-US" sz="2400" dirty="0" smtClean="0"/>
              <a:t>Or, all of the above?</a:t>
            </a:r>
          </a:p>
          <a:p>
            <a:pPr marL="285750" indent="-285750">
              <a:buFont typeface="Arial" panose="020B0604020202020204" pitchFamily="34" charset="0"/>
              <a:buChar char="•"/>
            </a:pPr>
            <a:endParaRPr lang="en-US" sz="2400" dirty="0"/>
          </a:p>
          <a:p>
            <a:pPr lvl="1"/>
            <a:endParaRPr lang="en-US" sz="2400" dirty="0" smtClean="0"/>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smtClean="0"/>
          </a:p>
          <a:p>
            <a:endParaRPr lang="en-US" dirty="0"/>
          </a:p>
        </p:txBody>
      </p:sp>
      <p:sp>
        <p:nvSpPr>
          <p:cNvPr id="4" name="Title 1"/>
          <p:cNvSpPr txBox="1">
            <a:spLocks/>
          </p:cNvSpPr>
          <p:nvPr/>
        </p:nvSpPr>
        <p:spPr>
          <a:xfrm>
            <a:off x="685800" y="152400"/>
            <a:ext cx="77724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t>Summary</a:t>
            </a:r>
            <a:endParaRPr lang="en-US" sz="2800" b="1" dirty="0"/>
          </a:p>
        </p:txBody>
      </p:sp>
      <p:sp>
        <p:nvSpPr>
          <p:cNvPr id="2" name="TextBox 1"/>
          <p:cNvSpPr txBox="1"/>
          <p:nvPr/>
        </p:nvSpPr>
        <p:spPr>
          <a:xfrm>
            <a:off x="248265" y="5181600"/>
            <a:ext cx="8590936" cy="110799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Highlights the need to have measurements</a:t>
            </a:r>
            <a:r>
              <a:rPr lang="en-US" sz="2400" b="1" i="1" dirty="0"/>
              <a:t> </a:t>
            </a:r>
            <a:r>
              <a:rPr lang="en-US" sz="2400" b="1" dirty="0"/>
              <a:t>of the temperature and salinity fields to feed the acoustic propagation </a:t>
            </a:r>
            <a:r>
              <a:rPr lang="en-US" sz="2400" b="1" dirty="0" smtClean="0"/>
              <a:t>model.</a:t>
            </a:r>
            <a:endParaRPr lang="en-US" sz="2400" b="1" dirty="0"/>
          </a:p>
          <a:p>
            <a:endParaRPr lang="en-US" dirty="0"/>
          </a:p>
        </p:txBody>
      </p:sp>
    </p:spTree>
    <p:extLst>
      <p:ext uri="{BB962C8B-B14F-4D97-AF65-F5344CB8AC3E}">
        <p14:creationId xmlns:p14="http://schemas.microsoft.com/office/powerpoint/2010/main" val="200936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76200"/>
            <a:ext cx="77724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t>Next Steps</a:t>
            </a:r>
            <a:endParaRPr lang="en-US" sz="2800" b="1" dirty="0"/>
          </a:p>
        </p:txBody>
      </p:sp>
      <p:sp>
        <p:nvSpPr>
          <p:cNvPr id="3" name="TextBox 2"/>
          <p:cNvSpPr txBox="1"/>
          <p:nvPr/>
        </p:nvSpPr>
        <p:spPr>
          <a:xfrm>
            <a:off x="533400" y="1219200"/>
            <a:ext cx="8229600"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More data</a:t>
            </a:r>
          </a:p>
          <a:p>
            <a:pPr marL="1200150" lvl="2" indent="-285750">
              <a:buFont typeface="Arial" panose="020B0604020202020204" pitchFamily="34" charset="0"/>
              <a:buChar char="•"/>
            </a:pPr>
            <a:r>
              <a:rPr lang="en-US" sz="2400" dirty="0" smtClean="0"/>
              <a:t>…to look for seasonal trends</a:t>
            </a:r>
            <a:endParaRPr lang="en-US" sz="2400" dirty="0"/>
          </a:p>
          <a:p>
            <a:pPr lvl="1"/>
            <a:endParaRPr lang="en-US" sz="2400" dirty="0"/>
          </a:p>
          <a:p>
            <a:pPr marL="342900" indent="-342900">
              <a:buFont typeface="Arial" panose="020B0604020202020204" pitchFamily="34" charset="0"/>
              <a:buChar char="•"/>
            </a:pPr>
            <a:r>
              <a:rPr lang="en-US" sz="2400" dirty="0"/>
              <a:t>T</a:t>
            </a:r>
            <a:r>
              <a:rPr lang="en-US" sz="2400" dirty="0" smtClean="0"/>
              <a:t>ransects that show upwelling</a:t>
            </a:r>
          </a:p>
          <a:p>
            <a:pPr marL="342900" indent="-34290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Improve detector for “quacks”</a:t>
            </a:r>
          </a:p>
          <a:p>
            <a:pPr marL="1200150" lvl="2" indent="-285750">
              <a:buFont typeface="Arial" panose="020B0604020202020204" pitchFamily="34" charset="0"/>
              <a:buChar char="•"/>
            </a:pPr>
            <a:r>
              <a:rPr lang="en-US" sz="2400" dirty="0" smtClean="0"/>
              <a:t>…tweak to reduce false alarms</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smtClean="0"/>
          </a:p>
          <a:p>
            <a:endParaRPr lang="en-US" dirty="0"/>
          </a:p>
        </p:txBody>
      </p:sp>
    </p:spTree>
    <p:extLst>
      <p:ext uri="{BB962C8B-B14F-4D97-AF65-F5344CB8AC3E}">
        <p14:creationId xmlns:p14="http://schemas.microsoft.com/office/powerpoint/2010/main" val="2698429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76200"/>
            <a:ext cx="77724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t>Acknowledgements</a:t>
            </a:r>
            <a:endParaRPr lang="en-US" sz="2800" b="1" dirty="0"/>
          </a:p>
        </p:txBody>
      </p:sp>
      <p:sp>
        <p:nvSpPr>
          <p:cNvPr id="3" name="TextBox 2"/>
          <p:cNvSpPr txBox="1"/>
          <p:nvPr/>
        </p:nvSpPr>
        <p:spPr>
          <a:xfrm>
            <a:off x="533400" y="1219200"/>
            <a:ext cx="8229600" cy="4062651"/>
          </a:xfrm>
          <a:prstGeom prst="rect">
            <a:avLst/>
          </a:prstGeom>
          <a:noFill/>
        </p:spPr>
        <p:txBody>
          <a:bodyPr wrap="square" rtlCol="0">
            <a:spAutoFit/>
          </a:bodyPr>
          <a:lstStyle/>
          <a:p>
            <a:pPr marL="342900" indent="-342900">
              <a:buFont typeface="Arial" panose="020B0604020202020204" pitchFamily="34" charset="0"/>
              <a:buChar char="•"/>
            </a:pPr>
            <a:r>
              <a:rPr lang="en-US" sz="2400" dirty="0"/>
              <a:t>We would like to thank Sara Haines of the University of North Carolina at Chapel Hill for processing CTD and ADCP data.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acknowledge the support of Dr. Robert Todd of WHOI for his glider transects, used as input to the propagation model.</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This </a:t>
            </a:r>
            <a:r>
              <a:rPr lang="en-US" sz="2400" dirty="0"/>
              <a:t>project was funded by the North Carolina Renewable Ocean Energy Program.</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smtClean="0"/>
          </a:p>
          <a:p>
            <a:endParaRPr lang="en-US" dirty="0"/>
          </a:p>
        </p:txBody>
      </p:sp>
    </p:spTree>
    <p:extLst>
      <p:ext uri="{BB962C8B-B14F-4D97-AF65-F5344CB8AC3E}">
        <p14:creationId xmlns:p14="http://schemas.microsoft.com/office/powerpoint/2010/main" val="41330516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8763000" cy="7171194"/>
          </a:xfrm>
          <a:prstGeom prst="rect">
            <a:avLst/>
          </a:prstGeom>
        </p:spPr>
        <p:txBody>
          <a:bodyPr wrap="square">
            <a:spAutoFit/>
          </a:bodyPr>
          <a:lstStyle/>
          <a:p>
            <a:r>
              <a:rPr lang="en-US" sz="1400" dirty="0" err="1"/>
              <a:t>Baggenstoss</a:t>
            </a:r>
            <a:r>
              <a:rPr lang="en-US" sz="1400" dirty="0"/>
              <a:t> </a:t>
            </a:r>
            <a:r>
              <a:rPr lang="en-US" sz="1400" dirty="0" smtClean="0"/>
              <a:t>P.M. and </a:t>
            </a:r>
            <a:r>
              <a:rPr lang="en-US" sz="1400" dirty="0"/>
              <a:t>F. </a:t>
            </a:r>
            <a:r>
              <a:rPr lang="en-US" sz="1400" dirty="0" err="1"/>
              <a:t>Kurth</a:t>
            </a:r>
            <a:r>
              <a:rPr lang="en-US" sz="1400" dirty="0"/>
              <a:t>. (2014). Comparing shift-autocorrelation with </a:t>
            </a:r>
            <a:r>
              <a:rPr lang="en-US" sz="1400" dirty="0" err="1"/>
              <a:t>cepstrum</a:t>
            </a:r>
            <a:r>
              <a:rPr lang="en-US" sz="1400" dirty="0"/>
              <a:t> for detection of burst pulses in impulsive noise. The Journal of the Acoustical Society of America 136, 1574. </a:t>
            </a:r>
            <a:r>
              <a:rPr lang="en-US" sz="1400" dirty="0" err="1"/>
              <a:t>doi</a:t>
            </a:r>
            <a:r>
              <a:rPr lang="en-US" sz="1400" dirty="0"/>
              <a:t>: </a:t>
            </a:r>
            <a:r>
              <a:rPr lang="en-US" sz="1400" dirty="0" smtClean="0"/>
              <a:t>10.1121/1.4894734</a:t>
            </a:r>
          </a:p>
          <a:p>
            <a:endParaRPr lang="en-US" sz="1400" dirty="0"/>
          </a:p>
          <a:p>
            <a:r>
              <a:rPr lang="en-US" sz="1400" dirty="0" err="1" smtClean="0"/>
              <a:t>Beckerle</a:t>
            </a:r>
            <a:r>
              <a:rPr lang="en-US" sz="1400" dirty="0" smtClean="0"/>
              <a:t> J.C., Baxter L., Porter R.P., </a:t>
            </a:r>
            <a:r>
              <a:rPr lang="en-US" sz="1400" dirty="0"/>
              <a:t>and R. C. </a:t>
            </a:r>
            <a:r>
              <a:rPr lang="en-US" sz="1400" dirty="0" err="1"/>
              <a:t>Spindel</a:t>
            </a:r>
            <a:r>
              <a:rPr lang="en-US" sz="1400" dirty="0"/>
              <a:t> </a:t>
            </a:r>
            <a:r>
              <a:rPr lang="en-US" sz="1400" dirty="0" smtClean="0"/>
              <a:t>(1980). Sound </a:t>
            </a:r>
            <a:r>
              <a:rPr lang="en-US" sz="1400" dirty="0"/>
              <a:t>channel propagation through eddies southeast of the Gulf </a:t>
            </a:r>
            <a:r>
              <a:rPr lang="en-US" sz="1400" dirty="0" smtClean="0"/>
              <a:t>Stream. The </a:t>
            </a:r>
            <a:r>
              <a:rPr lang="en-US" sz="1400" dirty="0"/>
              <a:t>Journal of the Acoustical Society of America 68, </a:t>
            </a:r>
            <a:r>
              <a:rPr lang="en-US" sz="1400" dirty="0" smtClean="0"/>
              <a:t>1750. </a:t>
            </a:r>
            <a:r>
              <a:rPr lang="en-US" sz="1400" dirty="0" err="1" smtClean="0"/>
              <a:t>doi</a:t>
            </a:r>
            <a:r>
              <a:rPr lang="en-US" sz="1400" dirty="0"/>
              <a:t>: 10.1121/1.385220</a:t>
            </a:r>
            <a:endParaRPr lang="en-US" sz="1400" dirty="0" smtClean="0"/>
          </a:p>
          <a:p>
            <a:endParaRPr lang="en-US" sz="1400" dirty="0" smtClean="0"/>
          </a:p>
          <a:p>
            <a:r>
              <a:rPr lang="en-US" sz="1400" dirty="0" smtClean="0"/>
              <a:t>James R.W. </a:t>
            </a:r>
            <a:r>
              <a:rPr lang="fr-FR" sz="1400" dirty="0" smtClean="0"/>
              <a:t>and R.E</a:t>
            </a:r>
            <a:r>
              <a:rPr lang="fr-FR" sz="1400" dirty="0"/>
              <a:t>. </a:t>
            </a:r>
            <a:r>
              <a:rPr lang="en-US" sz="1400" dirty="0" smtClean="0"/>
              <a:t>Cheney. </a:t>
            </a:r>
            <a:r>
              <a:rPr lang="en-US" sz="1400" dirty="0"/>
              <a:t>(1977). Physical characteristics Of ocean fronts and eddies in the </a:t>
            </a:r>
            <a:r>
              <a:rPr lang="en-US" sz="1400" dirty="0" smtClean="0"/>
              <a:t>North </a:t>
            </a:r>
            <a:r>
              <a:rPr lang="en-US" sz="1400" dirty="0"/>
              <a:t>Atlantic</a:t>
            </a:r>
            <a:r>
              <a:rPr lang="en-US" sz="1400" dirty="0" smtClean="0"/>
              <a:t>. Technical Note 3700-59-77. US Naval Oceanographic Office.</a:t>
            </a:r>
          </a:p>
          <a:p>
            <a:endParaRPr lang="en-US" sz="1400" dirty="0" smtClean="0"/>
          </a:p>
          <a:p>
            <a:r>
              <a:rPr lang="en-US" sz="1400" dirty="0" smtClean="0"/>
              <a:t>Camacho </a:t>
            </a:r>
            <a:r>
              <a:rPr lang="en-US" sz="1400" dirty="0"/>
              <a:t>A. and J.G. Harris. (2008). A </a:t>
            </a:r>
            <a:r>
              <a:rPr lang="en-US" sz="1400" dirty="0" err="1"/>
              <a:t>sawtooth</a:t>
            </a:r>
            <a:r>
              <a:rPr lang="en-US" sz="1400" dirty="0"/>
              <a:t> waveform inspired pitch estimator for speech and </a:t>
            </a:r>
            <a:r>
              <a:rPr lang="en-US" sz="1400" dirty="0" smtClean="0"/>
              <a:t>music. The </a:t>
            </a:r>
            <a:r>
              <a:rPr lang="en-US" sz="1400" dirty="0"/>
              <a:t>Journal of the Acoustical Society of America </a:t>
            </a:r>
            <a:r>
              <a:rPr lang="en-US" sz="1400" dirty="0" smtClean="0"/>
              <a:t>124, 1638. </a:t>
            </a:r>
            <a:r>
              <a:rPr lang="en-US" sz="1400" u="sng" dirty="0" err="1" smtClean="0">
                <a:hlinkClick r:id="rId3"/>
              </a:rPr>
              <a:t>doi</a:t>
            </a:r>
            <a:r>
              <a:rPr lang="en-US" sz="1400" u="sng" dirty="0" smtClean="0">
                <a:hlinkClick r:id="rId3"/>
              </a:rPr>
              <a:t>: 10.1121/1.2951592</a:t>
            </a:r>
            <a:endParaRPr lang="en-US" sz="1400" u="sng" dirty="0" smtClean="0"/>
          </a:p>
          <a:p>
            <a:endParaRPr lang="en-US" sz="1400" dirty="0"/>
          </a:p>
          <a:p>
            <a:r>
              <a:rPr lang="en-US" sz="1400" dirty="0" err="1" smtClean="0"/>
              <a:t>Jahnke</a:t>
            </a:r>
            <a:r>
              <a:rPr lang="en-US" sz="1400" dirty="0" smtClean="0"/>
              <a:t> R.A. </a:t>
            </a:r>
            <a:r>
              <a:rPr lang="en-US" sz="1400" dirty="0"/>
              <a:t>and </a:t>
            </a:r>
            <a:r>
              <a:rPr lang="en-US" sz="1400" dirty="0" smtClean="0"/>
              <a:t>J.O. </a:t>
            </a:r>
            <a:r>
              <a:rPr lang="en-US" sz="1400" dirty="0"/>
              <a:t>Blanton. </a:t>
            </a:r>
            <a:r>
              <a:rPr lang="en-US" sz="1400" dirty="0" smtClean="0"/>
              <a:t>(2010). The </a:t>
            </a:r>
            <a:r>
              <a:rPr lang="en-US" sz="1400" dirty="0"/>
              <a:t>Gulf Stream. </a:t>
            </a:r>
            <a:r>
              <a:rPr lang="en-US" sz="1400" dirty="0" err="1"/>
              <a:t>Chaper</a:t>
            </a:r>
            <a:r>
              <a:rPr lang="en-US" sz="1400" dirty="0"/>
              <a:t> 3 in Carbon and Nutrient Fluxes in Continental Margins, </a:t>
            </a:r>
            <a:r>
              <a:rPr lang="en-US" sz="1400" dirty="0" smtClean="0"/>
              <a:t>Springer.</a:t>
            </a:r>
          </a:p>
          <a:p>
            <a:endParaRPr lang="en-US" sz="1400" dirty="0"/>
          </a:p>
          <a:p>
            <a:r>
              <a:rPr lang="en-US" sz="1400" dirty="0" smtClean="0"/>
              <a:t>Woodworth </a:t>
            </a:r>
            <a:r>
              <a:rPr lang="en-US" sz="1400" dirty="0"/>
              <a:t>P.A., </a:t>
            </a:r>
            <a:r>
              <a:rPr lang="en-US" sz="1400" dirty="0" err="1" smtClean="0"/>
              <a:t>Schorr</a:t>
            </a:r>
            <a:r>
              <a:rPr lang="en-US" sz="1400" dirty="0" smtClean="0"/>
              <a:t> </a:t>
            </a:r>
            <a:r>
              <a:rPr lang="en-US" sz="1400" dirty="0"/>
              <a:t>G.S., </a:t>
            </a:r>
            <a:r>
              <a:rPr lang="en-US" sz="1400" dirty="0" smtClean="0">
                <a:effectLst>
                  <a:outerShdw dir="5400000" sx="0" sy="0" algn="ctr">
                    <a:schemeClr val="tx1"/>
                  </a:outerShdw>
                </a:effectLst>
              </a:rPr>
              <a:t>Baird </a:t>
            </a:r>
            <a:r>
              <a:rPr lang="en-US" sz="1400" dirty="0" smtClean="0"/>
              <a:t>R.W., Webster </a:t>
            </a:r>
            <a:r>
              <a:rPr lang="en-US" sz="1400" dirty="0"/>
              <a:t>D.L., </a:t>
            </a:r>
            <a:r>
              <a:rPr lang="en-US" sz="1400" dirty="0" err="1"/>
              <a:t>McSweeney</a:t>
            </a:r>
            <a:r>
              <a:rPr lang="en-US" sz="1400" dirty="0"/>
              <a:t> D.L., Hanson M.B., Andrews R.D., and </a:t>
            </a:r>
            <a:r>
              <a:rPr lang="en-US" sz="1400" dirty="0" smtClean="0"/>
              <a:t>J.J. </a:t>
            </a:r>
            <a:r>
              <a:rPr lang="en-US" sz="1400" dirty="0" err="1" smtClean="0"/>
              <a:t>Polovina</a:t>
            </a:r>
            <a:r>
              <a:rPr lang="en-US" sz="1400" dirty="0" smtClean="0"/>
              <a:t>. (2012). </a:t>
            </a:r>
            <a:r>
              <a:rPr lang="en-US" sz="1400" dirty="0"/>
              <a:t>Eddies as offshore foraging grounds for melon-headed whales (</a:t>
            </a:r>
            <a:r>
              <a:rPr lang="en-US" sz="1400" i="1" dirty="0" err="1"/>
              <a:t>Peponocephala</a:t>
            </a:r>
            <a:r>
              <a:rPr lang="en-US" sz="1400" i="1" dirty="0"/>
              <a:t> </a:t>
            </a:r>
            <a:r>
              <a:rPr lang="en-US" sz="1400" i="1" dirty="0" err="1"/>
              <a:t>electra</a:t>
            </a:r>
            <a:r>
              <a:rPr lang="en-US" sz="1400" dirty="0"/>
              <a:t>).  Marine Mammal Science 28: 638-647</a:t>
            </a:r>
            <a:r>
              <a:rPr lang="en-US" sz="1400" dirty="0" smtClean="0"/>
              <a:t>.</a:t>
            </a:r>
          </a:p>
          <a:p>
            <a:endParaRPr lang="en-US" sz="1400" dirty="0"/>
          </a:p>
          <a:p>
            <a:r>
              <a:rPr lang="en-US" sz="1400" dirty="0"/>
              <a:t>b</a:t>
            </a:r>
            <a:r>
              <a:rPr lang="en-US" sz="1400" dirty="0" smtClean="0"/>
              <a:t>eta2 version of </a:t>
            </a:r>
            <a:r>
              <a:rPr lang="en-US" sz="1400" dirty="0" err="1" smtClean="0"/>
              <a:t>Silbido</a:t>
            </a:r>
            <a:r>
              <a:rPr lang="en-US" sz="1400" dirty="0" smtClean="0"/>
              <a:t> from </a:t>
            </a:r>
            <a:r>
              <a:rPr lang="en-US" sz="1400" dirty="0" smtClean="0">
                <a:hlinkClick r:id="rId4"/>
              </a:rPr>
              <a:t>https</a:t>
            </a:r>
            <a:r>
              <a:rPr lang="en-US" sz="1400" dirty="0">
                <a:hlinkClick r:id="rId4"/>
              </a:rPr>
              <a:t>://roch.sdsu.edu/index.php/software</a:t>
            </a:r>
            <a:r>
              <a:rPr lang="en-US" sz="1400" dirty="0" smtClean="0">
                <a:hlinkClick r:id="rId4"/>
              </a:rPr>
              <a:t>/</a:t>
            </a:r>
            <a:endParaRPr lang="en-US" sz="1400" dirty="0" smtClean="0"/>
          </a:p>
          <a:p>
            <a:endParaRPr lang="en-US" sz="1400" dirty="0"/>
          </a:p>
          <a:p>
            <a:r>
              <a:rPr lang="en-US" sz="1400" dirty="0" err="1"/>
              <a:t>s</a:t>
            </a:r>
            <a:r>
              <a:rPr lang="en-US" sz="1400" dirty="0" err="1" smtClean="0"/>
              <a:t>wipep</a:t>
            </a:r>
            <a:r>
              <a:rPr lang="en-US" sz="1400" dirty="0" smtClean="0"/>
              <a:t> implementation in </a:t>
            </a:r>
            <a:r>
              <a:rPr lang="en-US" sz="1400" dirty="0" err="1" smtClean="0"/>
              <a:t>matlab</a:t>
            </a:r>
            <a:r>
              <a:rPr lang="en-US" sz="1400" dirty="0"/>
              <a:t> at </a:t>
            </a:r>
            <a:r>
              <a:rPr lang="en-US" sz="1400" dirty="0">
                <a:hlinkClick r:id="rId5"/>
              </a:rPr>
              <a:t>https://www.cise.ufl.edu/~</a:t>
            </a:r>
            <a:r>
              <a:rPr lang="en-US" sz="1400" dirty="0" smtClean="0">
                <a:hlinkClick r:id="rId5"/>
              </a:rPr>
              <a:t>acamacho/publications/swipep.m</a:t>
            </a:r>
            <a:endParaRPr lang="en-US" sz="1400" dirty="0" smtClean="0"/>
          </a:p>
          <a:p>
            <a:endParaRPr lang="en-US" sz="1400" dirty="0"/>
          </a:p>
          <a:p>
            <a:r>
              <a:rPr lang="en-US" sz="1400" dirty="0"/>
              <a:t>Satellite images from Rutgers Coastal Ocean Observation Lab (COOL</a:t>
            </a:r>
            <a:r>
              <a:rPr lang="en-US" sz="1400" dirty="0" smtClean="0"/>
              <a:t>) at </a:t>
            </a:r>
            <a:r>
              <a:rPr lang="en-US" sz="1400" dirty="0" smtClean="0">
                <a:hlinkClick r:id="rId6"/>
              </a:rPr>
              <a:t>https</a:t>
            </a:r>
            <a:r>
              <a:rPr lang="en-US" sz="1400" dirty="0">
                <a:hlinkClick r:id="rId6"/>
              </a:rPr>
              <a:t>://marine.rutgers.edu/cool/sat_data/?</a:t>
            </a:r>
            <a:r>
              <a:rPr lang="en-US" sz="1400" dirty="0" smtClean="0">
                <a:hlinkClick r:id="rId6"/>
              </a:rPr>
              <a:t>nothumbs=0&amp;product=sst&amp;region=capehat</a:t>
            </a:r>
            <a:endParaRPr lang="en-US" sz="1400" dirty="0" smtClean="0"/>
          </a:p>
          <a:p>
            <a:endParaRPr lang="en-US" sz="1400" dirty="0" smtClean="0"/>
          </a:p>
          <a:p>
            <a:endParaRPr lang="en-US" sz="1600" dirty="0" smtClean="0"/>
          </a:p>
          <a:p>
            <a:endParaRPr lang="en-US" sz="1600" dirty="0" smtClean="0"/>
          </a:p>
          <a:p>
            <a:endParaRPr lang="en-US" sz="1600" dirty="0" smtClean="0"/>
          </a:p>
          <a:p>
            <a:endParaRPr lang="en-US" sz="1600" dirty="0"/>
          </a:p>
          <a:p>
            <a:endParaRPr lang="en-US" dirty="0"/>
          </a:p>
        </p:txBody>
      </p:sp>
      <p:sp>
        <p:nvSpPr>
          <p:cNvPr id="3" name="Title 1"/>
          <p:cNvSpPr>
            <a:spLocks noGrp="1"/>
          </p:cNvSpPr>
          <p:nvPr>
            <p:ph type="ctrTitle"/>
          </p:nvPr>
        </p:nvSpPr>
        <p:spPr>
          <a:xfrm>
            <a:off x="685800" y="228600"/>
            <a:ext cx="7772400" cy="457200"/>
          </a:xfrm>
        </p:spPr>
        <p:txBody>
          <a:bodyPr>
            <a:normAutofit fontScale="90000"/>
          </a:bodyPr>
          <a:lstStyle/>
          <a:p>
            <a:r>
              <a:rPr lang="en-US" sz="2800" b="1" dirty="0" smtClean="0"/>
              <a:t>References</a:t>
            </a:r>
            <a:endParaRPr lang="en-US" sz="2800" b="1" dirty="0"/>
          </a:p>
        </p:txBody>
      </p:sp>
    </p:spTree>
    <p:extLst>
      <p:ext uri="{BB962C8B-B14F-4D97-AF65-F5344CB8AC3E}">
        <p14:creationId xmlns:p14="http://schemas.microsoft.com/office/powerpoint/2010/main" val="1756111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685800" y="228600"/>
            <a:ext cx="7772400" cy="457200"/>
          </a:xfrm>
        </p:spPr>
        <p:txBody>
          <a:bodyPr>
            <a:normAutofit fontScale="90000"/>
          </a:bodyPr>
          <a:lstStyle/>
          <a:p>
            <a:r>
              <a:rPr lang="en-US" sz="2800" dirty="0" smtClean="0"/>
              <a:t>Extra Slides</a:t>
            </a:r>
            <a:endParaRPr lang="en-US" sz="2800" dirty="0"/>
          </a:p>
        </p:txBody>
      </p:sp>
    </p:spTree>
    <p:extLst>
      <p:ext uri="{BB962C8B-B14F-4D97-AF65-F5344CB8AC3E}">
        <p14:creationId xmlns:p14="http://schemas.microsoft.com/office/powerpoint/2010/main" val="1909455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5943600"/>
            <a:ext cx="6248400" cy="685800"/>
          </a:xfrm>
        </p:spPr>
        <p:txBody>
          <a:bodyPr>
            <a:noAutofit/>
          </a:bodyPr>
          <a:lstStyle/>
          <a:p>
            <a:pPr algn="l"/>
            <a:r>
              <a:rPr lang="en-US" sz="1400" dirty="0">
                <a:solidFill>
                  <a:schemeClr val="tx1"/>
                </a:solidFill>
              </a:rPr>
              <a:t>Satellite image </a:t>
            </a:r>
            <a:r>
              <a:rPr lang="en-US" sz="1400" dirty="0" smtClean="0">
                <a:solidFill>
                  <a:schemeClr val="tx1"/>
                </a:solidFill>
              </a:rPr>
              <a:t>of </a:t>
            </a:r>
            <a:r>
              <a:rPr lang="en-US" sz="1400" dirty="0">
                <a:solidFill>
                  <a:schemeClr val="tx1"/>
                </a:solidFill>
              </a:rPr>
              <a:t>sea surface temperature (SST) </a:t>
            </a:r>
            <a:r>
              <a:rPr lang="en-US" sz="1400" dirty="0" smtClean="0">
                <a:solidFill>
                  <a:schemeClr val="tx1"/>
                </a:solidFill>
              </a:rPr>
              <a:t>near Cape </a:t>
            </a:r>
            <a:r>
              <a:rPr lang="en-US" sz="1400" dirty="0">
                <a:solidFill>
                  <a:schemeClr val="tx1"/>
                </a:solidFill>
              </a:rPr>
              <a:t>Hatteras on March 15, 2015, from Rutgers Coastal Ocean Observation Lab (COOL</a:t>
            </a:r>
            <a:r>
              <a:rPr lang="en-US" sz="1400" dirty="0" smtClean="0">
                <a:solidFill>
                  <a:schemeClr val="tx1"/>
                </a:solidFill>
              </a:rPr>
              <a:t>), using AVHRR.  I’ve added a star to show the location of our mooring, at a depth of ~230m.</a:t>
            </a:r>
            <a:endParaRPr lang="en-US" sz="1400" dirty="0">
              <a:solidFill>
                <a:schemeClr val="tx1"/>
              </a:solidFill>
            </a:endParaRPr>
          </a:p>
        </p:txBody>
      </p:sp>
      <p:sp>
        <p:nvSpPr>
          <p:cNvPr id="2" name="Title 1"/>
          <p:cNvSpPr>
            <a:spLocks noGrp="1"/>
          </p:cNvSpPr>
          <p:nvPr>
            <p:ph type="ctrTitle"/>
          </p:nvPr>
        </p:nvSpPr>
        <p:spPr>
          <a:xfrm>
            <a:off x="685800" y="228600"/>
            <a:ext cx="7772400" cy="609600"/>
          </a:xfrm>
        </p:spPr>
        <p:txBody>
          <a:bodyPr>
            <a:normAutofit/>
          </a:bodyPr>
          <a:lstStyle/>
          <a:p>
            <a:r>
              <a:rPr lang="en-US" sz="2800" b="1" dirty="0" smtClean="0"/>
              <a:t>Introduction</a:t>
            </a:r>
            <a:endParaRPr lang="en-US" sz="2800" b="1"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990600" y="838201"/>
            <a:ext cx="6934200" cy="5181599"/>
          </a:xfrm>
          <a:prstGeom prst="rect">
            <a:avLst/>
          </a:prstGeom>
        </p:spPr>
      </p:pic>
      <p:sp>
        <p:nvSpPr>
          <p:cNvPr id="5" name="5-Point Star 4"/>
          <p:cNvSpPr/>
          <p:nvPr/>
        </p:nvSpPr>
        <p:spPr>
          <a:xfrm>
            <a:off x="4953000" y="3205162"/>
            <a:ext cx="228600" cy="223838"/>
          </a:xfrm>
          <a:prstGeom prst="star5">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spTree>
    <p:extLst>
      <p:ext uri="{BB962C8B-B14F-4D97-AF65-F5344CB8AC3E}">
        <p14:creationId xmlns:p14="http://schemas.microsoft.com/office/powerpoint/2010/main" val="371967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947" y="825075"/>
            <a:ext cx="7772400" cy="5016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477000" y="6019800"/>
            <a:ext cx="2644642" cy="707886"/>
          </a:xfrm>
          <a:prstGeom prst="rect">
            <a:avLst/>
          </a:prstGeom>
          <a:noFill/>
        </p:spPr>
        <p:txBody>
          <a:bodyPr wrap="square" rtlCol="0">
            <a:spAutoFit/>
          </a:bodyPr>
          <a:lstStyle/>
          <a:p>
            <a:r>
              <a:rPr lang="en-US" sz="2000" dirty="0" smtClean="0"/>
              <a:t>Figure from </a:t>
            </a:r>
            <a:r>
              <a:rPr lang="en-US" sz="2000" dirty="0" err="1"/>
              <a:t>Jahnke</a:t>
            </a:r>
            <a:r>
              <a:rPr lang="en-US" sz="2000" dirty="0"/>
              <a:t> and Blanton, 2010</a:t>
            </a:r>
          </a:p>
        </p:txBody>
      </p:sp>
      <p:sp>
        <p:nvSpPr>
          <p:cNvPr id="4" name="Title 1"/>
          <p:cNvSpPr>
            <a:spLocks noGrp="1"/>
          </p:cNvSpPr>
          <p:nvPr>
            <p:ph type="ctrTitle"/>
          </p:nvPr>
        </p:nvSpPr>
        <p:spPr>
          <a:xfrm>
            <a:off x="685800" y="152400"/>
            <a:ext cx="7772400" cy="609600"/>
          </a:xfrm>
        </p:spPr>
        <p:txBody>
          <a:bodyPr>
            <a:normAutofit/>
          </a:bodyPr>
          <a:lstStyle/>
          <a:p>
            <a:r>
              <a:rPr lang="en-US" sz="2800" b="1" dirty="0"/>
              <a:t>Introduction</a:t>
            </a:r>
          </a:p>
        </p:txBody>
      </p:sp>
    </p:spTree>
    <p:extLst>
      <p:ext uri="{BB962C8B-B14F-4D97-AF65-F5344CB8AC3E}">
        <p14:creationId xmlns:p14="http://schemas.microsoft.com/office/powerpoint/2010/main" val="3218785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685800" y="228600"/>
            <a:ext cx="7772400" cy="609600"/>
          </a:xfrm>
        </p:spPr>
        <p:txBody>
          <a:bodyPr>
            <a:normAutofit/>
          </a:bodyPr>
          <a:lstStyle/>
          <a:p>
            <a:r>
              <a:rPr lang="en-US" sz="2800" b="1" dirty="0" smtClean="0"/>
              <a:t>Introduction</a:t>
            </a:r>
            <a:endParaRPr lang="en-US" sz="2800" b="1" dirty="0"/>
          </a:p>
        </p:txBody>
      </p:sp>
      <p:sp>
        <p:nvSpPr>
          <p:cNvPr id="4" name="Subtitle 2"/>
          <p:cNvSpPr>
            <a:spLocks noGrp="1"/>
          </p:cNvSpPr>
          <p:nvPr>
            <p:ph type="subTitle" idx="1"/>
          </p:nvPr>
        </p:nvSpPr>
        <p:spPr>
          <a:xfrm>
            <a:off x="685800" y="1143000"/>
            <a:ext cx="8001000" cy="3886200"/>
          </a:xfrm>
        </p:spPr>
        <p:txBody>
          <a:bodyPr>
            <a:noAutofit/>
          </a:bodyPr>
          <a:lstStyle/>
          <a:p>
            <a:pPr algn="l"/>
            <a:r>
              <a:rPr lang="en-US" sz="2400" dirty="0" smtClean="0">
                <a:solidFill>
                  <a:schemeClr val="tx1"/>
                </a:solidFill>
              </a:rPr>
              <a:t>Instruments on the mooring:</a:t>
            </a:r>
          </a:p>
          <a:p>
            <a:pPr marL="285750" indent="-285750" algn="l">
              <a:buFont typeface="Arial" panose="020B0604020202020204" pitchFamily="34" charset="0"/>
              <a:buChar char="•"/>
            </a:pPr>
            <a:r>
              <a:rPr lang="en-US" sz="1800" dirty="0" smtClean="0">
                <a:solidFill>
                  <a:schemeClr val="tx1"/>
                </a:solidFill>
              </a:rPr>
              <a:t>AURAL-M2 hydrophone</a:t>
            </a:r>
          </a:p>
          <a:p>
            <a:pPr marL="742950" lvl="1" indent="-285750" algn="l">
              <a:buFont typeface="Courier New" panose="02070309020205020404" pitchFamily="49" charset="0"/>
              <a:buChar char="o"/>
            </a:pPr>
            <a:r>
              <a:rPr lang="en-US" sz="1800" dirty="0" smtClean="0">
                <a:solidFill>
                  <a:schemeClr val="tx1"/>
                </a:solidFill>
              </a:rPr>
              <a:t>Sampling under water sound at max rate of 32768 samples/second</a:t>
            </a:r>
          </a:p>
          <a:p>
            <a:pPr marL="742950" lvl="1" indent="-285750" algn="l">
              <a:buFont typeface="Courier New" panose="02070309020205020404" pitchFamily="49" charset="0"/>
              <a:buChar char="o"/>
            </a:pPr>
            <a:r>
              <a:rPr lang="en-US" sz="1800" dirty="0" smtClean="0">
                <a:solidFill>
                  <a:schemeClr val="tx1"/>
                </a:solidFill>
              </a:rPr>
              <a:t>Sampling for 5 minutes out of every half-hour</a:t>
            </a:r>
          </a:p>
          <a:p>
            <a:pPr marL="285750" indent="-285750" algn="l">
              <a:buFont typeface="Arial" panose="020B0604020202020204" pitchFamily="34" charset="0"/>
              <a:buChar char="•"/>
            </a:pPr>
            <a:r>
              <a:rPr lang="en-US" sz="1800" dirty="0" smtClean="0">
                <a:solidFill>
                  <a:schemeClr val="tx1"/>
                </a:solidFill>
              </a:rPr>
              <a:t>CTD</a:t>
            </a:r>
          </a:p>
          <a:p>
            <a:pPr marL="742950" lvl="1" indent="-285750" algn="l">
              <a:buFont typeface="Courier New" panose="02070309020205020404" pitchFamily="49" charset="0"/>
              <a:buChar char="o"/>
            </a:pPr>
            <a:r>
              <a:rPr lang="en-US" sz="1800" dirty="0" smtClean="0">
                <a:solidFill>
                  <a:schemeClr val="tx1"/>
                </a:solidFill>
              </a:rPr>
              <a:t>Temperature (at the bottom)</a:t>
            </a:r>
          </a:p>
          <a:p>
            <a:pPr marL="742950" lvl="1" indent="-285750" algn="l">
              <a:buFont typeface="Courier New" panose="02070309020205020404" pitchFamily="49" charset="0"/>
              <a:buChar char="o"/>
            </a:pPr>
            <a:r>
              <a:rPr lang="en-US" sz="1800" dirty="0" smtClean="0">
                <a:solidFill>
                  <a:schemeClr val="tx1"/>
                </a:solidFill>
              </a:rPr>
              <a:t>Salinity (at the bottom)</a:t>
            </a:r>
          </a:p>
          <a:p>
            <a:pPr marL="742950" lvl="1" indent="-285750" algn="l">
              <a:buFont typeface="Courier New" panose="02070309020205020404" pitchFamily="49" charset="0"/>
              <a:buChar char="o"/>
            </a:pPr>
            <a:r>
              <a:rPr lang="en-US" sz="1800" dirty="0" smtClean="0">
                <a:solidFill>
                  <a:schemeClr val="tx1"/>
                </a:solidFill>
              </a:rPr>
              <a:t>Pressure (at the bottom)</a:t>
            </a:r>
          </a:p>
          <a:p>
            <a:pPr marL="285750" indent="-285750" algn="l">
              <a:buFont typeface="Arial" panose="020B0604020202020204" pitchFamily="34" charset="0"/>
              <a:buChar char="•"/>
            </a:pPr>
            <a:r>
              <a:rPr lang="en-US" sz="1800" dirty="0" smtClean="0">
                <a:solidFill>
                  <a:schemeClr val="tx1"/>
                </a:solidFill>
              </a:rPr>
              <a:t>Acoustic Doppler Current Profiler (ADCP)</a:t>
            </a:r>
          </a:p>
          <a:p>
            <a:pPr marL="742950" lvl="1" indent="-285750" algn="l">
              <a:buFont typeface="Courier New" panose="02070309020205020404" pitchFamily="49" charset="0"/>
              <a:buChar char="o"/>
            </a:pPr>
            <a:r>
              <a:rPr lang="en-US" sz="1800" dirty="0" smtClean="0">
                <a:solidFill>
                  <a:schemeClr val="tx1"/>
                </a:solidFill>
              </a:rPr>
              <a:t>Velocity field (above the mooring)</a:t>
            </a:r>
          </a:p>
          <a:p>
            <a:pPr marL="742950" lvl="1" indent="-285750" algn="l">
              <a:buFont typeface="Courier New" panose="02070309020205020404" pitchFamily="49" charset="0"/>
              <a:buChar char="o"/>
            </a:pPr>
            <a:r>
              <a:rPr lang="en-US" sz="1800" dirty="0" smtClean="0">
                <a:solidFill>
                  <a:schemeClr val="tx1"/>
                </a:solidFill>
              </a:rPr>
              <a:t>Acoustic backscatter field (above the mooring)</a:t>
            </a:r>
          </a:p>
          <a:p>
            <a:pPr algn="l"/>
            <a:endParaRPr lang="en-US" sz="1800" dirty="0">
              <a:solidFill>
                <a:schemeClr val="tx1"/>
              </a:solidFill>
            </a:endParaRPr>
          </a:p>
        </p:txBody>
      </p:sp>
    </p:spTree>
    <p:extLst>
      <p:ext uri="{BB962C8B-B14F-4D97-AF65-F5344CB8AC3E}">
        <p14:creationId xmlns:p14="http://schemas.microsoft.com/office/powerpoint/2010/main" val="3146805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6400"/>
            <a:ext cx="5943600" cy="369332"/>
          </a:xfrm>
          <a:prstGeom prst="rect">
            <a:avLst/>
          </a:prstGeom>
          <a:noFill/>
        </p:spPr>
        <p:txBody>
          <a:bodyPr wrap="square" rtlCol="0">
            <a:spAutoFit/>
          </a:bodyPr>
          <a:lstStyle/>
          <a:p>
            <a:r>
              <a:rPr lang="en-US" dirty="0" smtClean="0"/>
              <a:t>Example of “quacks” (spectrogram + sound)</a:t>
            </a:r>
            <a:endParaRPr lang="en-US" dirty="0"/>
          </a:p>
        </p:txBody>
      </p:sp>
      <p:sp>
        <p:nvSpPr>
          <p:cNvPr id="3" name="Title 1"/>
          <p:cNvSpPr>
            <a:spLocks noGrp="1"/>
          </p:cNvSpPr>
          <p:nvPr>
            <p:ph type="ctrTitle"/>
          </p:nvPr>
        </p:nvSpPr>
        <p:spPr>
          <a:xfrm>
            <a:off x="685800" y="228600"/>
            <a:ext cx="7772400" cy="609600"/>
          </a:xfrm>
        </p:spPr>
        <p:txBody>
          <a:bodyPr>
            <a:normAutofit/>
          </a:bodyPr>
          <a:lstStyle/>
          <a:p>
            <a:r>
              <a:rPr lang="en-US" sz="2800" b="1" dirty="0" smtClean="0"/>
              <a:t>Signals of Interest</a:t>
            </a:r>
            <a:endParaRPr lang="en-US" sz="2800" b="1"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266865"/>
            <a:ext cx="9144000" cy="2324270"/>
          </a:xfrm>
          <a:prstGeom prst="rect">
            <a:avLst/>
          </a:prstGeom>
        </p:spPr>
      </p:pic>
      <p:pic>
        <p:nvPicPr>
          <p:cNvPr id="5" name="CF1E0134_part40_excerpt.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267200" y="4871884"/>
            <a:ext cx="609600" cy="609600"/>
          </a:xfrm>
          <a:prstGeom prst="rect">
            <a:avLst/>
          </a:prstGeom>
        </p:spPr>
      </p:pic>
    </p:spTree>
    <p:extLst>
      <p:ext uri="{BB962C8B-B14F-4D97-AF65-F5344CB8AC3E}">
        <p14:creationId xmlns:p14="http://schemas.microsoft.com/office/powerpoint/2010/main" val="1622894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000"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609600"/>
          </a:xfrm>
        </p:spPr>
        <p:txBody>
          <a:bodyPr>
            <a:normAutofit/>
          </a:bodyPr>
          <a:lstStyle/>
          <a:p>
            <a:r>
              <a:rPr lang="en-US" sz="2800" b="1" dirty="0" smtClean="0"/>
              <a:t>Detection: Whistles</a:t>
            </a:r>
            <a:endParaRPr lang="en-US" sz="2800" b="1" dirty="0"/>
          </a:p>
        </p:txBody>
      </p:sp>
      <p:sp>
        <p:nvSpPr>
          <p:cNvPr id="3" name="Subtitle 2"/>
          <p:cNvSpPr>
            <a:spLocks noGrp="1"/>
          </p:cNvSpPr>
          <p:nvPr>
            <p:ph type="subTitle" idx="1"/>
          </p:nvPr>
        </p:nvSpPr>
        <p:spPr>
          <a:xfrm>
            <a:off x="381000" y="1219200"/>
            <a:ext cx="8534400" cy="4876800"/>
          </a:xfrm>
        </p:spPr>
        <p:txBody>
          <a:bodyPr>
            <a:normAutofit/>
          </a:bodyPr>
          <a:lstStyle/>
          <a:p>
            <a:pPr algn="l"/>
            <a:r>
              <a:rPr lang="en-US" sz="2400" dirty="0" smtClean="0">
                <a:solidFill>
                  <a:schemeClr val="tx1"/>
                </a:solidFill>
              </a:rPr>
              <a:t>For each of the 20,000+ wav files (5-minute recording interval):</a:t>
            </a:r>
          </a:p>
          <a:p>
            <a:pPr marL="342900" indent="-342900" algn="l">
              <a:buFont typeface="Arial" panose="020B0604020202020204" pitchFamily="34" charset="0"/>
              <a:buChar char="•"/>
            </a:pPr>
            <a:r>
              <a:rPr lang="en-US" sz="2000" dirty="0" smtClean="0">
                <a:solidFill>
                  <a:schemeClr val="tx1"/>
                </a:solidFill>
              </a:rPr>
              <a:t>Skip recording interval if it’s too noisy.</a:t>
            </a:r>
          </a:p>
          <a:p>
            <a:pPr marL="342900" indent="-342900" algn="l">
              <a:buFont typeface="Arial" panose="020B0604020202020204" pitchFamily="34" charset="0"/>
              <a:buChar char="•"/>
            </a:pPr>
            <a:r>
              <a:rPr lang="en-US" sz="2000" dirty="0" smtClean="0">
                <a:solidFill>
                  <a:schemeClr val="tx1"/>
                </a:solidFill>
              </a:rPr>
              <a:t>Remove instrument noise</a:t>
            </a:r>
          </a:p>
          <a:p>
            <a:pPr marL="342900" indent="-342900" algn="l">
              <a:buFont typeface="Arial" panose="020B0604020202020204" pitchFamily="34" charset="0"/>
              <a:buChar char="•"/>
            </a:pPr>
            <a:r>
              <a:rPr lang="en-US" sz="2000" dirty="0" smtClean="0">
                <a:solidFill>
                  <a:schemeClr val="tx1"/>
                </a:solidFill>
              </a:rPr>
              <a:t>High-pass filter with cut-off frequency of 1 kHz.</a:t>
            </a:r>
          </a:p>
          <a:p>
            <a:pPr marL="342900" indent="-342900" algn="l">
              <a:buFont typeface="Arial" panose="020B0604020202020204" pitchFamily="34" charset="0"/>
              <a:buChar char="•"/>
            </a:pPr>
            <a:r>
              <a:rPr lang="en-US" sz="2000" dirty="0" smtClean="0">
                <a:solidFill>
                  <a:schemeClr val="tx1"/>
                </a:solidFill>
              </a:rPr>
              <a:t>Call </a:t>
            </a:r>
            <a:r>
              <a:rPr lang="en-US" sz="2000" b="1" dirty="0" err="1" smtClean="0">
                <a:solidFill>
                  <a:srgbClr val="FF0000"/>
                </a:solidFill>
              </a:rPr>
              <a:t>Silbido</a:t>
            </a:r>
            <a:r>
              <a:rPr lang="en-US" sz="2000" dirty="0" smtClean="0">
                <a:solidFill>
                  <a:schemeClr val="tx1"/>
                </a:solidFill>
              </a:rPr>
              <a:t>  to detect whistles</a:t>
            </a:r>
          </a:p>
          <a:p>
            <a:pPr marL="800100" lvl="1" indent="-342900" algn="l">
              <a:buFont typeface="Arial" panose="020B0604020202020204" pitchFamily="34" charset="0"/>
              <a:buChar char="•"/>
            </a:pPr>
            <a:r>
              <a:rPr lang="en-US" sz="1600" dirty="0" smtClean="0">
                <a:solidFill>
                  <a:schemeClr val="tx1"/>
                </a:solidFill>
              </a:rPr>
              <a:t>beta2 version at </a:t>
            </a:r>
            <a:r>
              <a:rPr lang="en-US" sz="1600" dirty="0">
                <a:solidFill>
                  <a:schemeClr val="tx1"/>
                </a:solidFill>
                <a:hlinkClick r:id="rId3"/>
              </a:rPr>
              <a:t>http://roch.sdsu.edu/index.php/software</a:t>
            </a:r>
            <a:r>
              <a:rPr lang="en-US" sz="1600" dirty="0" smtClean="0">
                <a:solidFill>
                  <a:schemeClr val="tx1"/>
                </a:solidFill>
                <a:hlinkClick r:id="rId3"/>
              </a:rPr>
              <a:t>/</a:t>
            </a:r>
            <a:r>
              <a:rPr lang="en-US" sz="1600" dirty="0" smtClean="0">
                <a:solidFill>
                  <a:schemeClr val="tx1"/>
                </a:solidFill>
              </a:rPr>
              <a:t> </a:t>
            </a:r>
          </a:p>
          <a:p>
            <a:pPr marL="800100" lvl="1" indent="-342900" algn="l">
              <a:buFont typeface="Arial" panose="020B0604020202020204" pitchFamily="34" charset="0"/>
              <a:buChar char="•"/>
            </a:pPr>
            <a:r>
              <a:rPr lang="en-US" sz="1600" dirty="0" smtClean="0">
                <a:solidFill>
                  <a:schemeClr val="tx1"/>
                </a:solidFill>
              </a:rPr>
              <a:t>SNR threshold of 10 dB</a:t>
            </a:r>
          </a:p>
          <a:p>
            <a:pPr marL="342900" indent="-342900" algn="l">
              <a:buFont typeface="Arial" panose="020B0604020202020204" pitchFamily="34" charset="0"/>
              <a:buChar char="•"/>
            </a:pPr>
            <a:r>
              <a:rPr lang="en-US" sz="2000" dirty="0" smtClean="0">
                <a:solidFill>
                  <a:schemeClr val="tx1"/>
                </a:solidFill>
              </a:rPr>
              <a:t>Process the returned detection event.</a:t>
            </a:r>
          </a:p>
          <a:p>
            <a:pPr marL="342900" indent="-342900" algn="l">
              <a:buFont typeface="Arial" panose="020B0604020202020204" pitchFamily="34" charset="0"/>
              <a:buChar char="•"/>
            </a:pPr>
            <a:r>
              <a:rPr lang="en-US" sz="2000" dirty="0" smtClean="0">
                <a:solidFill>
                  <a:schemeClr val="tx1"/>
                </a:solidFill>
              </a:rPr>
              <a:t>Automated post-processing to </a:t>
            </a:r>
            <a:r>
              <a:rPr lang="en-US" sz="2000" dirty="0">
                <a:solidFill>
                  <a:schemeClr val="tx1"/>
                </a:solidFill>
              </a:rPr>
              <a:t>remove some </a:t>
            </a:r>
            <a:r>
              <a:rPr lang="en-US" sz="2000" dirty="0" smtClean="0">
                <a:solidFill>
                  <a:schemeClr val="tx1"/>
                </a:solidFill>
              </a:rPr>
              <a:t>anthropogenic sounds.</a:t>
            </a:r>
          </a:p>
          <a:p>
            <a:pPr marL="342900" indent="-342900" algn="l">
              <a:buFont typeface="Arial" panose="020B0604020202020204" pitchFamily="34" charset="0"/>
              <a:buChar char="•"/>
            </a:pPr>
            <a:r>
              <a:rPr lang="en-US" sz="2000" dirty="0" smtClean="0">
                <a:solidFill>
                  <a:schemeClr val="tx1"/>
                </a:solidFill>
              </a:rPr>
              <a:t>Add up the duration of whistling (in seconds) per 5-minute recording interval. This is the </a:t>
            </a:r>
            <a:r>
              <a:rPr lang="en-US" sz="2000" i="1" dirty="0" smtClean="0">
                <a:solidFill>
                  <a:schemeClr val="tx1"/>
                </a:solidFill>
              </a:rPr>
              <a:t>vocalization metric </a:t>
            </a:r>
            <a:r>
              <a:rPr lang="en-US" sz="2000" dirty="0" smtClean="0">
                <a:solidFill>
                  <a:schemeClr val="tx1"/>
                </a:solidFill>
              </a:rPr>
              <a:t>for whistles.</a:t>
            </a:r>
          </a:p>
          <a:p>
            <a:pPr marL="342900" indent="-342900" algn="l">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1680713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609600"/>
          </a:xfrm>
        </p:spPr>
        <p:txBody>
          <a:bodyPr>
            <a:normAutofit/>
          </a:bodyPr>
          <a:lstStyle/>
          <a:p>
            <a:r>
              <a:rPr lang="en-US" sz="2800" b="1" dirty="0" smtClean="0"/>
              <a:t>Detection: “Quacks” or “Barks”</a:t>
            </a:r>
            <a:endParaRPr lang="en-US" sz="2800" b="1" dirty="0"/>
          </a:p>
        </p:txBody>
      </p:sp>
      <p:sp>
        <p:nvSpPr>
          <p:cNvPr id="4" name="Subtitle 2"/>
          <p:cNvSpPr txBox="1">
            <a:spLocks/>
          </p:cNvSpPr>
          <p:nvPr/>
        </p:nvSpPr>
        <p:spPr>
          <a:xfrm>
            <a:off x="381000" y="1219200"/>
            <a:ext cx="8534400" cy="4876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dirty="0" smtClean="0">
                <a:solidFill>
                  <a:schemeClr val="tx1"/>
                </a:solidFill>
              </a:rPr>
              <a:t>For each of the 20,000+ wav files (5-minute recording interval):</a:t>
            </a:r>
          </a:p>
          <a:p>
            <a:pPr marL="342900" indent="-342900" algn="l">
              <a:buFont typeface="Arial" panose="020B0604020202020204" pitchFamily="34" charset="0"/>
              <a:buChar char="•"/>
            </a:pPr>
            <a:r>
              <a:rPr lang="en-US" sz="2000" dirty="0" smtClean="0">
                <a:solidFill>
                  <a:schemeClr val="tx1"/>
                </a:solidFill>
              </a:rPr>
              <a:t>Skip recording interval if it’s too noisy.</a:t>
            </a:r>
          </a:p>
          <a:p>
            <a:pPr marL="342900" indent="-342900" algn="l">
              <a:buFont typeface="Arial" panose="020B0604020202020204" pitchFamily="34" charset="0"/>
              <a:buChar char="•"/>
            </a:pPr>
            <a:r>
              <a:rPr lang="en-US" sz="2000" dirty="0" smtClean="0">
                <a:solidFill>
                  <a:schemeClr val="tx1"/>
                </a:solidFill>
              </a:rPr>
              <a:t>Remove instrument noise</a:t>
            </a:r>
          </a:p>
          <a:p>
            <a:pPr marL="342900" indent="-342900" algn="l">
              <a:buFont typeface="Arial" panose="020B0604020202020204" pitchFamily="34" charset="0"/>
              <a:buChar char="•"/>
            </a:pPr>
            <a:r>
              <a:rPr lang="en-US" sz="2000" dirty="0" smtClean="0">
                <a:solidFill>
                  <a:schemeClr val="tx1"/>
                </a:solidFill>
              </a:rPr>
              <a:t>Bandpass filter (100 to 6000 Hz)</a:t>
            </a:r>
          </a:p>
          <a:p>
            <a:pPr marL="342900" indent="-342900" algn="l">
              <a:buFont typeface="Arial" panose="020B0604020202020204" pitchFamily="34" charset="0"/>
              <a:buChar char="•"/>
            </a:pPr>
            <a:r>
              <a:rPr lang="en-US" sz="2000" dirty="0" smtClean="0">
                <a:solidFill>
                  <a:schemeClr val="tx1"/>
                </a:solidFill>
              </a:rPr>
              <a:t>Apply </a:t>
            </a:r>
            <a:r>
              <a:rPr lang="en-US" sz="2000" b="1" dirty="0" err="1" smtClean="0">
                <a:solidFill>
                  <a:srgbClr val="FF0000"/>
                </a:solidFill>
              </a:rPr>
              <a:t>swipep</a:t>
            </a:r>
            <a:r>
              <a:rPr lang="en-US" sz="2000" b="1" dirty="0" smtClean="0">
                <a:solidFill>
                  <a:srgbClr val="FF0000"/>
                </a:solidFill>
              </a:rPr>
              <a:t> pitch detector </a:t>
            </a:r>
            <a:r>
              <a:rPr lang="en-US" sz="2000" dirty="0" smtClean="0">
                <a:solidFill>
                  <a:schemeClr val="tx1"/>
                </a:solidFill>
              </a:rPr>
              <a:t>to overlapping time windows, specifying a detection threshold and a range of possible pitch values (300 – 1000 Hz)</a:t>
            </a:r>
          </a:p>
          <a:p>
            <a:pPr marL="800100" lvl="1" indent="-342900" algn="l">
              <a:buFont typeface="Arial" panose="020B0604020202020204" pitchFamily="34" charset="0"/>
              <a:buChar char="•"/>
            </a:pPr>
            <a:r>
              <a:rPr lang="en-US" sz="1600" dirty="0"/>
              <a:t>implementation in </a:t>
            </a:r>
            <a:r>
              <a:rPr lang="en-US" sz="1600" dirty="0" err="1"/>
              <a:t>matlab</a:t>
            </a:r>
            <a:r>
              <a:rPr lang="en-US" sz="1600" dirty="0"/>
              <a:t> at </a:t>
            </a:r>
            <a:r>
              <a:rPr lang="en-US" sz="1600" dirty="0">
                <a:hlinkClick r:id="rId3"/>
              </a:rPr>
              <a:t>https://www.cise.ufl.edu/~</a:t>
            </a:r>
            <a:r>
              <a:rPr lang="en-US" sz="1600" dirty="0" smtClean="0">
                <a:hlinkClick r:id="rId3"/>
              </a:rPr>
              <a:t>acamacho/publications/swipep.m</a:t>
            </a:r>
            <a:endParaRPr lang="en-US" sz="1600" dirty="0" smtClean="0">
              <a:solidFill>
                <a:schemeClr val="tx1"/>
              </a:solidFill>
            </a:endParaRPr>
          </a:p>
          <a:p>
            <a:pPr marL="342900" indent="-342900" algn="l">
              <a:buFont typeface="Arial" panose="020B0604020202020204" pitchFamily="34" charset="0"/>
              <a:buChar char="•"/>
            </a:pPr>
            <a:r>
              <a:rPr lang="en-US" sz="2000" dirty="0" smtClean="0">
                <a:solidFill>
                  <a:schemeClr val="tx1"/>
                </a:solidFill>
              </a:rPr>
              <a:t>Identify which recording intervals had one or more detections</a:t>
            </a:r>
          </a:p>
          <a:p>
            <a:pPr marL="342900" indent="-342900" algn="l">
              <a:buFont typeface="Arial" panose="020B0604020202020204" pitchFamily="34" charset="0"/>
              <a:buChar char="•"/>
            </a:pPr>
            <a:r>
              <a:rPr lang="en-US" sz="2000" dirty="0" smtClean="0">
                <a:solidFill>
                  <a:schemeClr val="tx1"/>
                </a:solidFill>
              </a:rPr>
              <a:t>Manually </a:t>
            </a:r>
            <a:r>
              <a:rPr lang="en-US" sz="2000" dirty="0">
                <a:solidFill>
                  <a:schemeClr val="tx1"/>
                </a:solidFill>
              </a:rPr>
              <a:t>remove false alarms</a:t>
            </a:r>
          </a:p>
          <a:p>
            <a:pPr marL="342900" indent="-342900" algn="l">
              <a:buFont typeface="Arial" panose="020B0604020202020204" pitchFamily="34" charset="0"/>
              <a:buChar char="•"/>
            </a:pPr>
            <a:endParaRPr lang="en-US" sz="2000" dirty="0" smtClean="0">
              <a:solidFill>
                <a:schemeClr val="tx1"/>
              </a:solidFill>
            </a:endParaRPr>
          </a:p>
        </p:txBody>
      </p:sp>
    </p:spTree>
    <p:extLst>
      <p:ext uri="{BB962C8B-B14F-4D97-AF65-F5344CB8AC3E}">
        <p14:creationId xmlns:p14="http://schemas.microsoft.com/office/powerpoint/2010/main" val="2462168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685800" y="228600"/>
            <a:ext cx="7772400" cy="609600"/>
          </a:xfrm>
        </p:spPr>
        <p:txBody>
          <a:bodyPr>
            <a:normAutofit/>
          </a:bodyPr>
          <a:lstStyle/>
          <a:p>
            <a:r>
              <a:rPr lang="en-US" sz="2800" b="1" dirty="0" smtClean="0"/>
              <a:t>Detection: Temporal Patterns</a:t>
            </a:r>
            <a:endParaRPr lang="en-US" sz="28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00" y="1125794"/>
            <a:ext cx="9978800" cy="4419600"/>
          </a:xfrm>
          <a:prstGeom prst="rect">
            <a:avLst/>
          </a:prstGeom>
        </p:spPr>
      </p:pic>
    </p:spTree>
    <p:extLst>
      <p:ext uri="{BB962C8B-B14F-4D97-AF65-F5344CB8AC3E}">
        <p14:creationId xmlns:p14="http://schemas.microsoft.com/office/powerpoint/2010/main" val="897335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1835</TotalTime>
  <Words>3175</Words>
  <Application>Microsoft Office PowerPoint</Application>
  <PresentationFormat>On-screen Show (4:3)</PresentationFormat>
  <Paragraphs>251</Paragraphs>
  <Slides>28</Slides>
  <Notes>25</Notes>
  <HiddenSlides>0</HiddenSlides>
  <MMClips>1</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Outline</vt:lpstr>
      <vt:lpstr>Introduction</vt:lpstr>
      <vt:lpstr>Introduction</vt:lpstr>
      <vt:lpstr>Introduction</vt:lpstr>
      <vt:lpstr>Signals of Interest</vt:lpstr>
      <vt:lpstr>Detection: Whistles</vt:lpstr>
      <vt:lpstr>Detection: “Quacks” or “Barks”</vt:lpstr>
      <vt:lpstr>Detection: Temporal Patterns</vt:lpstr>
      <vt:lpstr>PowerPoint Presentation</vt:lpstr>
      <vt:lpstr>Correlating Detections with Gulf Stream Position</vt:lpstr>
      <vt:lpstr>Correlating Detections with Gulf Stream Position</vt:lpstr>
      <vt:lpstr>Correlating Detections with Gulf Stream Position</vt:lpstr>
      <vt:lpstr>Correlating Detections with Gulf Stream Position</vt:lpstr>
      <vt:lpstr>Outline</vt:lpstr>
      <vt:lpstr>Acoustic Propagation</vt:lpstr>
      <vt:lpstr>PowerPoint Presentation</vt:lpstr>
      <vt:lpstr>PowerPoint Presentation</vt:lpstr>
      <vt:lpstr>PowerPoint Presentation</vt:lpstr>
      <vt:lpstr>PowerPoint Presentation</vt:lpstr>
      <vt:lpstr>PowerPoint Presentation</vt:lpstr>
      <vt:lpstr>Acoustic Noise</vt:lpstr>
      <vt:lpstr>PowerPoint Presentation</vt:lpstr>
      <vt:lpstr>PowerPoint Presentation</vt:lpstr>
      <vt:lpstr>PowerPoint Presentation</vt:lpstr>
      <vt:lpstr>PowerPoint Presentation</vt:lpstr>
      <vt:lpstr>References</vt:lpstr>
      <vt:lpstr>Extra Slides</vt:lpstr>
    </vt:vector>
  </TitlesOfParts>
  <Company>New Folder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dc:creator>
  <cp:lastModifiedBy>Editor</cp:lastModifiedBy>
  <cp:revision>270</cp:revision>
  <dcterms:created xsi:type="dcterms:W3CDTF">2018-11-24T23:01:16Z</dcterms:created>
  <dcterms:modified xsi:type="dcterms:W3CDTF">2019-05-15T21:58:52Z</dcterms:modified>
</cp:coreProperties>
</file>