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4"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E4FF73-5B60-455F-BD61-07E21D28D7C6}" type="datetimeFigureOut">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AC883B-7181-4477-A86F-0270D93BB617}" type="slidenum">
              <a:rPr lang="en-US" smtClean="0"/>
              <a:t>‹#›</a:t>
            </a:fld>
            <a:endParaRPr lang="en-US"/>
          </a:p>
        </p:txBody>
      </p:sp>
    </p:spTree>
    <p:extLst>
      <p:ext uri="{BB962C8B-B14F-4D97-AF65-F5344CB8AC3E}">
        <p14:creationId xmlns:p14="http://schemas.microsoft.com/office/powerpoint/2010/main" val="1940110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E4FF73-5B60-455F-BD61-07E21D28D7C6}" type="datetimeFigureOut">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AC883B-7181-4477-A86F-0270D93BB617}" type="slidenum">
              <a:rPr lang="en-US" smtClean="0"/>
              <a:t>‹#›</a:t>
            </a:fld>
            <a:endParaRPr lang="en-US"/>
          </a:p>
        </p:txBody>
      </p:sp>
    </p:spTree>
    <p:extLst>
      <p:ext uri="{BB962C8B-B14F-4D97-AF65-F5344CB8AC3E}">
        <p14:creationId xmlns:p14="http://schemas.microsoft.com/office/powerpoint/2010/main" val="2318660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E4FF73-5B60-455F-BD61-07E21D28D7C6}" type="datetimeFigureOut">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AC883B-7181-4477-A86F-0270D93BB617}" type="slidenum">
              <a:rPr lang="en-US" smtClean="0"/>
              <a:t>‹#›</a:t>
            </a:fld>
            <a:endParaRPr lang="en-US"/>
          </a:p>
        </p:txBody>
      </p:sp>
    </p:spTree>
    <p:extLst>
      <p:ext uri="{BB962C8B-B14F-4D97-AF65-F5344CB8AC3E}">
        <p14:creationId xmlns:p14="http://schemas.microsoft.com/office/powerpoint/2010/main" val="1848992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E4FF73-5B60-455F-BD61-07E21D28D7C6}" type="datetimeFigureOut">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AC883B-7181-4477-A86F-0270D93BB617}" type="slidenum">
              <a:rPr lang="en-US" smtClean="0"/>
              <a:t>‹#›</a:t>
            </a:fld>
            <a:endParaRPr lang="en-US"/>
          </a:p>
        </p:txBody>
      </p:sp>
    </p:spTree>
    <p:extLst>
      <p:ext uri="{BB962C8B-B14F-4D97-AF65-F5344CB8AC3E}">
        <p14:creationId xmlns:p14="http://schemas.microsoft.com/office/powerpoint/2010/main" val="1474514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E4FF73-5B60-455F-BD61-07E21D28D7C6}" type="datetimeFigureOut">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AC883B-7181-4477-A86F-0270D93BB617}" type="slidenum">
              <a:rPr lang="en-US" smtClean="0"/>
              <a:t>‹#›</a:t>
            </a:fld>
            <a:endParaRPr lang="en-US"/>
          </a:p>
        </p:txBody>
      </p:sp>
    </p:spTree>
    <p:extLst>
      <p:ext uri="{BB962C8B-B14F-4D97-AF65-F5344CB8AC3E}">
        <p14:creationId xmlns:p14="http://schemas.microsoft.com/office/powerpoint/2010/main" val="3767357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E4FF73-5B60-455F-BD61-07E21D28D7C6}" type="datetimeFigureOut">
              <a:rPr lang="en-US" smtClean="0"/>
              <a:t>8/2/2017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AC883B-7181-4477-A86F-0270D93BB617}" type="slidenum">
              <a:rPr lang="en-US" smtClean="0"/>
              <a:t>‹#›</a:t>
            </a:fld>
            <a:endParaRPr lang="en-US"/>
          </a:p>
        </p:txBody>
      </p:sp>
    </p:spTree>
    <p:extLst>
      <p:ext uri="{BB962C8B-B14F-4D97-AF65-F5344CB8AC3E}">
        <p14:creationId xmlns:p14="http://schemas.microsoft.com/office/powerpoint/2010/main" val="3229325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E4FF73-5B60-455F-BD61-07E21D28D7C6}" type="datetimeFigureOut">
              <a:rPr lang="en-US" smtClean="0"/>
              <a:t>8/2/2017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AC883B-7181-4477-A86F-0270D93BB617}" type="slidenum">
              <a:rPr lang="en-US" smtClean="0"/>
              <a:t>‹#›</a:t>
            </a:fld>
            <a:endParaRPr lang="en-US"/>
          </a:p>
        </p:txBody>
      </p:sp>
    </p:spTree>
    <p:extLst>
      <p:ext uri="{BB962C8B-B14F-4D97-AF65-F5344CB8AC3E}">
        <p14:creationId xmlns:p14="http://schemas.microsoft.com/office/powerpoint/2010/main" val="2164068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E4FF73-5B60-455F-BD61-07E21D28D7C6}" type="datetimeFigureOut">
              <a:rPr lang="en-US" smtClean="0"/>
              <a:t>8/2/2017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AC883B-7181-4477-A86F-0270D93BB617}" type="slidenum">
              <a:rPr lang="en-US" smtClean="0"/>
              <a:t>‹#›</a:t>
            </a:fld>
            <a:endParaRPr lang="en-US"/>
          </a:p>
        </p:txBody>
      </p:sp>
    </p:spTree>
    <p:extLst>
      <p:ext uri="{BB962C8B-B14F-4D97-AF65-F5344CB8AC3E}">
        <p14:creationId xmlns:p14="http://schemas.microsoft.com/office/powerpoint/2010/main" val="3382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E4FF73-5B60-455F-BD61-07E21D28D7C6}" type="datetimeFigureOut">
              <a:rPr lang="en-US" smtClean="0"/>
              <a:t>8/2/2017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AC883B-7181-4477-A86F-0270D93BB617}" type="slidenum">
              <a:rPr lang="en-US" smtClean="0"/>
              <a:t>‹#›</a:t>
            </a:fld>
            <a:endParaRPr lang="en-US"/>
          </a:p>
        </p:txBody>
      </p:sp>
    </p:spTree>
    <p:extLst>
      <p:ext uri="{BB962C8B-B14F-4D97-AF65-F5344CB8AC3E}">
        <p14:creationId xmlns:p14="http://schemas.microsoft.com/office/powerpoint/2010/main" val="1870391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E4FF73-5B60-455F-BD61-07E21D28D7C6}" type="datetimeFigureOut">
              <a:rPr lang="en-US" smtClean="0"/>
              <a:t>8/2/2017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AC883B-7181-4477-A86F-0270D93BB617}" type="slidenum">
              <a:rPr lang="en-US" smtClean="0"/>
              <a:t>‹#›</a:t>
            </a:fld>
            <a:endParaRPr lang="en-US"/>
          </a:p>
        </p:txBody>
      </p:sp>
    </p:spTree>
    <p:extLst>
      <p:ext uri="{BB962C8B-B14F-4D97-AF65-F5344CB8AC3E}">
        <p14:creationId xmlns:p14="http://schemas.microsoft.com/office/powerpoint/2010/main" val="473499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E4FF73-5B60-455F-BD61-07E21D28D7C6}" type="datetimeFigureOut">
              <a:rPr lang="en-US" smtClean="0"/>
              <a:t>8/2/2017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AC883B-7181-4477-A86F-0270D93BB617}" type="slidenum">
              <a:rPr lang="en-US" smtClean="0"/>
              <a:t>‹#›</a:t>
            </a:fld>
            <a:endParaRPr lang="en-US"/>
          </a:p>
        </p:txBody>
      </p:sp>
    </p:spTree>
    <p:extLst>
      <p:ext uri="{BB962C8B-B14F-4D97-AF65-F5344CB8AC3E}">
        <p14:creationId xmlns:p14="http://schemas.microsoft.com/office/powerpoint/2010/main" val="838415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E4FF73-5B60-455F-BD61-07E21D28D7C6}" type="datetimeFigureOut">
              <a:rPr lang="en-US" smtClean="0"/>
              <a:t>8/2/2017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AC883B-7181-4477-A86F-0270D93BB617}" type="slidenum">
              <a:rPr lang="en-US" smtClean="0"/>
              <a:t>‹#›</a:t>
            </a:fld>
            <a:endParaRPr lang="en-US"/>
          </a:p>
        </p:txBody>
      </p:sp>
    </p:spTree>
    <p:extLst>
      <p:ext uri="{BB962C8B-B14F-4D97-AF65-F5344CB8AC3E}">
        <p14:creationId xmlns:p14="http://schemas.microsoft.com/office/powerpoint/2010/main" val="3679924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AnEfficientImplementationofGammatoneFilters.mht"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85540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90600" y="77938"/>
            <a:ext cx="6248400" cy="688975"/>
          </a:xfrm>
        </p:spPr>
        <p:txBody>
          <a:bodyPr>
            <a:normAutofit/>
          </a:bodyPr>
          <a:lstStyle/>
          <a:p>
            <a:r>
              <a:rPr lang="en-US" sz="2800" dirty="0" smtClean="0">
                <a:solidFill>
                  <a:schemeClr val="bg1"/>
                </a:solidFill>
              </a:rPr>
              <a:t>Ideal Binary Mask Implementation</a:t>
            </a:r>
            <a:endParaRPr lang="en-US" sz="2800" dirty="0">
              <a:solidFill>
                <a:schemeClr val="bg1"/>
              </a:solidFill>
            </a:endParaRPr>
          </a:p>
        </p:txBody>
      </p:sp>
      <p:pic>
        <p:nvPicPr>
          <p:cNvPr id="5" name="Picture 4"/>
          <p:cNvPicPr/>
          <p:nvPr/>
        </p:nvPicPr>
        <p:blipFill>
          <a:blip r:embed="rId2"/>
          <a:stretch>
            <a:fillRect/>
          </a:stretch>
        </p:blipFill>
        <p:spPr>
          <a:xfrm>
            <a:off x="1066800" y="1268361"/>
            <a:ext cx="6477000" cy="4267200"/>
          </a:xfrm>
          <a:prstGeom prst="rect">
            <a:avLst/>
          </a:prstGeom>
        </p:spPr>
      </p:pic>
      <p:sp>
        <p:nvSpPr>
          <p:cNvPr id="3" name="TextBox 2"/>
          <p:cNvSpPr txBox="1"/>
          <p:nvPr/>
        </p:nvSpPr>
        <p:spPr>
          <a:xfrm>
            <a:off x="914400" y="5706070"/>
            <a:ext cx="7010400" cy="923330"/>
          </a:xfrm>
          <a:prstGeom prst="rect">
            <a:avLst/>
          </a:prstGeom>
          <a:noFill/>
        </p:spPr>
        <p:txBody>
          <a:bodyPr wrap="square" rtlCol="0">
            <a:spAutoFit/>
          </a:bodyPr>
          <a:lstStyle/>
          <a:p>
            <a:r>
              <a:rPr lang="en-US" dirty="0" smtClean="0"/>
              <a:t>Our ideal binary mask implementation was motivated by this paper by </a:t>
            </a:r>
            <a:r>
              <a:rPr lang="en-US" dirty="0" err="1" smtClean="0"/>
              <a:t>Brungart</a:t>
            </a:r>
            <a:r>
              <a:rPr lang="en-US" dirty="0" smtClean="0"/>
              <a:t> et al.  In this presentation, I’ll outline the approach and highlight where </a:t>
            </a:r>
            <a:r>
              <a:rPr lang="en-US" dirty="0" smtClean="0"/>
              <a:t>the approach </a:t>
            </a:r>
            <a:r>
              <a:rPr lang="en-US" dirty="0" smtClean="0"/>
              <a:t>diverged from </a:t>
            </a:r>
            <a:r>
              <a:rPr lang="en-US" dirty="0" smtClean="0"/>
              <a:t>that used by </a:t>
            </a:r>
            <a:r>
              <a:rPr lang="en-US" dirty="0" err="1" smtClean="0"/>
              <a:t>Brungart</a:t>
            </a:r>
            <a:r>
              <a:rPr lang="en-US" dirty="0" smtClean="0"/>
              <a:t> </a:t>
            </a:r>
            <a:r>
              <a:rPr lang="en-US" dirty="0" smtClean="0"/>
              <a:t>et. al.</a:t>
            </a:r>
            <a:endParaRPr lang="en-US" dirty="0"/>
          </a:p>
        </p:txBody>
      </p:sp>
      <p:pic>
        <p:nvPicPr>
          <p:cNvPr id="1026" name="Picture 2"/>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87518" y="0"/>
            <a:ext cx="2156482" cy="8554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5622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880419" y="1219200"/>
            <a:ext cx="5334000" cy="4000500"/>
          </a:xfrm>
          <a:prstGeom prst="rect">
            <a:avLst/>
          </a:prstGeom>
        </p:spPr>
      </p:pic>
      <p:sp>
        <p:nvSpPr>
          <p:cNvPr id="4" name="Rectangle 3"/>
          <p:cNvSpPr/>
          <p:nvPr/>
        </p:nvSpPr>
        <p:spPr>
          <a:xfrm>
            <a:off x="0" y="0"/>
            <a:ext cx="9144000" cy="85540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990600" y="77938"/>
            <a:ext cx="6248400" cy="6889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solidFill>
                  <a:schemeClr val="bg1"/>
                </a:solidFill>
              </a:rPr>
              <a:t>Ideal Binary Mask Implementation</a:t>
            </a:r>
            <a:endParaRPr lang="en-US" sz="2800" dirty="0">
              <a:solidFill>
                <a:schemeClr val="bg1"/>
              </a:solidFill>
            </a:endParaRPr>
          </a:p>
        </p:txBody>
      </p:sp>
      <p:pic>
        <p:nvPicPr>
          <p:cNvPr id="6" name="Picture 2"/>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87518" y="0"/>
            <a:ext cx="2156482" cy="8554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950042" y="5486400"/>
            <a:ext cx="7239000" cy="923330"/>
          </a:xfrm>
          <a:prstGeom prst="rect">
            <a:avLst/>
          </a:prstGeom>
          <a:noFill/>
        </p:spPr>
        <p:txBody>
          <a:bodyPr wrap="square" rtlCol="0">
            <a:spAutoFit/>
          </a:bodyPr>
          <a:lstStyle/>
          <a:p>
            <a:r>
              <a:rPr lang="en-US" dirty="0" smtClean="0"/>
              <a:t>A </a:t>
            </a:r>
            <a:r>
              <a:rPr lang="en-US" dirty="0"/>
              <a:t>signal is passed through the filter bank and then reconstructed without applying a </a:t>
            </a:r>
            <a:r>
              <a:rPr lang="en-US" dirty="0" smtClean="0"/>
              <a:t>SNR threshold.  </a:t>
            </a:r>
            <a:r>
              <a:rPr lang="en-US" dirty="0" smtClean="0"/>
              <a:t>The plot shows the phase of the spectrum for both the original signal and its reconstruction. </a:t>
            </a:r>
            <a:endParaRPr lang="en-US" dirty="0"/>
          </a:p>
        </p:txBody>
      </p:sp>
    </p:spTree>
    <p:extLst>
      <p:ext uri="{BB962C8B-B14F-4D97-AF65-F5344CB8AC3E}">
        <p14:creationId xmlns:p14="http://schemas.microsoft.com/office/powerpoint/2010/main" val="38766970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57748" y="1371600"/>
            <a:ext cx="6400800" cy="923330"/>
          </a:xfrm>
          <a:prstGeom prst="rect">
            <a:avLst/>
          </a:prstGeom>
          <a:noFill/>
        </p:spPr>
        <p:txBody>
          <a:bodyPr wrap="square" rtlCol="0">
            <a:spAutoFit/>
          </a:bodyPr>
          <a:lstStyle/>
          <a:p>
            <a:r>
              <a:rPr lang="en-US" dirty="0"/>
              <a:t>The following table details the differences between our filter bank configuration and the one used by </a:t>
            </a:r>
            <a:r>
              <a:rPr lang="en-US" dirty="0" err="1"/>
              <a:t>Brungart</a:t>
            </a:r>
            <a:r>
              <a:rPr lang="en-US" dirty="0"/>
              <a:t> et. al.</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61785739"/>
              </p:ext>
            </p:extLst>
          </p:nvPr>
        </p:nvGraphicFramePr>
        <p:xfrm>
          <a:off x="1295400" y="2438400"/>
          <a:ext cx="6770359" cy="2161192"/>
        </p:xfrm>
        <a:graphic>
          <a:graphicData uri="http://schemas.openxmlformats.org/drawingml/2006/table">
            <a:tbl>
              <a:tblPr firstRow="1" firstCol="1" bandRow="1"/>
              <a:tblGrid>
                <a:gridCol w="2531525"/>
                <a:gridCol w="2693426"/>
                <a:gridCol w="1545408"/>
              </a:tblGrid>
              <a:tr h="540298">
                <a:tc>
                  <a:txBody>
                    <a:bodyPr/>
                    <a:lstStyle/>
                    <a:p>
                      <a:pPr marL="0" marR="0">
                        <a:lnSpc>
                          <a:spcPct val="115000"/>
                        </a:lnSpc>
                        <a:spcBef>
                          <a:spcPts val="0"/>
                        </a:spcBef>
                        <a:spcAft>
                          <a:spcPts val="0"/>
                        </a:spcAft>
                        <a:tabLst>
                          <a:tab pos="3322320" algn="l"/>
                        </a:tabLst>
                      </a:pPr>
                      <a:r>
                        <a:rPr lang="en-US" sz="1100" b="1" dirty="0">
                          <a:effectLst/>
                          <a:latin typeface="Calibri"/>
                          <a:ea typeface="Calibri"/>
                          <a:cs typeface="Times New Roman"/>
                        </a:rPr>
                        <a:t>Parameter</a:t>
                      </a:r>
                      <a:endParaRPr lang="en-U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322320" algn="l"/>
                        </a:tabLst>
                      </a:pPr>
                      <a:r>
                        <a:rPr lang="en-US" sz="1100" b="1" dirty="0" err="1">
                          <a:effectLst/>
                          <a:latin typeface="Calibri"/>
                          <a:ea typeface="Calibri"/>
                          <a:cs typeface="Times New Roman"/>
                        </a:rPr>
                        <a:t>Brungart’s</a:t>
                      </a:r>
                      <a:r>
                        <a:rPr lang="en-US" sz="1100" b="1" dirty="0">
                          <a:effectLst/>
                          <a:latin typeface="Calibri"/>
                          <a:ea typeface="Calibri"/>
                          <a:cs typeface="Times New Roman"/>
                        </a:rPr>
                        <a:t> Setting </a:t>
                      </a:r>
                      <a:endParaRPr lang="en-U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322320" algn="l"/>
                        </a:tabLst>
                      </a:pPr>
                      <a:r>
                        <a:rPr lang="en-US" sz="1100" b="1">
                          <a:effectLst/>
                          <a:latin typeface="Calibri"/>
                          <a:ea typeface="Calibri"/>
                          <a:cs typeface="Times New Roman"/>
                        </a:rPr>
                        <a:t>Our Setting</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0298">
                <a:tc>
                  <a:txBody>
                    <a:bodyPr/>
                    <a:lstStyle/>
                    <a:p>
                      <a:pPr marL="0" marR="0">
                        <a:lnSpc>
                          <a:spcPct val="115000"/>
                        </a:lnSpc>
                        <a:spcBef>
                          <a:spcPts val="0"/>
                        </a:spcBef>
                        <a:spcAft>
                          <a:spcPts val="0"/>
                        </a:spcAft>
                        <a:tabLst>
                          <a:tab pos="3322320" algn="l"/>
                        </a:tabLst>
                      </a:pPr>
                      <a:r>
                        <a:rPr lang="en-US" sz="1100">
                          <a:effectLst/>
                          <a:latin typeface="Calibri"/>
                          <a:ea typeface="Calibri"/>
                          <a:cs typeface="Times New Roman"/>
                        </a:rPr>
                        <a:t>Lowest Center Frequency (Hz)</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322320" algn="l"/>
                        </a:tabLst>
                      </a:pPr>
                      <a:r>
                        <a:rPr lang="en-US" sz="1100">
                          <a:effectLst/>
                          <a:latin typeface="Calibri"/>
                          <a:ea typeface="Calibri"/>
                          <a:cs typeface="Times New Roman"/>
                        </a:rPr>
                        <a:t>80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322320" algn="l"/>
                        </a:tabLst>
                      </a:pPr>
                      <a:r>
                        <a:rPr lang="en-US" sz="1100">
                          <a:effectLst/>
                          <a:latin typeface="Calibri"/>
                          <a:ea typeface="Calibri"/>
                          <a:cs typeface="Times New Roman"/>
                        </a:rPr>
                        <a:t>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0298">
                <a:tc>
                  <a:txBody>
                    <a:bodyPr/>
                    <a:lstStyle/>
                    <a:p>
                      <a:pPr marL="0" marR="0">
                        <a:lnSpc>
                          <a:spcPct val="115000"/>
                        </a:lnSpc>
                        <a:spcBef>
                          <a:spcPts val="0"/>
                        </a:spcBef>
                        <a:spcAft>
                          <a:spcPts val="0"/>
                        </a:spcAft>
                        <a:tabLst>
                          <a:tab pos="3322320" algn="l"/>
                        </a:tabLst>
                      </a:pPr>
                      <a:r>
                        <a:rPr lang="en-US" sz="1100">
                          <a:effectLst/>
                          <a:latin typeface="Calibri"/>
                          <a:ea typeface="Calibri"/>
                          <a:cs typeface="Times New Roman"/>
                        </a:rPr>
                        <a:t>Highest Center Frequency (Hz)</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322320" algn="l"/>
                        </a:tabLst>
                      </a:pPr>
                      <a:r>
                        <a:rPr lang="en-US" sz="1100">
                          <a:effectLst/>
                          <a:latin typeface="Calibri"/>
                          <a:ea typeface="Calibri"/>
                          <a:cs typeface="Times New Roman"/>
                        </a:rPr>
                        <a:t>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322320" algn="l"/>
                        </a:tabLst>
                      </a:pPr>
                      <a:r>
                        <a:rPr lang="en-US" sz="1100">
                          <a:effectLst/>
                          <a:latin typeface="Calibri"/>
                          <a:ea typeface="Calibri"/>
                          <a:cs typeface="Times New Roman"/>
                        </a:rPr>
                        <a:t>11569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0298">
                <a:tc>
                  <a:txBody>
                    <a:bodyPr/>
                    <a:lstStyle/>
                    <a:p>
                      <a:pPr marL="0" marR="0">
                        <a:lnSpc>
                          <a:spcPct val="115000"/>
                        </a:lnSpc>
                        <a:spcBef>
                          <a:spcPts val="0"/>
                        </a:spcBef>
                        <a:spcAft>
                          <a:spcPts val="0"/>
                        </a:spcAft>
                        <a:tabLst>
                          <a:tab pos="3322320" algn="l"/>
                        </a:tabLst>
                      </a:pPr>
                      <a:r>
                        <a:rPr lang="en-US" sz="1100" dirty="0">
                          <a:effectLst/>
                          <a:latin typeface="Calibri"/>
                          <a:ea typeface="Calibri"/>
                          <a:cs typeface="Times New Roman"/>
                        </a:rPr>
                        <a:t>Number of Filters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322320" algn="l"/>
                        </a:tabLst>
                      </a:pPr>
                      <a:r>
                        <a:rPr lang="en-US" sz="1100">
                          <a:effectLst/>
                          <a:latin typeface="Calibri"/>
                          <a:ea typeface="Calibri"/>
                          <a:cs typeface="Times New Roman"/>
                        </a:rPr>
                        <a:t>128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322320" algn="l"/>
                        </a:tabLst>
                      </a:pPr>
                      <a:r>
                        <a:rPr lang="en-US" sz="1100" dirty="0">
                          <a:effectLst/>
                          <a:latin typeface="Calibri"/>
                          <a:ea typeface="Calibri"/>
                          <a:cs typeface="Times New Roman"/>
                        </a:rPr>
                        <a:t>35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1143000" y="4876800"/>
            <a:ext cx="7010400" cy="646331"/>
          </a:xfrm>
          <a:prstGeom prst="rect">
            <a:avLst/>
          </a:prstGeom>
          <a:noFill/>
        </p:spPr>
        <p:txBody>
          <a:bodyPr wrap="square" rtlCol="0">
            <a:spAutoFit/>
          </a:bodyPr>
          <a:lstStyle/>
          <a:p>
            <a:r>
              <a:rPr lang="en-US" dirty="0" smtClean="0"/>
              <a:t>Also, since there is no significant phase distortion, </a:t>
            </a:r>
            <a:r>
              <a:rPr lang="en-US" dirty="0"/>
              <a:t>reverse filtering is not used during </a:t>
            </a:r>
            <a:r>
              <a:rPr lang="en-US" dirty="0" smtClean="0"/>
              <a:t>reconstruction</a:t>
            </a:r>
            <a:r>
              <a:rPr lang="en-US" dirty="0"/>
              <a:t>.</a:t>
            </a:r>
          </a:p>
        </p:txBody>
      </p:sp>
      <p:sp>
        <p:nvSpPr>
          <p:cNvPr id="6" name="Rectangle 5"/>
          <p:cNvSpPr/>
          <p:nvPr/>
        </p:nvSpPr>
        <p:spPr>
          <a:xfrm>
            <a:off x="0" y="0"/>
            <a:ext cx="9144000" cy="85540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990600" y="77938"/>
            <a:ext cx="6248400" cy="6889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solidFill>
                  <a:schemeClr val="bg1"/>
                </a:solidFill>
              </a:rPr>
              <a:t>Ideal Binary Mask Implementation</a:t>
            </a:r>
            <a:endParaRPr lang="en-US" sz="2800" dirty="0">
              <a:solidFill>
                <a:schemeClr val="bg1"/>
              </a:solidFill>
            </a:endParaRPr>
          </a:p>
        </p:txBody>
      </p:sp>
      <p:pic>
        <p:nvPicPr>
          <p:cNvPr id="8" name="Picture 2"/>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87518" y="0"/>
            <a:ext cx="2156482" cy="8554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55692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1219200"/>
            <a:ext cx="7239000" cy="1754326"/>
          </a:xfrm>
          <a:prstGeom prst="rect">
            <a:avLst/>
          </a:prstGeom>
          <a:noFill/>
        </p:spPr>
        <p:txBody>
          <a:bodyPr wrap="square" rtlCol="0">
            <a:spAutoFit/>
          </a:bodyPr>
          <a:lstStyle/>
          <a:p>
            <a:pPr algn="ctr"/>
            <a:r>
              <a:rPr lang="en-US" b="1" dirty="0" smtClean="0"/>
              <a:t>References</a:t>
            </a:r>
          </a:p>
          <a:p>
            <a:pPr algn="ctr"/>
            <a:endParaRPr lang="en-US" b="1" dirty="0"/>
          </a:p>
          <a:p>
            <a:r>
              <a:rPr lang="en-US" dirty="0" err="1"/>
              <a:t>Brungart</a:t>
            </a:r>
            <a:r>
              <a:rPr lang="en-US" dirty="0"/>
              <a:t>, D.S., Chang, P.S., Simpson, B.D., and </a:t>
            </a:r>
            <a:r>
              <a:rPr lang="en-US" dirty="0" err="1"/>
              <a:t>DeLiang</a:t>
            </a:r>
            <a:r>
              <a:rPr lang="en-US" dirty="0"/>
              <a:t>, W. (2006). “Isolating the energetic  component of speech-on-speech masking with ideal time-frequency segregation”, J. </a:t>
            </a:r>
            <a:r>
              <a:rPr lang="en-US" dirty="0" err="1"/>
              <a:t>Acoust</a:t>
            </a:r>
            <a:r>
              <a:rPr lang="en-US" dirty="0"/>
              <a:t>. Soc. Am.  120, 4007-4018.</a:t>
            </a:r>
          </a:p>
          <a:p>
            <a:endParaRPr lang="en-US" dirty="0"/>
          </a:p>
        </p:txBody>
      </p:sp>
      <p:sp>
        <p:nvSpPr>
          <p:cNvPr id="4" name="Rectangle 3"/>
          <p:cNvSpPr/>
          <p:nvPr/>
        </p:nvSpPr>
        <p:spPr>
          <a:xfrm>
            <a:off x="0" y="0"/>
            <a:ext cx="9144000" cy="85540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990600" y="77938"/>
            <a:ext cx="6248400" cy="6889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solidFill>
                  <a:schemeClr val="bg1"/>
                </a:solidFill>
              </a:rPr>
              <a:t>Ideal Binary Mask Implementation</a:t>
            </a:r>
            <a:endParaRPr lang="en-US" sz="2800" dirty="0">
              <a:solidFill>
                <a:schemeClr val="bg1"/>
              </a:solidFill>
            </a:endParaRPr>
          </a:p>
        </p:txBody>
      </p:sp>
      <p:pic>
        <p:nvPicPr>
          <p:cNvPr id="6" name="Picture 2"/>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87518" y="0"/>
            <a:ext cx="2156482" cy="8554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70308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47800" y="1524000"/>
            <a:ext cx="7543800" cy="3354765"/>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smtClean="0"/>
              <a:t>Adapt on SNR</a:t>
            </a:r>
          </a:p>
          <a:p>
            <a:pPr marL="342900" indent="-342900">
              <a:buFont typeface="Courier New" panose="02070309020205020404" pitchFamily="49" charset="0"/>
              <a:buChar char="o"/>
            </a:pPr>
            <a:r>
              <a:rPr lang="en-US" sz="2400" dirty="0" smtClean="0"/>
              <a:t>Gated stimuli (signal + masker segment)</a:t>
            </a:r>
          </a:p>
          <a:p>
            <a:pPr marL="342900" indent="-342900">
              <a:buFont typeface="Courier New" panose="02070309020205020404" pitchFamily="49" charset="0"/>
              <a:buChar char="o"/>
            </a:pPr>
            <a:endParaRPr lang="en-US" sz="2400" dirty="0" smtClean="0"/>
          </a:p>
          <a:p>
            <a:pPr marL="342900" indent="-342900">
              <a:buFont typeface="Courier New" panose="02070309020205020404" pitchFamily="49" charset="0"/>
              <a:buChar char="o"/>
            </a:pPr>
            <a:r>
              <a:rPr lang="en-US" sz="2400" dirty="0" smtClean="0"/>
              <a:t>For each trial:</a:t>
            </a:r>
          </a:p>
          <a:p>
            <a:pPr marL="742950" lvl="1" indent="-285750">
              <a:buFont typeface="Arial" panose="020B0604020202020204" pitchFamily="34" charset="0"/>
              <a:buChar char="•"/>
            </a:pPr>
            <a:r>
              <a:rPr lang="en-US" sz="2400" dirty="0" smtClean="0"/>
              <a:t>“Chop” the signal into t-f bins</a:t>
            </a:r>
          </a:p>
          <a:p>
            <a:pPr marL="742950" lvl="1" indent="-285750">
              <a:buFont typeface="Arial" panose="020B0604020202020204" pitchFamily="34" charset="0"/>
              <a:buChar char="•"/>
            </a:pPr>
            <a:r>
              <a:rPr lang="en-US" sz="2400" dirty="0" smtClean="0"/>
              <a:t>“Chop” the masker segment into t-f bins</a:t>
            </a:r>
          </a:p>
          <a:p>
            <a:pPr marL="742950" lvl="1" indent="-285750">
              <a:buFont typeface="Arial" panose="020B0604020202020204" pitchFamily="34" charset="0"/>
              <a:buChar char="•"/>
            </a:pPr>
            <a:r>
              <a:rPr lang="en-US" sz="2400" dirty="0" smtClean="0"/>
              <a:t>For each t-f bin</a:t>
            </a:r>
          </a:p>
          <a:p>
            <a:pPr marL="1257300" lvl="2" indent="-342900">
              <a:buFont typeface="Wingdings" panose="05000000000000000000" pitchFamily="2" charset="2"/>
              <a:buChar char="§"/>
            </a:pPr>
            <a:r>
              <a:rPr lang="en-US" sz="2400" dirty="0" smtClean="0"/>
              <a:t>Compare measured SNR to a threshold </a:t>
            </a:r>
          </a:p>
          <a:p>
            <a:pPr marL="285750" indent="-285750">
              <a:buFont typeface="Arial" panose="020B0604020202020204" pitchFamily="34" charset="0"/>
              <a:buChar char="•"/>
            </a:pPr>
            <a:endParaRPr lang="en-US" sz="2000" dirty="0"/>
          </a:p>
        </p:txBody>
      </p:sp>
      <p:sp>
        <p:nvSpPr>
          <p:cNvPr id="6" name="Rectangle 5"/>
          <p:cNvSpPr/>
          <p:nvPr/>
        </p:nvSpPr>
        <p:spPr>
          <a:xfrm>
            <a:off x="0" y="0"/>
            <a:ext cx="9144000" cy="85540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990600" y="77938"/>
            <a:ext cx="6248400" cy="6889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solidFill>
                  <a:schemeClr val="bg1"/>
                </a:solidFill>
              </a:rPr>
              <a:t>Ideal Binary Mask Implementation</a:t>
            </a:r>
            <a:endParaRPr lang="en-US" sz="2800" dirty="0">
              <a:solidFill>
                <a:schemeClr val="bg1"/>
              </a:solidFill>
            </a:endParaRPr>
          </a:p>
        </p:txBody>
      </p:sp>
      <p:pic>
        <p:nvPicPr>
          <p:cNvPr id="8" name="Picture 2"/>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87518" y="0"/>
            <a:ext cx="2156482" cy="8554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72801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236" y="970935"/>
            <a:ext cx="9680672" cy="5048865"/>
          </a:xfrm>
          <a:prstGeom prst="rect">
            <a:avLst/>
          </a:prstGeom>
        </p:spPr>
      </p:pic>
      <p:sp>
        <p:nvSpPr>
          <p:cNvPr id="5" name="Rectangle 4"/>
          <p:cNvSpPr/>
          <p:nvPr/>
        </p:nvSpPr>
        <p:spPr>
          <a:xfrm>
            <a:off x="0" y="0"/>
            <a:ext cx="9144000" cy="85540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a:xfrm>
            <a:off x="990600" y="77938"/>
            <a:ext cx="6248400" cy="6889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solidFill>
                  <a:schemeClr val="bg1"/>
                </a:solidFill>
              </a:rPr>
              <a:t>Ideal Binary Mask Implementation</a:t>
            </a:r>
            <a:endParaRPr lang="en-US" sz="2800" dirty="0">
              <a:solidFill>
                <a:schemeClr val="bg1"/>
              </a:solidFill>
            </a:endParaRPr>
          </a:p>
        </p:txBody>
      </p:sp>
      <p:pic>
        <p:nvPicPr>
          <p:cNvPr id="7" name="Picture 2"/>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87518" y="0"/>
            <a:ext cx="2156482" cy="8554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81000" y="5867400"/>
            <a:ext cx="8458200" cy="646331"/>
          </a:xfrm>
          <a:prstGeom prst="rect">
            <a:avLst/>
          </a:prstGeom>
          <a:noFill/>
        </p:spPr>
        <p:txBody>
          <a:bodyPr wrap="square" rtlCol="0">
            <a:spAutoFit/>
          </a:bodyPr>
          <a:lstStyle/>
          <a:p>
            <a:r>
              <a:rPr lang="en-US" dirty="0" smtClean="0"/>
              <a:t>For each t-f bin, the mixture (signal + masker) “passes through” if the SNR &gt; threshold </a:t>
            </a:r>
            <a:r>
              <a:rPr lang="en-US" dirty="0" smtClean="0"/>
              <a:t>. In the figure above, the t-f bins in red are those for which </a:t>
            </a:r>
            <a:r>
              <a:rPr lang="en-US" dirty="0"/>
              <a:t>the SNR &gt; </a:t>
            </a:r>
            <a:r>
              <a:rPr lang="en-US" dirty="0" smtClean="0"/>
              <a:t>threshold.</a:t>
            </a:r>
            <a:endParaRPr lang="en-US" dirty="0"/>
          </a:p>
        </p:txBody>
      </p:sp>
    </p:spTree>
    <p:extLst>
      <p:ext uri="{BB962C8B-B14F-4D97-AF65-F5344CB8AC3E}">
        <p14:creationId xmlns:p14="http://schemas.microsoft.com/office/powerpoint/2010/main" val="14797102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90600" y="1905000"/>
            <a:ext cx="7162800" cy="2677656"/>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smtClean="0"/>
              <a:t>To “chop” in time, just use 50% overlapping windows </a:t>
            </a:r>
          </a:p>
          <a:p>
            <a:pPr marL="342900" indent="-342900">
              <a:buFont typeface="Courier New" panose="02070309020205020404" pitchFamily="49" charset="0"/>
              <a:buChar char="o"/>
            </a:pPr>
            <a:endParaRPr lang="en-US" sz="2400" dirty="0" smtClean="0"/>
          </a:p>
          <a:p>
            <a:pPr marL="342900" indent="-342900">
              <a:buFont typeface="Courier New" panose="02070309020205020404" pitchFamily="49" charset="0"/>
              <a:buChar char="o"/>
            </a:pPr>
            <a:r>
              <a:rPr lang="en-US" sz="2400" dirty="0" smtClean="0"/>
              <a:t>To “chop” in frequency, use a </a:t>
            </a:r>
            <a:r>
              <a:rPr lang="en-US" sz="2400" dirty="0" err="1" smtClean="0"/>
              <a:t>gammatone</a:t>
            </a:r>
            <a:r>
              <a:rPr lang="en-US" sz="2400" dirty="0" smtClean="0"/>
              <a:t> </a:t>
            </a:r>
            <a:r>
              <a:rPr lang="en-US" sz="2400" dirty="0" err="1" smtClean="0"/>
              <a:t>filterbank</a:t>
            </a:r>
            <a:r>
              <a:rPr lang="en-US" sz="2400" dirty="0" smtClean="0"/>
              <a:t>.</a:t>
            </a:r>
          </a:p>
          <a:p>
            <a:pPr marL="285750" indent="-285750">
              <a:buFont typeface="Arial" panose="020B0604020202020204" pitchFamily="34" charset="0"/>
              <a:buChar char="•"/>
            </a:pPr>
            <a:endParaRPr lang="en-US" sz="2400" dirty="0" smtClean="0"/>
          </a:p>
          <a:p>
            <a:pPr marL="742950" lvl="1" indent="-285750">
              <a:buFont typeface="Arial" panose="020B0604020202020204" pitchFamily="34" charset="0"/>
              <a:buChar char="•"/>
            </a:pPr>
            <a:r>
              <a:rPr lang="en-US" sz="2400" dirty="0"/>
              <a:t>We used </a:t>
            </a:r>
            <a:r>
              <a:rPr lang="en-US" sz="2400" dirty="0" smtClean="0"/>
              <a:t>an </a:t>
            </a:r>
            <a:r>
              <a:rPr lang="en-US" sz="2400" dirty="0"/>
              <a:t>implementation of the </a:t>
            </a:r>
            <a:r>
              <a:rPr lang="en-US" sz="2400" dirty="0" err="1"/>
              <a:t>gammatone</a:t>
            </a:r>
            <a:r>
              <a:rPr lang="en-US" sz="2400" dirty="0"/>
              <a:t> filter from Ning Ma.  Details on this implementation can be found </a:t>
            </a:r>
            <a:r>
              <a:rPr lang="en-US" sz="2400" u="sng" dirty="0">
                <a:hlinkClick r:id="rId2" action="ppaction://hlinkfile"/>
              </a:rPr>
              <a:t>here</a:t>
            </a:r>
            <a:r>
              <a:rPr lang="en-US" sz="2400" dirty="0"/>
              <a:t>.</a:t>
            </a:r>
          </a:p>
        </p:txBody>
      </p:sp>
      <p:sp>
        <p:nvSpPr>
          <p:cNvPr id="4" name="Rectangle 3"/>
          <p:cNvSpPr/>
          <p:nvPr/>
        </p:nvSpPr>
        <p:spPr>
          <a:xfrm>
            <a:off x="0" y="0"/>
            <a:ext cx="9144000" cy="85540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990600" y="77938"/>
            <a:ext cx="6248400" cy="6889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solidFill>
                  <a:schemeClr val="bg1"/>
                </a:solidFill>
              </a:rPr>
              <a:t>Ideal Binary Mask Implementation</a:t>
            </a:r>
            <a:endParaRPr lang="en-US" sz="2800" dirty="0">
              <a:solidFill>
                <a:schemeClr val="bg1"/>
              </a:solidFill>
            </a:endParaRPr>
          </a:p>
        </p:txBody>
      </p:sp>
      <p:pic>
        <p:nvPicPr>
          <p:cNvPr id="6" name="Picture 2"/>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87518" y="0"/>
            <a:ext cx="2156482" cy="8554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9418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600200" y="1828800"/>
            <a:ext cx="6172200" cy="1754326"/>
          </a:xfrm>
          <a:prstGeom prst="rect">
            <a:avLst/>
          </a:prstGeom>
          <a:noFill/>
        </p:spPr>
        <p:txBody>
          <a:bodyPr wrap="square" rtlCol="0">
            <a:spAutoFit/>
          </a:bodyPr>
          <a:lstStyle/>
          <a:p>
            <a:r>
              <a:rPr lang="en-US" sz="2400" dirty="0" err="1" smtClean="0"/>
              <a:t>BW</a:t>
            </a:r>
            <a:r>
              <a:rPr lang="en-US" sz="2400" baseline="-25000" dirty="0" err="1" smtClean="0"/>
              <a:t>gammatone</a:t>
            </a:r>
            <a:r>
              <a:rPr lang="en-US" sz="2400" baseline="-25000" dirty="0" smtClean="0"/>
              <a:t>  </a:t>
            </a:r>
            <a:r>
              <a:rPr lang="en-US" sz="2400" dirty="0"/>
              <a:t>= </a:t>
            </a:r>
            <a:r>
              <a:rPr lang="en-US" sz="2400" dirty="0" smtClean="0"/>
              <a:t>1.019*ERB</a:t>
            </a:r>
          </a:p>
          <a:p>
            <a:endParaRPr lang="en-US" b="1" dirty="0"/>
          </a:p>
          <a:p>
            <a:r>
              <a:rPr lang="en-US" sz="2400" dirty="0" smtClean="0"/>
              <a:t>ERB </a:t>
            </a:r>
            <a:r>
              <a:rPr lang="en-US" sz="2400" dirty="0"/>
              <a:t>= 24.7 + </a:t>
            </a:r>
            <a:r>
              <a:rPr lang="en-US" sz="2400" dirty="0" smtClean="0"/>
              <a:t>0.108*f</a:t>
            </a:r>
            <a:r>
              <a:rPr lang="en-US" sz="2400" baseline="-25000" dirty="0" smtClean="0"/>
              <a:t>c</a:t>
            </a:r>
          </a:p>
          <a:p>
            <a:endParaRPr lang="en-US" sz="2400" b="1" dirty="0" smtClean="0"/>
          </a:p>
          <a:p>
            <a:endParaRPr lang="en-US" dirty="0"/>
          </a:p>
        </p:txBody>
      </p:sp>
      <p:sp>
        <p:nvSpPr>
          <p:cNvPr id="4" name="Rectangle 3"/>
          <p:cNvSpPr/>
          <p:nvPr/>
        </p:nvSpPr>
        <p:spPr>
          <a:xfrm>
            <a:off x="0" y="0"/>
            <a:ext cx="9144000" cy="85540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990600" y="77938"/>
            <a:ext cx="6248400" cy="6889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solidFill>
                  <a:schemeClr val="bg1"/>
                </a:solidFill>
              </a:rPr>
              <a:t>Ideal Binary Mask Implementation</a:t>
            </a:r>
            <a:endParaRPr lang="en-US" sz="2800" dirty="0">
              <a:solidFill>
                <a:schemeClr val="bg1"/>
              </a:solidFill>
            </a:endParaRPr>
          </a:p>
        </p:txBody>
      </p:sp>
      <p:pic>
        <p:nvPicPr>
          <p:cNvPr id="6" name="Picture 2"/>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87518" y="0"/>
            <a:ext cx="2156482" cy="8554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35854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23900" y="5333762"/>
            <a:ext cx="7696200" cy="1354217"/>
          </a:xfrm>
          <a:prstGeom prst="rect">
            <a:avLst/>
          </a:prstGeom>
          <a:noFill/>
        </p:spPr>
        <p:txBody>
          <a:bodyPr wrap="square" rtlCol="0">
            <a:spAutoFit/>
          </a:bodyPr>
          <a:lstStyle/>
          <a:p>
            <a:r>
              <a:rPr lang="en-US" sz="1600" dirty="0"/>
              <a:t>The filters in our </a:t>
            </a:r>
            <a:r>
              <a:rPr lang="en-US" sz="1600" dirty="0" err="1"/>
              <a:t>gammatone</a:t>
            </a:r>
            <a:r>
              <a:rPr lang="en-US" sz="1600" dirty="0"/>
              <a:t> filter bank are spaced such that they overlap at their 3 dB points.  </a:t>
            </a:r>
            <a:r>
              <a:rPr lang="en-US" sz="1600" dirty="0" smtClean="0"/>
              <a:t>For </a:t>
            </a:r>
            <a:r>
              <a:rPr lang="en-US" sz="1600" dirty="0"/>
              <a:t>example, </a:t>
            </a:r>
            <a:r>
              <a:rPr lang="en-US" sz="1600" dirty="0" smtClean="0"/>
              <a:t>this figure shows </a:t>
            </a:r>
            <a:r>
              <a:rPr lang="en-US" sz="1600" dirty="0"/>
              <a:t>the frequency response of two consecutive filters in our filter bank.  (The frequency response was generated by passing Gaussian white noise through our filter bank and plotting the spectra of the output of two consecutive filters.)</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04800" y="1329690"/>
            <a:ext cx="8229600" cy="3928110"/>
          </a:xfrm>
          <a:prstGeom prst="rect">
            <a:avLst/>
          </a:prstGeom>
        </p:spPr>
      </p:pic>
      <p:sp>
        <p:nvSpPr>
          <p:cNvPr id="5" name="Rectangle 4"/>
          <p:cNvSpPr/>
          <p:nvPr/>
        </p:nvSpPr>
        <p:spPr>
          <a:xfrm>
            <a:off x="0" y="0"/>
            <a:ext cx="9144000" cy="85540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a:xfrm>
            <a:off x="990600" y="77938"/>
            <a:ext cx="6248400" cy="6889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solidFill>
                  <a:schemeClr val="bg1"/>
                </a:solidFill>
              </a:rPr>
              <a:t>Ideal Binary Mask Implementation</a:t>
            </a:r>
            <a:endParaRPr lang="en-US" sz="2800" dirty="0">
              <a:solidFill>
                <a:schemeClr val="bg1"/>
              </a:solidFill>
            </a:endParaRPr>
          </a:p>
        </p:txBody>
      </p:sp>
      <p:pic>
        <p:nvPicPr>
          <p:cNvPr id="7" name="Picture 2"/>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87518" y="0"/>
            <a:ext cx="2156482" cy="8554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21587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6800" y="5486400"/>
            <a:ext cx="6781800" cy="923330"/>
          </a:xfrm>
          <a:prstGeom prst="rect">
            <a:avLst/>
          </a:prstGeom>
          <a:noFill/>
        </p:spPr>
        <p:txBody>
          <a:bodyPr wrap="square" rtlCol="0">
            <a:spAutoFit/>
          </a:bodyPr>
          <a:lstStyle/>
          <a:p>
            <a:r>
              <a:rPr lang="en-US" dirty="0"/>
              <a:t>If you space the </a:t>
            </a:r>
            <a:r>
              <a:rPr lang="en-US" dirty="0" err="1"/>
              <a:t>gammatone</a:t>
            </a:r>
            <a:r>
              <a:rPr lang="en-US" dirty="0"/>
              <a:t> filters such that they overlap at their 3 dB points, you need only 35 filters to span the range of center frequencies from 50 Hz to over 11 kHz</a:t>
            </a:r>
            <a:r>
              <a:rPr lang="en-US" dirty="0" smtClean="0"/>
              <a:t>. </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790700" y="1448415"/>
            <a:ext cx="5334000" cy="4000500"/>
          </a:xfrm>
          <a:prstGeom prst="rect">
            <a:avLst/>
          </a:prstGeom>
        </p:spPr>
      </p:pic>
      <p:sp>
        <p:nvSpPr>
          <p:cNvPr id="5" name="Rectangle 4"/>
          <p:cNvSpPr/>
          <p:nvPr/>
        </p:nvSpPr>
        <p:spPr>
          <a:xfrm>
            <a:off x="0" y="0"/>
            <a:ext cx="9144000" cy="85540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a:xfrm>
            <a:off x="990600" y="77938"/>
            <a:ext cx="6248400" cy="6889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solidFill>
                  <a:schemeClr val="bg1"/>
                </a:solidFill>
              </a:rPr>
              <a:t>Ideal Binary Mask Implementation</a:t>
            </a:r>
            <a:endParaRPr lang="en-US" sz="2800" dirty="0">
              <a:solidFill>
                <a:schemeClr val="bg1"/>
              </a:solidFill>
            </a:endParaRPr>
          </a:p>
        </p:txBody>
      </p:sp>
      <p:pic>
        <p:nvPicPr>
          <p:cNvPr id="7" name="Picture 2"/>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87518" y="0"/>
            <a:ext cx="2156482" cy="8554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85083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6759" y="1447800"/>
            <a:ext cx="7239000" cy="2308324"/>
          </a:xfrm>
          <a:prstGeom prst="rect">
            <a:avLst/>
          </a:prstGeom>
          <a:noFill/>
        </p:spPr>
        <p:txBody>
          <a:bodyPr wrap="square" rtlCol="0">
            <a:spAutoFit/>
          </a:bodyPr>
          <a:lstStyle/>
          <a:p>
            <a:pPr marL="285750" indent="-285750">
              <a:buFont typeface="Courier New" panose="02070309020205020404" pitchFamily="49" charset="0"/>
              <a:buChar char="o"/>
            </a:pPr>
            <a:r>
              <a:rPr lang="en-US" dirty="0"/>
              <a:t>To reconstruct the stimulus, all we need to do is to sum the outputs of all the time-frequency bins of the binary mask. </a:t>
            </a:r>
            <a:endParaRPr lang="en-US" dirty="0" smtClean="0"/>
          </a:p>
          <a:p>
            <a:pPr marL="285750" indent="-285750">
              <a:buFont typeface="Courier New" panose="02070309020205020404" pitchFamily="49" charset="0"/>
              <a:buChar char="o"/>
            </a:pPr>
            <a:endParaRPr lang="en-US" dirty="0" smtClean="0"/>
          </a:p>
          <a:p>
            <a:pPr marL="285750" indent="-285750">
              <a:buFont typeface="Courier New" panose="02070309020205020404" pitchFamily="49" charset="0"/>
              <a:buChar char="o"/>
            </a:pPr>
            <a:r>
              <a:rPr lang="en-US" dirty="0" smtClean="0"/>
              <a:t>The </a:t>
            </a:r>
            <a:r>
              <a:rPr lang="en-US" dirty="0" smtClean="0"/>
              <a:t>following two plots </a:t>
            </a:r>
            <a:r>
              <a:rPr lang="en-US" dirty="0"/>
              <a:t>were generated to evaluate the quality of the reconstruction.  In this case, there is no masker.  A signal is passed through the filter bank and then reconstructed without applying a </a:t>
            </a:r>
            <a:r>
              <a:rPr lang="en-US" dirty="0" smtClean="0"/>
              <a:t>SNR threshold.  </a:t>
            </a:r>
            <a:r>
              <a:rPr lang="en-US" dirty="0"/>
              <a:t>This allows us to measure the phase distortion from the </a:t>
            </a:r>
            <a:r>
              <a:rPr lang="en-US" dirty="0" err="1"/>
              <a:t>gammatone</a:t>
            </a:r>
            <a:r>
              <a:rPr lang="en-US" dirty="0"/>
              <a:t> filter bank.  The signal is the word “birthday”. </a:t>
            </a:r>
          </a:p>
        </p:txBody>
      </p:sp>
      <p:sp>
        <p:nvSpPr>
          <p:cNvPr id="4" name="Rectangle 3"/>
          <p:cNvSpPr/>
          <p:nvPr/>
        </p:nvSpPr>
        <p:spPr>
          <a:xfrm>
            <a:off x="0" y="0"/>
            <a:ext cx="9144000" cy="85540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990600" y="77938"/>
            <a:ext cx="6248400" cy="6889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solidFill>
                  <a:schemeClr val="bg1"/>
                </a:solidFill>
              </a:rPr>
              <a:t>Ideal Binary Mask Implementation</a:t>
            </a:r>
            <a:endParaRPr lang="en-US" sz="2800" dirty="0">
              <a:solidFill>
                <a:schemeClr val="bg1"/>
              </a:solidFill>
            </a:endParaRPr>
          </a:p>
        </p:txBody>
      </p:sp>
      <p:pic>
        <p:nvPicPr>
          <p:cNvPr id="6" name="Picture 2"/>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87518" y="0"/>
            <a:ext cx="2156482" cy="8554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12941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905000" y="1219200"/>
            <a:ext cx="5334000" cy="4000500"/>
          </a:xfrm>
          <a:prstGeom prst="rect">
            <a:avLst/>
          </a:prstGeom>
        </p:spPr>
      </p:pic>
      <p:sp>
        <p:nvSpPr>
          <p:cNvPr id="4" name="Rectangle 3"/>
          <p:cNvSpPr/>
          <p:nvPr/>
        </p:nvSpPr>
        <p:spPr>
          <a:xfrm>
            <a:off x="0" y="0"/>
            <a:ext cx="9144000" cy="85540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990600" y="77938"/>
            <a:ext cx="6248400" cy="6889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solidFill>
                  <a:schemeClr val="bg1"/>
                </a:solidFill>
              </a:rPr>
              <a:t>Ideal Binary Mask Implementation</a:t>
            </a:r>
            <a:endParaRPr lang="en-US" sz="2800" dirty="0">
              <a:solidFill>
                <a:schemeClr val="bg1"/>
              </a:solidFill>
            </a:endParaRPr>
          </a:p>
        </p:txBody>
      </p:sp>
      <p:pic>
        <p:nvPicPr>
          <p:cNvPr id="6" name="Picture 2"/>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87518" y="0"/>
            <a:ext cx="2156482" cy="8554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950042" y="5638800"/>
            <a:ext cx="7239000" cy="923330"/>
          </a:xfrm>
          <a:prstGeom prst="rect">
            <a:avLst/>
          </a:prstGeom>
          <a:noFill/>
        </p:spPr>
        <p:txBody>
          <a:bodyPr wrap="square" rtlCol="0">
            <a:spAutoFit/>
          </a:bodyPr>
          <a:lstStyle/>
          <a:p>
            <a:r>
              <a:rPr lang="en-US" dirty="0" smtClean="0"/>
              <a:t>A </a:t>
            </a:r>
            <a:r>
              <a:rPr lang="en-US" dirty="0"/>
              <a:t>signal is passed through the filter bank and then reconstructed without applying a </a:t>
            </a:r>
            <a:r>
              <a:rPr lang="en-US" dirty="0" smtClean="0"/>
              <a:t>SNR threshold.  </a:t>
            </a:r>
            <a:r>
              <a:rPr lang="en-US" dirty="0" smtClean="0"/>
              <a:t>The plot shows the magnitude of the spectrum for both the original signal and its reconstruction. </a:t>
            </a:r>
            <a:endParaRPr lang="en-US" dirty="0"/>
          </a:p>
        </p:txBody>
      </p:sp>
    </p:spTree>
    <p:extLst>
      <p:ext uri="{BB962C8B-B14F-4D97-AF65-F5344CB8AC3E}">
        <p14:creationId xmlns:p14="http://schemas.microsoft.com/office/powerpoint/2010/main" val="19811398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589</Words>
  <Application>Microsoft Office PowerPoint</Application>
  <PresentationFormat>On-screen Show (4:3)</PresentationFormat>
  <Paragraphs>54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Ideal Binary Mask 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New Folder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Ideal Binary Mask</dc:title>
  <dc:creator>Editor</dc:creator>
  <cp:lastModifiedBy>Editor</cp:lastModifiedBy>
  <cp:revision>19</cp:revision>
  <dcterms:created xsi:type="dcterms:W3CDTF">2015-10-31T20:03:55Z</dcterms:created>
  <dcterms:modified xsi:type="dcterms:W3CDTF">2017-08-02T20:41:27Z</dcterms:modified>
</cp:coreProperties>
</file>