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D7FEBF-04AD-4038-9E5E-E9B903071BA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0C99738-773F-42C3-8F43-D049DBD68E79}">
      <dgm:prSet/>
      <dgm:spPr/>
      <dgm:t>
        <a:bodyPr/>
        <a:lstStyle/>
        <a:p>
          <a:pPr>
            <a:lnSpc>
              <a:spcPct val="100000"/>
            </a:lnSpc>
          </a:pPr>
          <a:r>
            <a:rPr lang="en-US"/>
            <a:t>Handling Null Values: Checked for null values within the dataset. Replaced any null values with zeros to ensure consistency in data representation.</a:t>
          </a:r>
        </a:p>
      </dgm:t>
    </dgm:pt>
    <dgm:pt modelId="{275B9400-C054-4D10-B60C-B23C9D232A7A}" type="parTrans" cxnId="{B820560D-E803-474D-88FA-89FB3F5EF412}">
      <dgm:prSet/>
      <dgm:spPr/>
      <dgm:t>
        <a:bodyPr/>
        <a:lstStyle/>
        <a:p>
          <a:endParaRPr lang="en-US"/>
        </a:p>
      </dgm:t>
    </dgm:pt>
    <dgm:pt modelId="{CE68C516-0519-427F-AAED-8E8FBAD67A93}" type="sibTrans" cxnId="{B820560D-E803-474D-88FA-89FB3F5EF412}">
      <dgm:prSet/>
      <dgm:spPr/>
      <dgm:t>
        <a:bodyPr/>
        <a:lstStyle/>
        <a:p>
          <a:endParaRPr lang="en-US"/>
        </a:p>
      </dgm:t>
    </dgm:pt>
    <dgm:pt modelId="{592EF9B8-8A47-41E9-862D-BB08666B48A6}">
      <dgm:prSet/>
      <dgm:spPr/>
      <dgm:t>
        <a:bodyPr/>
        <a:lstStyle/>
        <a:p>
          <a:pPr>
            <a:lnSpc>
              <a:spcPct val="100000"/>
            </a:lnSpc>
          </a:pPr>
          <a:r>
            <a:rPr lang="en-US" dirty="0"/>
            <a:t>Datetime Conversion: Converted the 'Month' column from object type to datetime data type. This conversion enables time-based operations.</a:t>
          </a:r>
        </a:p>
      </dgm:t>
    </dgm:pt>
    <dgm:pt modelId="{F96A85C3-C010-4393-8203-F847E1E6973A}" type="parTrans" cxnId="{251A81ED-CF58-47AF-B311-0C2BEB2342ED}">
      <dgm:prSet/>
      <dgm:spPr/>
      <dgm:t>
        <a:bodyPr/>
        <a:lstStyle/>
        <a:p>
          <a:endParaRPr lang="en-US"/>
        </a:p>
      </dgm:t>
    </dgm:pt>
    <dgm:pt modelId="{DFC8AE9D-746E-4E5E-AE38-87F1F47403D6}" type="sibTrans" cxnId="{251A81ED-CF58-47AF-B311-0C2BEB2342ED}">
      <dgm:prSet/>
      <dgm:spPr/>
      <dgm:t>
        <a:bodyPr/>
        <a:lstStyle/>
        <a:p>
          <a:endParaRPr lang="en-US"/>
        </a:p>
      </dgm:t>
    </dgm:pt>
    <dgm:pt modelId="{05CC04ED-513F-4B97-9EAE-4088F2F12E2D}">
      <dgm:prSet/>
      <dgm:spPr/>
      <dgm:t>
        <a:bodyPr/>
        <a:lstStyle/>
        <a:p>
          <a:pPr>
            <a:lnSpc>
              <a:spcPct val="100000"/>
            </a:lnSpc>
          </a:pPr>
          <a:r>
            <a:rPr lang="en-US" dirty="0"/>
            <a:t>Data Exploration: Explored the dataset to understand its structure, contents, and any potential patterns. Identified relevant features and variables for further analysis and visualization.</a:t>
          </a:r>
        </a:p>
      </dgm:t>
    </dgm:pt>
    <dgm:pt modelId="{CB9FA6A3-EA53-43DA-BEDD-8E6E7DA54D5F}" type="parTrans" cxnId="{D46CE328-A5EA-4486-A6A8-A28994201E49}">
      <dgm:prSet/>
      <dgm:spPr/>
      <dgm:t>
        <a:bodyPr/>
        <a:lstStyle/>
        <a:p>
          <a:endParaRPr lang="en-US"/>
        </a:p>
      </dgm:t>
    </dgm:pt>
    <dgm:pt modelId="{C6EF50FA-0A06-484A-A312-3F3F17A6BFB2}" type="sibTrans" cxnId="{D46CE328-A5EA-4486-A6A8-A28994201E49}">
      <dgm:prSet/>
      <dgm:spPr/>
      <dgm:t>
        <a:bodyPr/>
        <a:lstStyle/>
        <a:p>
          <a:endParaRPr lang="en-US"/>
        </a:p>
      </dgm:t>
    </dgm:pt>
    <dgm:pt modelId="{7CA79D89-54FE-4765-967B-1513F5EA17C3}" type="pres">
      <dgm:prSet presAssocID="{E9D7FEBF-04AD-4038-9E5E-E9B903071BA8}" presName="root" presStyleCnt="0">
        <dgm:presLayoutVars>
          <dgm:dir/>
          <dgm:resizeHandles val="exact"/>
        </dgm:presLayoutVars>
      </dgm:prSet>
      <dgm:spPr/>
    </dgm:pt>
    <dgm:pt modelId="{4E111409-302A-48C8-BBB3-119D2462B4AB}" type="pres">
      <dgm:prSet presAssocID="{C0C99738-773F-42C3-8F43-D049DBD68E79}" presName="compNode" presStyleCnt="0"/>
      <dgm:spPr/>
    </dgm:pt>
    <dgm:pt modelId="{36E6C2DB-E1F8-49C4-9B72-545E41B049D5}" type="pres">
      <dgm:prSet presAssocID="{C0C99738-773F-42C3-8F43-D049DBD68E79}" presName="bgRect" presStyleLbl="bgShp" presStyleIdx="0" presStyleCnt="3"/>
      <dgm:spPr/>
    </dgm:pt>
    <dgm:pt modelId="{F11E3DD6-44E6-48D0-A51B-D6CBBF34BF11}" type="pres">
      <dgm:prSet presAssocID="{C0C99738-773F-42C3-8F43-D049DBD68E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C4AC9ECC-3013-4338-AE95-152636A0A4CC}" type="pres">
      <dgm:prSet presAssocID="{C0C99738-773F-42C3-8F43-D049DBD68E79}" presName="spaceRect" presStyleCnt="0"/>
      <dgm:spPr/>
    </dgm:pt>
    <dgm:pt modelId="{0AA50423-352D-4E8A-8156-0435DD52A12F}" type="pres">
      <dgm:prSet presAssocID="{C0C99738-773F-42C3-8F43-D049DBD68E79}" presName="parTx" presStyleLbl="revTx" presStyleIdx="0" presStyleCnt="3">
        <dgm:presLayoutVars>
          <dgm:chMax val="0"/>
          <dgm:chPref val="0"/>
        </dgm:presLayoutVars>
      </dgm:prSet>
      <dgm:spPr/>
    </dgm:pt>
    <dgm:pt modelId="{5F89DC27-20E8-447D-A8CB-92C10E618FD4}" type="pres">
      <dgm:prSet presAssocID="{CE68C516-0519-427F-AAED-8E8FBAD67A93}" presName="sibTrans" presStyleCnt="0"/>
      <dgm:spPr/>
    </dgm:pt>
    <dgm:pt modelId="{78415F55-7F65-46D0-9D26-E2CD86B6B0E7}" type="pres">
      <dgm:prSet presAssocID="{592EF9B8-8A47-41E9-862D-BB08666B48A6}" presName="compNode" presStyleCnt="0"/>
      <dgm:spPr/>
    </dgm:pt>
    <dgm:pt modelId="{66FAEF5D-C89F-4C25-A8C7-B56479A36812}" type="pres">
      <dgm:prSet presAssocID="{592EF9B8-8A47-41E9-862D-BB08666B48A6}" presName="bgRect" presStyleLbl="bgShp" presStyleIdx="1" presStyleCnt="3"/>
      <dgm:spPr/>
    </dgm:pt>
    <dgm:pt modelId="{87CDFB08-9710-40B5-A2CA-B56D6ADFD0E3}" type="pres">
      <dgm:prSet presAssocID="{592EF9B8-8A47-41E9-862D-BB08666B48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C90768F3-9C7E-4DA8-A273-9D89E37F83C1}" type="pres">
      <dgm:prSet presAssocID="{592EF9B8-8A47-41E9-862D-BB08666B48A6}" presName="spaceRect" presStyleCnt="0"/>
      <dgm:spPr/>
    </dgm:pt>
    <dgm:pt modelId="{419AD3DC-85B9-4F2B-AF93-19FE98F85223}" type="pres">
      <dgm:prSet presAssocID="{592EF9B8-8A47-41E9-862D-BB08666B48A6}" presName="parTx" presStyleLbl="revTx" presStyleIdx="1" presStyleCnt="3">
        <dgm:presLayoutVars>
          <dgm:chMax val="0"/>
          <dgm:chPref val="0"/>
        </dgm:presLayoutVars>
      </dgm:prSet>
      <dgm:spPr/>
    </dgm:pt>
    <dgm:pt modelId="{78B7061C-24D2-4125-93D0-5BA27E9A2CE1}" type="pres">
      <dgm:prSet presAssocID="{DFC8AE9D-746E-4E5E-AE38-87F1F47403D6}" presName="sibTrans" presStyleCnt="0"/>
      <dgm:spPr/>
    </dgm:pt>
    <dgm:pt modelId="{38D190B8-2BCB-4FE5-B6DE-3025F3ECD39F}" type="pres">
      <dgm:prSet presAssocID="{05CC04ED-513F-4B97-9EAE-4088F2F12E2D}" presName="compNode" presStyleCnt="0"/>
      <dgm:spPr/>
    </dgm:pt>
    <dgm:pt modelId="{74A6E1A2-F29B-4CDE-A77A-080D64E472F3}" type="pres">
      <dgm:prSet presAssocID="{05CC04ED-513F-4B97-9EAE-4088F2F12E2D}" presName="bgRect" presStyleLbl="bgShp" presStyleIdx="2" presStyleCnt="3"/>
      <dgm:spPr/>
    </dgm:pt>
    <dgm:pt modelId="{8D272B2D-A0A2-4696-9666-A9B4649AD6CA}" type="pres">
      <dgm:prSet presAssocID="{05CC04ED-513F-4B97-9EAE-4088F2F12E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A4CC78EF-E03E-4261-BE40-611688AEA6CE}" type="pres">
      <dgm:prSet presAssocID="{05CC04ED-513F-4B97-9EAE-4088F2F12E2D}" presName="spaceRect" presStyleCnt="0"/>
      <dgm:spPr/>
    </dgm:pt>
    <dgm:pt modelId="{0EA0F1B5-3C6C-41C6-A83D-39467C56530B}" type="pres">
      <dgm:prSet presAssocID="{05CC04ED-513F-4B97-9EAE-4088F2F12E2D}" presName="parTx" presStyleLbl="revTx" presStyleIdx="2" presStyleCnt="3">
        <dgm:presLayoutVars>
          <dgm:chMax val="0"/>
          <dgm:chPref val="0"/>
        </dgm:presLayoutVars>
      </dgm:prSet>
      <dgm:spPr/>
    </dgm:pt>
  </dgm:ptLst>
  <dgm:cxnLst>
    <dgm:cxn modelId="{B820560D-E803-474D-88FA-89FB3F5EF412}" srcId="{E9D7FEBF-04AD-4038-9E5E-E9B903071BA8}" destId="{C0C99738-773F-42C3-8F43-D049DBD68E79}" srcOrd="0" destOrd="0" parTransId="{275B9400-C054-4D10-B60C-B23C9D232A7A}" sibTransId="{CE68C516-0519-427F-AAED-8E8FBAD67A93}"/>
    <dgm:cxn modelId="{D46CE328-A5EA-4486-A6A8-A28994201E49}" srcId="{E9D7FEBF-04AD-4038-9E5E-E9B903071BA8}" destId="{05CC04ED-513F-4B97-9EAE-4088F2F12E2D}" srcOrd="2" destOrd="0" parTransId="{CB9FA6A3-EA53-43DA-BEDD-8E6E7DA54D5F}" sibTransId="{C6EF50FA-0A06-484A-A312-3F3F17A6BFB2}"/>
    <dgm:cxn modelId="{0BBCF830-1145-46C7-8042-410DD4280996}" type="presOf" srcId="{E9D7FEBF-04AD-4038-9E5E-E9B903071BA8}" destId="{7CA79D89-54FE-4765-967B-1513F5EA17C3}" srcOrd="0" destOrd="0" presId="urn:microsoft.com/office/officeart/2018/2/layout/IconVerticalSolidList"/>
    <dgm:cxn modelId="{D3C1BA55-7772-4B68-BA3E-8443B583E9CD}" type="presOf" srcId="{C0C99738-773F-42C3-8F43-D049DBD68E79}" destId="{0AA50423-352D-4E8A-8156-0435DD52A12F}" srcOrd="0" destOrd="0" presId="urn:microsoft.com/office/officeart/2018/2/layout/IconVerticalSolidList"/>
    <dgm:cxn modelId="{AC3C0F87-4CFF-4DA8-9844-E657C2044CBA}" type="presOf" srcId="{592EF9B8-8A47-41E9-862D-BB08666B48A6}" destId="{419AD3DC-85B9-4F2B-AF93-19FE98F85223}" srcOrd="0" destOrd="0" presId="urn:microsoft.com/office/officeart/2018/2/layout/IconVerticalSolidList"/>
    <dgm:cxn modelId="{251A81ED-CF58-47AF-B311-0C2BEB2342ED}" srcId="{E9D7FEBF-04AD-4038-9E5E-E9B903071BA8}" destId="{592EF9B8-8A47-41E9-862D-BB08666B48A6}" srcOrd="1" destOrd="0" parTransId="{F96A85C3-C010-4393-8203-F847E1E6973A}" sibTransId="{DFC8AE9D-746E-4E5E-AE38-87F1F47403D6}"/>
    <dgm:cxn modelId="{0CA0E3F8-231B-4B52-9729-C794A7E6A3A6}" type="presOf" srcId="{05CC04ED-513F-4B97-9EAE-4088F2F12E2D}" destId="{0EA0F1B5-3C6C-41C6-A83D-39467C56530B}" srcOrd="0" destOrd="0" presId="urn:microsoft.com/office/officeart/2018/2/layout/IconVerticalSolidList"/>
    <dgm:cxn modelId="{CFF4579C-3912-4B46-8CE9-CE7AE12DED3C}" type="presParOf" srcId="{7CA79D89-54FE-4765-967B-1513F5EA17C3}" destId="{4E111409-302A-48C8-BBB3-119D2462B4AB}" srcOrd="0" destOrd="0" presId="urn:microsoft.com/office/officeart/2018/2/layout/IconVerticalSolidList"/>
    <dgm:cxn modelId="{BDEA88BF-079E-4D3D-AD41-C0B7973F1129}" type="presParOf" srcId="{4E111409-302A-48C8-BBB3-119D2462B4AB}" destId="{36E6C2DB-E1F8-49C4-9B72-545E41B049D5}" srcOrd="0" destOrd="0" presId="urn:microsoft.com/office/officeart/2018/2/layout/IconVerticalSolidList"/>
    <dgm:cxn modelId="{ED46A0FD-1F48-41C9-BB54-287C1028749D}" type="presParOf" srcId="{4E111409-302A-48C8-BBB3-119D2462B4AB}" destId="{F11E3DD6-44E6-48D0-A51B-D6CBBF34BF11}" srcOrd="1" destOrd="0" presId="urn:microsoft.com/office/officeart/2018/2/layout/IconVerticalSolidList"/>
    <dgm:cxn modelId="{6A832497-BD26-449A-AB24-67CBDC64E32A}" type="presParOf" srcId="{4E111409-302A-48C8-BBB3-119D2462B4AB}" destId="{C4AC9ECC-3013-4338-AE95-152636A0A4CC}" srcOrd="2" destOrd="0" presId="urn:microsoft.com/office/officeart/2018/2/layout/IconVerticalSolidList"/>
    <dgm:cxn modelId="{B7E7F0E8-35C5-4881-9B46-A46522E3EB06}" type="presParOf" srcId="{4E111409-302A-48C8-BBB3-119D2462B4AB}" destId="{0AA50423-352D-4E8A-8156-0435DD52A12F}" srcOrd="3" destOrd="0" presId="urn:microsoft.com/office/officeart/2018/2/layout/IconVerticalSolidList"/>
    <dgm:cxn modelId="{221EEEB6-DBA1-42F3-8F16-FE6DFBF151F8}" type="presParOf" srcId="{7CA79D89-54FE-4765-967B-1513F5EA17C3}" destId="{5F89DC27-20E8-447D-A8CB-92C10E618FD4}" srcOrd="1" destOrd="0" presId="urn:microsoft.com/office/officeart/2018/2/layout/IconVerticalSolidList"/>
    <dgm:cxn modelId="{8B657F4E-D1E7-45FC-ACFC-326FE4F1577A}" type="presParOf" srcId="{7CA79D89-54FE-4765-967B-1513F5EA17C3}" destId="{78415F55-7F65-46D0-9D26-E2CD86B6B0E7}" srcOrd="2" destOrd="0" presId="urn:microsoft.com/office/officeart/2018/2/layout/IconVerticalSolidList"/>
    <dgm:cxn modelId="{52E4D222-9367-4D12-913E-7CF20FAF444D}" type="presParOf" srcId="{78415F55-7F65-46D0-9D26-E2CD86B6B0E7}" destId="{66FAEF5D-C89F-4C25-A8C7-B56479A36812}" srcOrd="0" destOrd="0" presId="urn:microsoft.com/office/officeart/2018/2/layout/IconVerticalSolidList"/>
    <dgm:cxn modelId="{DC25DC22-080B-42A6-B128-C846AE0D09FB}" type="presParOf" srcId="{78415F55-7F65-46D0-9D26-E2CD86B6B0E7}" destId="{87CDFB08-9710-40B5-A2CA-B56D6ADFD0E3}" srcOrd="1" destOrd="0" presId="urn:microsoft.com/office/officeart/2018/2/layout/IconVerticalSolidList"/>
    <dgm:cxn modelId="{4E250446-1F0C-4636-A1CD-4FA5E7DD6468}" type="presParOf" srcId="{78415F55-7F65-46D0-9D26-E2CD86B6B0E7}" destId="{C90768F3-9C7E-4DA8-A273-9D89E37F83C1}" srcOrd="2" destOrd="0" presId="urn:microsoft.com/office/officeart/2018/2/layout/IconVerticalSolidList"/>
    <dgm:cxn modelId="{0E1A9417-5E01-4113-B98F-B831148BEC30}" type="presParOf" srcId="{78415F55-7F65-46D0-9D26-E2CD86B6B0E7}" destId="{419AD3DC-85B9-4F2B-AF93-19FE98F85223}" srcOrd="3" destOrd="0" presId="urn:microsoft.com/office/officeart/2018/2/layout/IconVerticalSolidList"/>
    <dgm:cxn modelId="{C001539E-8967-4A5F-95DA-B0FE8D356F04}" type="presParOf" srcId="{7CA79D89-54FE-4765-967B-1513F5EA17C3}" destId="{78B7061C-24D2-4125-93D0-5BA27E9A2CE1}" srcOrd="3" destOrd="0" presId="urn:microsoft.com/office/officeart/2018/2/layout/IconVerticalSolidList"/>
    <dgm:cxn modelId="{D0083730-6D43-493F-AE93-9D393BEE3F21}" type="presParOf" srcId="{7CA79D89-54FE-4765-967B-1513F5EA17C3}" destId="{38D190B8-2BCB-4FE5-B6DE-3025F3ECD39F}" srcOrd="4" destOrd="0" presId="urn:microsoft.com/office/officeart/2018/2/layout/IconVerticalSolidList"/>
    <dgm:cxn modelId="{B9CFBC58-9E28-4C9F-AF65-F48BEAFEC0F5}" type="presParOf" srcId="{38D190B8-2BCB-4FE5-B6DE-3025F3ECD39F}" destId="{74A6E1A2-F29B-4CDE-A77A-080D64E472F3}" srcOrd="0" destOrd="0" presId="urn:microsoft.com/office/officeart/2018/2/layout/IconVerticalSolidList"/>
    <dgm:cxn modelId="{3DF2D99D-5B5D-40CA-B152-2AEFECA2B8A9}" type="presParOf" srcId="{38D190B8-2BCB-4FE5-B6DE-3025F3ECD39F}" destId="{8D272B2D-A0A2-4696-9666-A9B4649AD6CA}" srcOrd="1" destOrd="0" presId="urn:microsoft.com/office/officeart/2018/2/layout/IconVerticalSolidList"/>
    <dgm:cxn modelId="{9DC2B600-61EF-4A28-B2E0-297D5312023E}" type="presParOf" srcId="{38D190B8-2BCB-4FE5-B6DE-3025F3ECD39F}" destId="{A4CC78EF-E03E-4261-BE40-611688AEA6CE}" srcOrd="2" destOrd="0" presId="urn:microsoft.com/office/officeart/2018/2/layout/IconVerticalSolidList"/>
    <dgm:cxn modelId="{967073A1-1674-4C7F-98CD-7E52979EFC26}" type="presParOf" srcId="{38D190B8-2BCB-4FE5-B6DE-3025F3ECD39F}" destId="{0EA0F1B5-3C6C-41C6-A83D-39467C5653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998F19-1F99-4EE0-87B4-258CA69D3E9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609EE97-388D-4850-9710-D59EA8065918}">
      <dgm:prSet/>
      <dgm:spPr/>
      <dgm:t>
        <a:bodyPr/>
        <a:lstStyle/>
        <a:p>
          <a:r>
            <a:rPr lang="en-US"/>
            <a:t>Data Loading</a:t>
          </a:r>
        </a:p>
      </dgm:t>
    </dgm:pt>
    <dgm:pt modelId="{5A17A80E-60C2-402B-A42B-57A4172E166C}" type="parTrans" cxnId="{0462827B-8A97-441E-BEEF-465F9D804660}">
      <dgm:prSet/>
      <dgm:spPr/>
      <dgm:t>
        <a:bodyPr/>
        <a:lstStyle/>
        <a:p>
          <a:endParaRPr lang="en-US"/>
        </a:p>
      </dgm:t>
    </dgm:pt>
    <dgm:pt modelId="{F40A5013-AE4C-4252-AD8A-3BD9A50F1AE5}" type="sibTrans" cxnId="{0462827B-8A97-441E-BEEF-465F9D804660}">
      <dgm:prSet/>
      <dgm:spPr/>
      <dgm:t>
        <a:bodyPr/>
        <a:lstStyle/>
        <a:p>
          <a:endParaRPr lang="en-US"/>
        </a:p>
      </dgm:t>
    </dgm:pt>
    <dgm:pt modelId="{3E8D5EBC-BFAA-401D-ABE5-DD6140EA7BAA}">
      <dgm:prSet/>
      <dgm:spPr/>
      <dgm:t>
        <a:bodyPr/>
        <a:lstStyle/>
        <a:p>
          <a:r>
            <a:rPr lang="en-US"/>
            <a:t>Data Exploration</a:t>
          </a:r>
        </a:p>
      </dgm:t>
    </dgm:pt>
    <dgm:pt modelId="{269B31A5-CA18-4FAE-826F-C15723613EB3}" type="parTrans" cxnId="{DF58925B-72CE-46C1-864D-2FC25C07C1FF}">
      <dgm:prSet/>
      <dgm:spPr/>
      <dgm:t>
        <a:bodyPr/>
        <a:lstStyle/>
        <a:p>
          <a:endParaRPr lang="en-US"/>
        </a:p>
      </dgm:t>
    </dgm:pt>
    <dgm:pt modelId="{7B140863-E5D6-4486-AE44-86CAEB7EB3F5}" type="sibTrans" cxnId="{DF58925B-72CE-46C1-864D-2FC25C07C1FF}">
      <dgm:prSet/>
      <dgm:spPr/>
      <dgm:t>
        <a:bodyPr/>
        <a:lstStyle/>
        <a:p>
          <a:endParaRPr lang="en-US"/>
        </a:p>
      </dgm:t>
    </dgm:pt>
    <dgm:pt modelId="{C0DDC473-8B0E-472C-B678-7EFC0B967E8C}">
      <dgm:prSet/>
      <dgm:spPr/>
      <dgm:t>
        <a:bodyPr/>
        <a:lstStyle/>
        <a:p>
          <a:r>
            <a:rPr lang="en-US" dirty="0"/>
            <a:t>Data Preprocessing</a:t>
          </a:r>
        </a:p>
      </dgm:t>
    </dgm:pt>
    <dgm:pt modelId="{805C3BD2-0B2B-4110-9D1C-438E3A0A6BA7}" type="parTrans" cxnId="{AF8AADD6-A698-4BCA-A25A-79D72E02D1B7}">
      <dgm:prSet/>
      <dgm:spPr/>
      <dgm:t>
        <a:bodyPr/>
        <a:lstStyle/>
        <a:p>
          <a:endParaRPr lang="en-US"/>
        </a:p>
      </dgm:t>
    </dgm:pt>
    <dgm:pt modelId="{50CAB9FF-B2D2-4808-9D13-13D29F32D4B6}" type="sibTrans" cxnId="{AF8AADD6-A698-4BCA-A25A-79D72E02D1B7}">
      <dgm:prSet/>
      <dgm:spPr/>
      <dgm:t>
        <a:bodyPr/>
        <a:lstStyle/>
        <a:p>
          <a:endParaRPr lang="en-US"/>
        </a:p>
      </dgm:t>
    </dgm:pt>
    <dgm:pt modelId="{7EBE31D4-A7FE-4B3A-AC9F-7ECA028AF109}">
      <dgm:prSet/>
      <dgm:spPr/>
      <dgm:t>
        <a:bodyPr/>
        <a:lstStyle/>
        <a:p>
          <a:r>
            <a:rPr lang="en-US" dirty="0"/>
            <a:t>Time-series Analysis</a:t>
          </a:r>
        </a:p>
      </dgm:t>
    </dgm:pt>
    <dgm:pt modelId="{DC5AEE37-2420-4718-A1CD-120958E7F415}" type="parTrans" cxnId="{ADB4F3FE-5EC8-4ABA-8BFF-C1737F5042FB}">
      <dgm:prSet/>
      <dgm:spPr/>
      <dgm:t>
        <a:bodyPr/>
        <a:lstStyle/>
        <a:p>
          <a:endParaRPr lang="en-US"/>
        </a:p>
      </dgm:t>
    </dgm:pt>
    <dgm:pt modelId="{FA650D5C-8C11-4724-A25E-B60A94828343}" type="sibTrans" cxnId="{ADB4F3FE-5EC8-4ABA-8BFF-C1737F5042FB}">
      <dgm:prSet/>
      <dgm:spPr/>
      <dgm:t>
        <a:bodyPr/>
        <a:lstStyle/>
        <a:p>
          <a:endParaRPr lang="en-US"/>
        </a:p>
      </dgm:t>
    </dgm:pt>
    <dgm:pt modelId="{E7A51321-7E9E-461B-ABE3-ECA4C227533A}">
      <dgm:prSet/>
      <dgm:spPr/>
      <dgm:t>
        <a:bodyPr/>
        <a:lstStyle/>
        <a:p>
          <a:r>
            <a:rPr lang="en-US"/>
            <a:t>Visualization</a:t>
          </a:r>
        </a:p>
      </dgm:t>
    </dgm:pt>
    <dgm:pt modelId="{6314428D-D7C7-489A-B29F-B045FED04404}" type="parTrans" cxnId="{237B895C-72B4-4405-8601-D94B95531108}">
      <dgm:prSet/>
      <dgm:spPr/>
      <dgm:t>
        <a:bodyPr/>
        <a:lstStyle/>
        <a:p>
          <a:endParaRPr lang="en-US"/>
        </a:p>
      </dgm:t>
    </dgm:pt>
    <dgm:pt modelId="{49C66BCB-C4AF-4226-BD1D-5437FF02DA3C}" type="sibTrans" cxnId="{237B895C-72B4-4405-8601-D94B95531108}">
      <dgm:prSet/>
      <dgm:spPr/>
      <dgm:t>
        <a:bodyPr/>
        <a:lstStyle/>
        <a:p>
          <a:endParaRPr lang="en-US"/>
        </a:p>
      </dgm:t>
    </dgm:pt>
    <dgm:pt modelId="{E5F93FC9-8C85-4915-B6AD-5ABB4A0F3440}">
      <dgm:prSet/>
      <dgm:spPr/>
      <dgm:t>
        <a:bodyPr/>
        <a:lstStyle/>
        <a:p>
          <a:r>
            <a:rPr lang="en-US"/>
            <a:t>Interpretation</a:t>
          </a:r>
        </a:p>
      </dgm:t>
    </dgm:pt>
    <dgm:pt modelId="{A53B491D-3A1B-42ED-9920-A9661AC35A55}" type="parTrans" cxnId="{FB5AC9F1-5843-40A5-91DD-3A10122C3CBB}">
      <dgm:prSet/>
      <dgm:spPr/>
      <dgm:t>
        <a:bodyPr/>
        <a:lstStyle/>
        <a:p>
          <a:endParaRPr lang="en-US"/>
        </a:p>
      </dgm:t>
    </dgm:pt>
    <dgm:pt modelId="{0370E39B-D93B-4BB2-B8F4-42027AC15580}" type="sibTrans" cxnId="{FB5AC9F1-5843-40A5-91DD-3A10122C3CBB}">
      <dgm:prSet/>
      <dgm:spPr/>
      <dgm:t>
        <a:bodyPr/>
        <a:lstStyle/>
        <a:p>
          <a:endParaRPr lang="en-US"/>
        </a:p>
      </dgm:t>
    </dgm:pt>
    <dgm:pt modelId="{40DA0002-1AD5-2E4C-BAF7-47AB8F60B8F8}" type="pres">
      <dgm:prSet presAssocID="{8E998F19-1F99-4EE0-87B4-258CA69D3E95}" presName="diagram" presStyleCnt="0">
        <dgm:presLayoutVars>
          <dgm:dir/>
          <dgm:resizeHandles val="exact"/>
        </dgm:presLayoutVars>
      </dgm:prSet>
      <dgm:spPr/>
    </dgm:pt>
    <dgm:pt modelId="{BFCD18E2-B5F4-AC45-B3DA-DC6D7095B90E}" type="pres">
      <dgm:prSet presAssocID="{9609EE97-388D-4850-9710-D59EA8065918}" presName="node" presStyleLbl="node1" presStyleIdx="0" presStyleCnt="6">
        <dgm:presLayoutVars>
          <dgm:bulletEnabled val="1"/>
        </dgm:presLayoutVars>
      </dgm:prSet>
      <dgm:spPr/>
    </dgm:pt>
    <dgm:pt modelId="{69DBDABE-F365-724E-ADF3-94A12676B480}" type="pres">
      <dgm:prSet presAssocID="{F40A5013-AE4C-4252-AD8A-3BD9A50F1AE5}" presName="sibTrans" presStyleCnt="0"/>
      <dgm:spPr/>
    </dgm:pt>
    <dgm:pt modelId="{49EF6A21-24A7-004C-B20F-7391A99068D9}" type="pres">
      <dgm:prSet presAssocID="{3E8D5EBC-BFAA-401D-ABE5-DD6140EA7BAA}" presName="node" presStyleLbl="node1" presStyleIdx="1" presStyleCnt="6">
        <dgm:presLayoutVars>
          <dgm:bulletEnabled val="1"/>
        </dgm:presLayoutVars>
      </dgm:prSet>
      <dgm:spPr/>
    </dgm:pt>
    <dgm:pt modelId="{13A68649-9A63-4E4F-9A95-82F5AC8B48CE}" type="pres">
      <dgm:prSet presAssocID="{7B140863-E5D6-4486-AE44-86CAEB7EB3F5}" presName="sibTrans" presStyleCnt="0"/>
      <dgm:spPr/>
    </dgm:pt>
    <dgm:pt modelId="{B9C3D212-BEC7-214A-8BCC-AE27254BA97D}" type="pres">
      <dgm:prSet presAssocID="{C0DDC473-8B0E-472C-B678-7EFC0B967E8C}" presName="node" presStyleLbl="node1" presStyleIdx="2" presStyleCnt="6">
        <dgm:presLayoutVars>
          <dgm:bulletEnabled val="1"/>
        </dgm:presLayoutVars>
      </dgm:prSet>
      <dgm:spPr/>
    </dgm:pt>
    <dgm:pt modelId="{2675E178-F74B-9A40-9FA8-CCB2EFAFA932}" type="pres">
      <dgm:prSet presAssocID="{50CAB9FF-B2D2-4808-9D13-13D29F32D4B6}" presName="sibTrans" presStyleCnt="0"/>
      <dgm:spPr/>
    </dgm:pt>
    <dgm:pt modelId="{7F104F71-E324-A748-9DA2-32441D38E915}" type="pres">
      <dgm:prSet presAssocID="{7EBE31D4-A7FE-4B3A-AC9F-7ECA028AF109}" presName="node" presStyleLbl="node1" presStyleIdx="3" presStyleCnt="6">
        <dgm:presLayoutVars>
          <dgm:bulletEnabled val="1"/>
        </dgm:presLayoutVars>
      </dgm:prSet>
      <dgm:spPr/>
    </dgm:pt>
    <dgm:pt modelId="{A5BFBAE2-EC4E-0F4C-969A-BA59C234E676}" type="pres">
      <dgm:prSet presAssocID="{FA650D5C-8C11-4724-A25E-B60A94828343}" presName="sibTrans" presStyleCnt="0"/>
      <dgm:spPr/>
    </dgm:pt>
    <dgm:pt modelId="{CE6680BF-20A1-6C4C-8CDB-2647A4357729}" type="pres">
      <dgm:prSet presAssocID="{E7A51321-7E9E-461B-ABE3-ECA4C227533A}" presName="node" presStyleLbl="node1" presStyleIdx="4" presStyleCnt="6">
        <dgm:presLayoutVars>
          <dgm:bulletEnabled val="1"/>
        </dgm:presLayoutVars>
      </dgm:prSet>
      <dgm:spPr/>
    </dgm:pt>
    <dgm:pt modelId="{D9D26435-9358-2C4D-B8D4-E94832F5CF84}" type="pres">
      <dgm:prSet presAssocID="{49C66BCB-C4AF-4226-BD1D-5437FF02DA3C}" presName="sibTrans" presStyleCnt="0"/>
      <dgm:spPr/>
    </dgm:pt>
    <dgm:pt modelId="{D945A4F1-C9D9-D04C-BAD7-EAA858138686}" type="pres">
      <dgm:prSet presAssocID="{E5F93FC9-8C85-4915-B6AD-5ABB4A0F3440}" presName="node" presStyleLbl="node1" presStyleIdx="5" presStyleCnt="6">
        <dgm:presLayoutVars>
          <dgm:bulletEnabled val="1"/>
        </dgm:presLayoutVars>
      </dgm:prSet>
      <dgm:spPr/>
    </dgm:pt>
  </dgm:ptLst>
  <dgm:cxnLst>
    <dgm:cxn modelId="{941AD915-6DF5-FB48-8DA9-FCCD5ADAE435}" type="presOf" srcId="{E7A51321-7E9E-461B-ABE3-ECA4C227533A}" destId="{CE6680BF-20A1-6C4C-8CDB-2647A4357729}" srcOrd="0" destOrd="0" presId="urn:microsoft.com/office/officeart/2005/8/layout/default"/>
    <dgm:cxn modelId="{D883B442-0A93-AE4C-8247-AF494B9EBC4C}" type="presOf" srcId="{C0DDC473-8B0E-472C-B678-7EFC0B967E8C}" destId="{B9C3D212-BEC7-214A-8BCC-AE27254BA97D}" srcOrd="0" destOrd="0" presId="urn:microsoft.com/office/officeart/2005/8/layout/default"/>
    <dgm:cxn modelId="{75B8B54E-2AFD-E140-966D-53B4682CDB44}" type="presOf" srcId="{E5F93FC9-8C85-4915-B6AD-5ABB4A0F3440}" destId="{D945A4F1-C9D9-D04C-BAD7-EAA858138686}" srcOrd="0" destOrd="0" presId="urn:microsoft.com/office/officeart/2005/8/layout/default"/>
    <dgm:cxn modelId="{DF58925B-72CE-46C1-864D-2FC25C07C1FF}" srcId="{8E998F19-1F99-4EE0-87B4-258CA69D3E95}" destId="{3E8D5EBC-BFAA-401D-ABE5-DD6140EA7BAA}" srcOrd="1" destOrd="0" parTransId="{269B31A5-CA18-4FAE-826F-C15723613EB3}" sibTransId="{7B140863-E5D6-4486-AE44-86CAEB7EB3F5}"/>
    <dgm:cxn modelId="{237B895C-72B4-4405-8601-D94B95531108}" srcId="{8E998F19-1F99-4EE0-87B4-258CA69D3E95}" destId="{E7A51321-7E9E-461B-ABE3-ECA4C227533A}" srcOrd="4" destOrd="0" parTransId="{6314428D-D7C7-489A-B29F-B045FED04404}" sibTransId="{49C66BCB-C4AF-4226-BD1D-5437FF02DA3C}"/>
    <dgm:cxn modelId="{E786C25C-C27E-224C-9B9D-40A692E8392F}" type="presOf" srcId="{3E8D5EBC-BFAA-401D-ABE5-DD6140EA7BAA}" destId="{49EF6A21-24A7-004C-B20F-7391A99068D9}" srcOrd="0" destOrd="0" presId="urn:microsoft.com/office/officeart/2005/8/layout/default"/>
    <dgm:cxn modelId="{0462827B-8A97-441E-BEEF-465F9D804660}" srcId="{8E998F19-1F99-4EE0-87B4-258CA69D3E95}" destId="{9609EE97-388D-4850-9710-D59EA8065918}" srcOrd="0" destOrd="0" parTransId="{5A17A80E-60C2-402B-A42B-57A4172E166C}" sibTransId="{F40A5013-AE4C-4252-AD8A-3BD9A50F1AE5}"/>
    <dgm:cxn modelId="{2630067F-14CA-FE44-89DD-804EE8E48D71}" type="presOf" srcId="{8E998F19-1F99-4EE0-87B4-258CA69D3E95}" destId="{40DA0002-1AD5-2E4C-BAF7-47AB8F60B8F8}" srcOrd="0" destOrd="0" presId="urn:microsoft.com/office/officeart/2005/8/layout/default"/>
    <dgm:cxn modelId="{664FD3AB-B006-A445-93B5-6DA7B42CDCDE}" type="presOf" srcId="{7EBE31D4-A7FE-4B3A-AC9F-7ECA028AF109}" destId="{7F104F71-E324-A748-9DA2-32441D38E915}" srcOrd="0" destOrd="0" presId="urn:microsoft.com/office/officeart/2005/8/layout/default"/>
    <dgm:cxn modelId="{AF8AADD6-A698-4BCA-A25A-79D72E02D1B7}" srcId="{8E998F19-1F99-4EE0-87B4-258CA69D3E95}" destId="{C0DDC473-8B0E-472C-B678-7EFC0B967E8C}" srcOrd="2" destOrd="0" parTransId="{805C3BD2-0B2B-4110-9D1C-438E3A0A6BA7}" sibTransId="{50CAB9FF-B2D2-4808-9D13-13D29F32D4B6}"/>
    <dgm:cxn modelId="{F0F40BEB-1659-EC4B-88B4-776134BD4E80}" type="presOf" srcId="{9609EE97-388D-4850-9710-D59EA8065918}" destId="{BFCD18E2-B5F4-AC45-B3DA-DC6D7095B90E}" srcOrd="0" destOrd="0" presId="urn:microsoft.com/office/officeart/2005/8/layout/default"/>
    <dgm:cxn modelId="{FB5AC9F1-5843-40A5-91DD-3A10122C3CBB}" srcId="{8E998F19-1F99-4EE0-87B4-258CA69D3E95}" destId="{E5F93FC9-8C85-4915-B6AD-5ABB4A0F3440}" srcOrd="5" destOrd="0" parTransId="{A53B491D-3A1B-42ED-9920-A9661AC35A55}" sibTransId="{0370E39B-D93B-4BB2-B8F4-42027AC15580}"/>
    <dgm:cxn modelId="{ADB4F3FE-5EC8-4ABA-8BFF-C1737F5042FB}" srcId="{8E998F19-1F99-4EE0-87B4-258CA69D3E95}" destId="{7EBE31D4-A7FE-4B3A-AC9F-7ECA028AF109}" srcOrd="3" destOrd="0" parTransId="{DC5AEE37-2420-4718-A1CD-120958E7F415}" sibTransId="{FA650D5C-8C11-4724-A25E-B60A94828343}"/>
    <dgm:cxn modelId="{17CBBAB4-722B-4947-8FF9-C01F17BCA198}" type="presParOf" srcId="{40DA0002-1AD5-2E4C-BAF7-47AB8F60B8F8}" destId="{BFCD18E2-B5F4-AC45-B3DA-DC6D7095B90E}" srcOrd="0" destOrd="0" presId="urn:microsoft.com/office/officeart/2005/8/layout/default"/>
    <dgm:cxn modelId="{97740555-D3FE-894A-89C3-24FC92733DA7}" type="presParOf" srcId="{40DA0002-1AD5-2E4C-BAF7-47AB8F60B8F8}" destId="{69DBDABE-F365-724E-ADF3-94A12676B480}" srcOrd="1" destOrd="0" presId="urn:microsoft.com/office/officeart/2005/8/layout/default"/>
    <dgm:cxn modelId="{66E2BB17-FD6C-D942-A193-B2F3EA902B49}" type="presParOf" srcId="{40DA0002-1AD5-2E4C-BAF7-47AB8F60B8F8}" destId="{49EF6A21-24A7-004C-B20F-7391A99068D9}" srcOrd="2" destOrd="0" presId="urn:microsoft.com/office/officeart/2005/8/layout/default"/>
    <dgm:cxn modelId="{6FE27FAE-DC60-3C43-B90D-7A59ED9A1115}" type="presParOf" srcId="{40DA0002-1AD5-2E4C-BAF7-47AB8F60B8F8}" destId="{13A68649-9A63-4E4F-9A95-82F5AC8B48CE}" srcOrd="3" destOrd="0" presId="urn:microsoft.com/office/officeart/2005/8/layout/default"/>
    <dgm:cxn modelId="{94347B55-FF77-0D4B-95ED-EF26210D2588}" type="presParOf" srcId="{40DA0002-1AD5-2E4C-BAF7-47AB8F60B8F8}" destId="{B9C3D212-BEC7-214A-8BCC-AE27254BA97D}" srcOrd="4" destOrd="0" presId="urn:microsoft.com/office/officeart/2005/8/layout/default"/>
    <dgm:cxn modelId="{1D009116-5F2E-3E4B-A1C9-0CBADF9E8C55}" type="presParOf" srcId="{40DA0002-1AD5-2E4C-BAF7-47AB8F60B8F8}" destId="{2675E178-F74B-9A40-9FA8-CCB2EFAFA932}" srcOrd="5" destOrd="0" presId="urn:microsoft.com/office/officeart/2005/8/layout/default"/>
    <dgm:cxn modelId="{9E8D4D8E-A270-A044-8C5A-C924F16E51D4}" type="presParOf" srcId="{40DA0002-1AD5-2E4C-BAF7-47AB8F60B8F8}" destId="{7F104F71-E324-A748-9DA2-32441D38E915}" srcOrd="6" destOrd="0" presId="urn:microsoft.com/office/officeart/2005/8/layout/default"/>
    <dgm:cxn modelId="{546969ED-E7F8-7646-A9D8-9596AFF4E72E}" type="presParOf" srcId="{40DA0002-1AD5-2E4C-BAF7-47AB8F60B8F8}" destId="{A5BFBAE2-EC4E-0F4C-969A-BA59C234E676}" srcOrd="7" destOrd="0" presId="urn:microsoft.com/office/officeart/2005/8/layout/default"/>
    <dgm:cxn modelId="{699CDAE7-A321-1748-92C0-887FFF2ACA0D}" type="presParOf" srcId="{40DA0002-1AD5-2E4C-BAF7-47AB8F60B8F8}" destId="{CE6680BF-20A1-6C4C-8CDB-2647A4357729}" srcOrd="8" destOrd="0" presId="urn:microsoft.com/office/officeart/2005/8/layout/default"/>
    <dgm:cxn modelId="{A70BDFE1-AD56-0842-A7BA-596FBA74ECE7}" type="presParOf" srcId="{40DA0002-1AD5-2E4C-BAF7-47AB8F60B8F8}" destId="{D9D26435-9358-2C4D-B8D4-E94832F5CF84}" srcOrd="9" destOrd="0" presId="urn:microsoft.com/office/officeart/2005/8/layout/default"/>
    <dgm:cxn modelId="{657728EC-AD1D-7943-BA67-017CB2AE70F6}" type="presParOf" srcId="{40DA0002-1AD5-2E4C-BAF7-47AB8F60B8F8}" destId="{D945A4F1-C9D9-D04C-BAD7-EAA85813868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6C2DB-E1F8-49C4-9B72-545E41B049D5}">
      <dsp:nvSpPr>
        <dsp:cNvPr id="0" name=""/>
        <dsp:cNvSpPr/>
      </dsp:nvSpPr>
      <dsp:spPr>
        <a:xfrm>
          <a:off x="0" y="466"/>
          <a:ext cx="10515600" cy="10916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1E3DD6-44E6-48D0-A51B-D6CBBF34BF11}">
      <dsp:nvSpPr>
        <dsp:cNvPr id="0" name=""/>
        <dsp:cNvSpPr/>
      </dsp:nvSpPr>
      <dsp:spPr>
        <a:xfrm>
          <a:off x="330230" y="246092"/>
          <a:ext cx="600418" cy="600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50423-352D-4E8A-8156-0435DD52A12F}">
      <dsp:nvSpPr>
        <dsp:cNvPr id="0" name=""/>
        <dsp:cNvSpPr/>
      </dsp:nvSpPr>
      <dsp:spPr>
        <a:xfrm>
          <a:off x="1260878" y="466"/>
          <a:ext cx="9254721" cy="1091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535" tIns="115535" rIns="115535" bIns="115535" numCol="1" spcCol="1270" anchor="ctr" anchorCtr="0">
          <a:noAutofit/>
        </a:bodyPr>
        <a:lstStyle/>
        <a:p>
          <a:pPr marL="0" lvl="0" indent="0" algn="l" defTabSz="800100">
            <a:lnSpc>
              <a:spcPct val="100000"/>
            </a:lnSpc>
            <a:spcBef>
              <a:spcPct val="0"/>
            </a:spcBef>
            <a:spcAft>
              <a:spcPct val="35000"/>
            </a:spcAft>
            <a:buNone/>
          </a:pPr>
          <a:r>
            <a:rPr lang="en-US" sz="1800" kern="1200"/>
            <a:t>Handling Null Values: Checked for null values within the dataset. Replaced any null values with zeros to ensure consistency in data representation.</a:t>
          </a:r>
        </a:p>
      </dsp:txBody>
      <dsp:txXfrm>
        <a:off x="1260878" y="466"/>
        <a:ext cx="9254721" cy="1091669"/>
      </dsp:txXfrm>
    </dsp:sp>
    <dsp:sp modelId="{66FAEF5D-C89F-4C25-A8C7-B56479A36812}">
      <dsp:nvSpPr>
        <dsp:cNvPr id="0" name=""/>
        <dsp:cNvSpPr/>
      </dsp:nvSpPr>
      <dsp:spPr>
        <a:xfrm>
          <a:off x="0" y="1365054"/>
          <a:ext cx="10515600" cy="10916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DFB08-9710-40B5-A2CA-B56D6ADFD0E3}">
      <dsp:nvSpPr>
        <dsp:cNvPr id="0" name=""/>
        <dsp:cNvSpPr/>
      </dsp:nvSpPr>
      <dsp:spPr>
        <a:xfrm>
          <a:off x="330230" y="1610679"/>
          <a:ext cx="600418" cy="600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9AD3DC-85B9-4F2B-AF93-19FE98F85223}">
      <dsp:nvSpPr>
        <dsp:cNvPr id="0" name=""/>
        <dsp:cNvSpPr/>
      </dsp:nvSpPr>
      <dsp:spPr>
        <a:xfrm>
          <a:off x="1260878" y="1365054"/>
          <a:ext cx="9254721" cy="1091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535" tIns="115535" rIns="115535" bIns="115535" numCol="1" spcCol="1270" anchor="ctr" anchorCtr="0">
          <a:noAutofit/>
        </a:bodyPr>
        <a:lstStyle/>
        <a:p>
          <a:pPr marL="0" lvl="0" indent="0" algn="l" defTabSz="800100">
            <a:lnSpc>
              <a:spcPct val="100000"/>
            </a:lnSpc>
            <a:spcBef>
              <a:spcPct val="0"/>
            </a:spcBef>
            <a:spcAft>
              <a:spcPct val="35000"/>
            </a:spcAft>
            <a:buNone/>
          </a:pPr>
          <a:r>
            <a:rPr lang="en-US" sz="1800" kern="1200" dirty="0"/>
            <a:t>Datetime Conversion: Converted the 'Month' column from object type to datetime data type. This conversion enables time-based operations.</a:t>
          </a:r>
        </a:p>
      </dsp:txBody>
      <dsp:txXfrm>
        <a:off x="1260878" y="1365054"/>
        <a:ext cx="9254721" cy="1091669"/>
      </dsp:txXfrm>
    </dsp:sp>
    <dsp:sp modelId="{74A6E1A2-F29B-4CDE-A77A-080D64E472F3}">
      <dsp:nvSpPr>
        <dsp:cNvPr id="0" name=""/>
        <dsp:cNvSpPr/>
      </dsp:nvSpPr>
      <dsp:spPr>
        <a:xfrm>
          <a:off x="0" y="2729641"/>
          <a:ext cx="10515600" cy="10916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72B2D-A0A2-4696-9666-A9B4649AD6CA}">
      <dsp:nvSpPr>
        <dsp:cNvPr id="0" name=""/>
        <dsp:cNvSpPr/>
      </dsp:nvSpPr>
      <dsp:spPr>
        <a:xfrm>
          <a:off x="330230" y="2975267"/>
          <a:ext cx="600418" cy="600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A0F1B5-3C6C-41C6-A83D-39467C56530B}">
      <dsp:nvSpPr>
        <dsp:cNvPr id="0" name=""/>
        <dsp:cNvSpPr/>
      </dsp:nvSpPr>
      <dsp:spPr>
        <a:xfrm>
          <a:off x="1260878" y="2729641"/>
          <a:ext cx="9254721" cy="1091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535" tIns="115535" rIns="115535" bIns="115535" numCol="1" spcCol="1270" anchor="ctr" anchorCtr="0">
          <a:noAutofit/>
        </a:bodyPr>
        <a:lstStyle/>
        <a:p>
          <a:pPr marL="0" lvl="0" indent="0" algn="l" defTabSz="800100">
            <a:lnSpc>
              <a:spcPct val="100000"/>
            </a:lnSpc>
            <a:spcBef>
              <a:spcPct val="0"/>
            </a:spcBef>
            <a:spcAft>
              <a:spcPct val="35000"/>
            </a:spcAft>
            <a:buNone/>
          </a:pPr>
          <a:r>
            <a:rPr lang="en-US" sz="1800" kern="1200" dirty="0"/>
            <a:t>Data Exploration: Explored the dataset to understand its structure, contents, and any potential patterns. Identified relevant features and variables for further analysis and visualization.</a:t>
          </a:r>
        </a:p>
      </dsp:txBody>
      <dsp:txXfrm>
        <a:off x="1260878" y="2729641"/>
        <a:ext cx="9254721" cy="1091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D18E2-B5F4-AC45-B3DA-DC6D7095B90E}">
      <dsp:nvSpPr>
        <dsp:cNvPr id="0" name=""/>
        <dsp:cNvSpPr/>
      </dsp:nvSpPr>
      <dsp:spPr>
        <a:xfrm>
          <a:off x="558641" y="1855"/>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Data Loading</a:t>
          </a:r>
        </a:p>
      </dsp:txBody>
      <dsp:txXfrm>
        <a:off x="558641" y="1855"/>
        <a:ext cx="2936974" cy="1762184"/>
      </dsp:txXfrm>
    </dsp:sp>
    <dsp:sp modelId="{49EF6A21-24A7-004C-B20F-7391A99068D9}">
      <dsp:nvSpPr>
        <dsp:cNvPr id="0" name=""/>
        <dsp:cNvSpPr/>
      </dsp:nvSpPr>
      <dsp:spPr>
        <a:xfrm>
          <a:off x="3789312" y="1855"/>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Data Exploration</a:t>
          </a:r>
        </a:p>
      </dsp:txBody>
      <dsp:txXfrm>
        <a:off x="3789312" y="1855"/>
        <a:ext cx="2936974" cy="1762184"/>
      </dsp:txXfrm>
    </dsp:sp>
    <dsp:sp modelId="{B9C3D212-BEC7-214A-8BCC-AE27254BA97D}">
      <dsp:nvSpPr>
        <dsp:cNvPr id="0" name=""/>
        <dsp:cNvSpPr/>
      </dsp:nvSpPr>
      <dsp:spPr>
        <a:xfrm>
          <a:off x="7019984" y="1855"/>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 Preprocessing</a:t>
          </a:r>
        </a:p>
      </dsp:txBody>
      <dsp:txXfrm>
        <a:off x="7019984" y="1855"/>
        <a:ext cx="2936974" cy="1762184"/>
      </dsp:txXfrm>
    </dsp:sp>
    <dsp:sp modelId="{7F104F71-E324-A748-9DA2-32441D38E915}">
      <dsp:nvSpPr>
        <dsp:cNvPr id="0" name=""/>
        <dsp:cNvSpPr/>
      </dsp:nvSpPr>
      <dsp:spPr>
        <a:xfrm>
          <a:off x="558641" y="2057737"/>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Time-series Analysis</a:t>
          </a:r>
        </a:p>
      </dsp:txBody>
      <dsp:txXfrm>
        <a:off x="558641" y="2057737"/>
        <a:ext cx="2936974" cy="1762184"/>
      </dsp:txXfrm>
    </dsp:sp>
    <dsp:sp modelId="{CE6680BF-20A1-6C4C-8CDB-2647A4357729}">
      <dsp:nvSpPr>
        <dsp:cNvPr id="0" name=""/>
        <dsp:cNvSpPr/>
      </dsp:nvSpPr>
      <dsp:spPr>
        <a:xfrm>
          <a:off x="3789312" y="2057737"/>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Visualization</a:t>
          </a:r>
        </a:p>
      </dsp:txBody>
      <dsp:txXfrm>
        <a:off x="3789312" y="2057737"/>
        <a:ext cx="2936974" cy="1762184"/>
      </dsp:txXfrm>
    </dsp:sp>
    <dsp:sp modelId="{D945A4F1-C9D9-D04C-BAD7-EAA858138686}">
      <dsp:nvSpPr>
        <dsp:cNvPr id="0" name=""/>
        <dsp:cNvSpPr/>
      </dsp:nvSpPr>
      <dsp:spPr>
        <a:xfrm>
          <a:off x="7019984" y="2057737"/>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Interpretation</a:t>
          </a:r>
        </a:p>
      </dsp:txBody>
      <dsp:txXfrm>
        <a:off x="7019984" y="2057737"/>
        <a:ext cx="2936974" cy="17621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F8F6C-D782-FC4D-AD3A-168AEAC7D8C3}" type="datetimeFigureOut">
              <a:rPr lang="en-US" smtClean="0"/>
              <a:t>3/31/24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5BD38-E423-E749-8032-E04FB29AB4F7}" type="slidenum">
              <a:rPr lang="en-US" smtClean="0"/>
              <a:t>‹#›</a:t>
            </a:fld>
            <a:endParaRPr lang="en-US"/>
          </a:p>
        </p:txBody>
      </p:sp>
    </p:spTree>
    <p:extLst>
      <p:ext uri="{BB962C8B-B14F-4D97-AF65-F5344CB8AC3E}">
        <p14:creationId xmlns:p14="http://schemas.microsoft.com/office/powerpoint/2010/main" val="1577690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5BD38-E423-E749-8032-E04FB29AB4F7}" type="slidenum">
              <a:rPr lang="en-US" smtClean="0"/>
              <a:t>4</a:t>
            </a:fld>
            <a:endParaRPr lang="en-US"/>
          </a:p>
        </p:txBody>
      </p:sp>
    </p:spTree>
    <p:extLst>
      <p:ext uri="{BB962C8B-B14F-4D97-AF65-F5344CB8AC3E}">
        <p14:creationId xmlns:p14="http://schemas.microsoft.com/office/powerpoint/2010/main" val="333481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3/31/24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6760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3/31/24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06149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3/31/24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0818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3/31/24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009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3/31/24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67392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3/31/24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6958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3/31/24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561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3/31/24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7585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3/31/24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7683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3/31/24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24788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3/31/24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1594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3/31/24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402852193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data.ny.gov/Transportation/MTA-Major-Felonies/yeek-jhmu/about_data" TargetMode="External"/><Relationship Id="rId1" Type="http://schemas.openxmlformats.org/officeDocument/2006/relationships/slideLayout" Target="../slideLayouts/slideLayout2.xml"/><Relationship Id="rId4" Type="http://schemas.openxmlformats.org/officeDocument/2006/relationships/hyperlink" Target="https://matplotlib.org/stable/index.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bmittal389/PythonMidterm/blob/main/MTA_major_felonies.ipynb" TargetMode="External"/><Relationship Id="rId2" Type="http://schemas.openxmlformats.org/officeDocument/2006/relationships/hyperlink" Target="https://github.com/sbmittal389/PythonMidterm" TargetMode="External"/><Relationship Id="rId1" Type="http://schemas.openxmlformats.org/officeDocument/2006/relationships/slideLayout" Target="../slideLayouts/slideLayout2.xml"/><Relationship Id="rId4" Type="http://schemas.openxmlformats.org/officeDocument/2006/relationships/hyperlink" Target="https://github.com/sbmittal389/PythonMidterm/blob/main/MTA_Major_Felonies.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0"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01"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19" name="Rectangle 1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mpty train">
            <a:extLst>
              <a:ext uri="{FF2B5EF4-FFF2-40B4-BE49-F238E27FC236}">
                <a16:creationId xmlns:a16="http://schemas.microsoft.com/office/drawing/2014/main" id="{D3F023A6-4C1B-24FB-4196-5B94AC3F606B}"/>
              </a:ext>
            </a:extLst>
          </p:cNvPr>
          <p:cNvPicPr>
            <a:picLocks noChangeAspect="1"/>
          </p:cNvPicPr>
          <p:nvPr/>
        </p:nvPicPr>
        <p:blipFill rotWithShape="1">
          <a:blip r:embed="rId2">
            <a:alphaModFix amt="40000"/>
          </a:blip>
          <a:srcRect t="6556" b="8025"/>
          <a:stretch/>
        </p:blipFill>
        <p:spPr>
          <a:xfrm>
            <a:off x="20" y="-1"/>
            <a:ext cx="12191980" cy="6873463"/>
          </a:xfrm>
          <a:prstGeom prst="rect">
            <a:avLst/>
          </a:prstGeom>
          <a:ln w="12700">
            <a:noFill/>
          </a:ln>
        </p:spPr>
      </p:pic>
      <p:grpSp>
        <p:nvGrpSpPr>
          <p:cNvPr id="102" name="Group 101">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03" name="Straight Connector 102">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7"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1"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A3B43891-D8D7-D34C-3183-E93E74D25D6C}"/>
              </a:ext>
            </a:extLst>
          </p:cNvPr>
          <p:cNvSpPr>
            <a:spLocks noGrp="1"/>
          </p:cNvSpPr>
          <p:nvPr>
            <p:ph type="ctrTitle"/>
          </p:nvPr>
        </p:nvSpPr>
        <p:spPr>
          <a:xfrm>
            <a:off x="841248" y="876303"/>
            <a:ext cx="8817102" cy="2978517"/>
          </a:xfrm>
        </p:spPr>
        <p:txBody>
          <a:bodyPr vert="horz" lIns="91440" tIns="45720" rIns="91440" bIns="45720" rtlCol="0" anchor="b">
            <a:normAutofit/>
          </a:bodyPr>
          <a:lstStyle/>
          <a:p>
            <a:r>
              <a:rPr lang="en-US" sz="4400" dirty="0">
                <a:solidFill>
                  <a:srgbClr val="FFFFFF"/>
                </a:solidFill>
              </a:rPr>
              <a:t>PYTHON</a:t>
            </a:r>
            <a:br>
              <a:rPr lang="en-US" sz="4400" dirty="0">
                <a:solidFill>
                  <a:srgbClr val="FFFFFF"/>
                </a:solidFill>
              </a:rPr>
            </a:br>
            <a:r>
              <a:rPr lang="en-US" sz="4400" dirty="0">
                <a:solidFill>
                  <a:srgbClr val="FFFFFF"/>
                </a:solidFill>
              </a:rPr>
              <a:t>CRN 22146</a:t>
            </a:r>
            <a:br>
              <a:rPr lang="en-US" sz="4400" dirty="0">
                <a:solidFill>
                  <a:srgbClr val="FFFFFF"/>
                </a:solidFill>
              </a:rPr>
            </a:br>
            <a:r>
              <a:rPr lang="en-US" sz="4400" b="0" i="0" dirty="0">
                <a:solidFill>
                  <a:schemeClr val="bg1"/>
                </a:solidFill>
                <a:effectLst/>
                <a:highlight>
                  <a:srgbClr val="FFFFFF"/>
                </a:highlight>
              </a:rPr>
              <a:t>Analysis on Subway Felonies and crimes</a:t>
            </a:r>
            <a:endParaRPr lang="en-US" sz="4400" dirty="0">
              <a:solidFill>
                <a:schemeClr val="bg1"/>
              </a:solidFill>
            </a:endParaRPr>
          </a:p>
        </p:txBody>
      </p:sp>
      <p:sp>
        <p:nvSpPr>
          <p:cNvPr id="3" name="Subtitle 2">
            <a:extLst>
              <a:ext uri="{FF2B5EF4-FFF2-40B4-BE49-F238E27FC236}">
                <a16:creationId xmlns:a16="http://schemas.microsoft.com/office/drawing/2014/main" id="{29D6AA3B-6F6B-0488-3373-F28F80B0D29A}"/>
              </a:ext>
            </a:extLst>
          </p:cNvPr>
          <p:cNvSpPr>
            <a:spLocks noGrp="1"/>
          </p:cNvSpPr>
          <p:nvPr>
            <p:ph type="subTitle" idx="1"/>
          </p:nvPr>
        </p:nvSpPr>
        <p:spPr>
          <a:xfrm>
            <a:off x="841248" y="4105835"/>
            <a:ext cx="8817102" cy="1918725"/>
          </a:xfrm>
        </p:spPr>
        <p:txBody>
          <a:bodyPr vert="horz" lIns="91440" tIns="45720" rIns="91440" bIns="45720" rtlCol="0">
            <a:normAutofit/>
          </a:bodyPr>
          <a:lstStyle/>
          <a:p>
            <a:pPr indent="-228600">
              <a:buFont typeface="Arial" panose="020B0604020202020204" pitchFamily="34" charset="0"/>
              <a:buChar char="•"/>
            </a:pPr>
            <a:r>
              <a:rPr lang="en-US">
                <a:solidFill>
                  <a:srgbClr val="FFFFFF"/>
                </a:solidFill>
              </a:rPr>
              <a:t>By:</a:t>
            </a:r>
          </a:p>
          <a:p>
            <a:pPr indent="-228600">
              <a:buFont typeface="Arial" panose="020B0604020202020204" pitchFamily="34" charset="0"/>
              <a:buChar char="•"/>
            </a:pPr>
            <a:r>
              <a:rPr lang="en-US">
                <a:solidFill>
                  <a:srgbClr val="FFFFFF"/>
                </a:solidFill>
              </a:rPr>
              <a:t>Shubham Mittal</a:t>
            </a:r>
          </a:p>
          <a:p>
            <a:pPr indent="-228600">
              <a:buFont typeface="Arial" panose="020B0604020202020204" pitchFamily="34" charset="0"/>
              <a:buChar char="•"/>
            </a:pPr>
            <a:r>
              <a:rPr lang="en-US">
                <a:solidFill>
                  <a:srgbClr val="FFFFFF"/>
                </a:solidFill>
              </a:rPr>
              <a:t>Swayambhu Dhuri</a:t>
            </a:r>
          </a:p>
          <a:p>
            <a:pPr indent="-228600">
              <a:buFont typeface="Arial" panose="020B0604020202020204" pitchFamily="34" charset="0"/>
              <a:buChar char="•"/>
            </a:pPr>
            <a:r>
              <a:rPr lang="en-US">
                <a:solidFill>
                  <a:srgbClr val="FFFFFF"/>
                </a:solidFill>
              </a:rPr>
              <a:t>Akshat Shanbhag</a:t>
            </a:r>
          </a:p>
        </p:txBody>
      </p:sp>
    </p:spTree>
    <p:extLst>
      <p:ext uri="{BB962C8B-B14F-4D97-AF65-F5344CB8AC3E}">
        <p14:creationId xmlns:p14="http://schemas.microsoft.com/office/powerpoint/2010/main" val="19502347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34D2FDE-B984-5B77-439D-1D6704588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27" y="1088020"/>
            <a:ext cx="5239473" cy="35650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733BDC-99B3-8301-C6C5-0DB994B748C3}"/>
              </a:ext>
            </a:extLst>
          </p:cNvPr>
          <p:cNvSpPr txBox="1"/>
          <p:nvPr/>
        </p:nvSpPr>
        <p:spPr>
          <a:xfrm>
            <a:off x="856527" y="4872942"/>
            <a:ext cx="5239473" cy="646331"/>
          </a:xfrm>
          <a:prstGeom prst="rect">
            <a:avLst/>
          </a:prstGeom>
          <a:noFill/>
        </p:spPr>
        <p:txBody>
          <a:bodyPr wrap="square" rtlCol="0">
            <a:spAutoFit/>
          </a:bodyPr>
          <a:lstStyle/>
          <a:p>
            <a:pPr algn="ctr"/>
            <a:r>
              <a:rPr lang="en-US" b="1" dirty="0"/>
              <a:t>Figure 5: </a:t>
            </a:r>
            <a:r>
              <a:rPr lang="en-US" dirty="0"/>
              <a:t>Bar Graph representation of Total Felony count by Agency</a:t>
            </a:r>
            <a:endParaRPr lang="en-US" b="1" dirty="0"/>
          </a:p>
        </p:txBody>
      </p:sp>
      <p:pic>
        <p:nvPicPr>
          <p:cNvPr id="3" name="Picture 2">
            <a:extLst>
              <a:ext uri="{FF2B5EF4-FFF2-40B4-BE49-F238E27FC236}">
                <a16:creationId xmlns:a16="http://schemas.microsoft.com/office/drawing/2014/main" id="{5BB00401-A45A-3303-1FAD-1E0D198D9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1088020"/>
            <a:ext cx="5000625" cy="35650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7A887F-B5E1-BA9E-869C-BF167743FB79}"/>
              </a:ext>
            </a:extLst>
          </p:cNvPr>
          <p:cNvSpPr txBox="1"/>
          <p:nvPr/>
        </p:nvSpPr>
        <p:spPr>
          <a:xfrm>
            <a:off x="6334848" y="4872942"/>
            <a:ext cx="5000625" cy="646331"/>
          </a:xfrm>
          <a:prstGeom prst="rect">
            <a:avLst/>
          </a:prstGeom>
          <a:noFill/>
        </p:spPr>
        <p:txBody>
          <a:bodyPr wrap="square" rtlCol="0">
            <a:spAutoFit/>
          </a:bodyPr>
          <a:lstStyle/>
          <a:p>
            <a:pPr algn="ctr"/>
            <a:r>
              <a:rPr lang="en-US" b="1" dirty="0"/>
              <a:t>Figure 6: </a:t>
            </a:r>
            <a:r>
              <a:rPr lang="en-US" dirty="0"/>
              <a:t>Bar Graph representation of Total Felony count by Police Force</a:t>
            </a:r>
            <a:endParaRPr lang="en-US" b="1" dirty="0"/>
          </a:p>
        </p:txBody>
      </p:sp>
    </p:spTree>
    <p:extLst>
      <p:ext uri="{BB962C8B-B14F-4D97-AF65-F5344CB8AC3E}">
        <p14:creationId xmlns:p14="http://schemas.microsoft.com/office/powerpoint/2010/main" val="338325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1187EF-B04B-BD9E-250A-6C944D209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742949"/>
            <a:ext cx="5002213" cy="46434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4CF8A7F-577C-8EEC-E830-F72B0D223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42949"/>
            <a:ext cx="5283200" cy="4643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B5186B-1179-D8FD-596D-825F67CA061B}"/>
              </a:ext>
            </a:extLst>
          </p:cNvPr>
          <p:cNvSpPr txBox="1"/>
          <p:nvPr/>
        </p:nvSpPr>
        <p:spPr>
          <a:xfrm>
            <a:off x="856528" y="5468720"/>
            <a:ext cx="4958486" cy="646331"/>
          </a:xfrm>
          <a:prstGeom prst="rect">
            <a:avLst/>
          </a:prstGeom>
          <a:noFill/>
        </p:spPr>
        <p:txBody>
          <a:bodyPr wrap="square" rtlCol="0">
            <a:spAutoFit/>
          </a:bodyPr>
          <a:lstStyle/>
          <a:p>
            <a:pPr algn="ctr"/>
            <a:r>
              <a:rPr lang="en-US" b="1" dirty="0"/>
              <a:t>Figure 7: </a:t>
            </a:r>
            <a:r>
              <a:rPr lang="en-US" dirty="0"/>
              <a:t>Pie Chart representation of Felony Type Distribution </a:t>
            </a:r>
            <a:endParaRPr lang="en-US" b="1" dirty="0"/>
          </a:p>
        </p:txBody>
      </p:sp>
      <p:sp>
        <p:nvSpPr>
          <p:cNvPr id="6" name="TextBox 5">
            <a:extLst>
              <a:ext uri="{FF2B5EF4-FFF2-40B4-BE49-F238E27FC236}">
                <a16:creationId xmlns:a16="http://schemas.microsoft.com/office/drawing/2014/main" id="{021FC728-14A6-17F2-E242-87335DDCDD1C}"/>
              </a:ext>
            </a:extLst>
          </p:cNvPr>
          <p:cNvSpPr txBox="1"/>
          <p:nvPr/>
        </p:nvSpPr>
        <p:spPr>
          <a:xfrm>
            <a:off x="6096000" y="5468720"/>
            <a:ext cx="5283200" cy="646331"/>
          </a:xfrm>
          <a:prstGeom prst="rect">
            <a:avLst/>
          </a:prstGeom>
          <a:noFill/>
        </p:spPr>
        <p:txBody>
          <a:bodyPr wrap="square" rtlCol="0">
            <a:spAutoFit/>
          </a:bodyPr>
          <a:lstStyle/>
          <a:p>
            <a:pPr algn="ctr"/>
            <a:r>
              <a:rPr lang="en-US" b="1" dirty="0"/>
              <a:t>Figure 8: </a:t>
            </a:r>
            <a:r>
              <a:rPr lang="en-US" dirty="0"/>
              <a:t>Bar Graph representation of Total Crimes per Million Riders by Agency</a:t>
            </a:r>
            <a:endParaRPr lang="en-US" b="1" dirty="0"/>
          </a:p>
        </p:txBody>
      </p:sp>
    </p:spTree>
    <p:extLst>
      <p:ext uri="{BB962C8B-B14F-4D97-AF65-F5344CB8AC3E}">
        <p14:creationId xmlns:p14="http://schemas.microsoft.com/office/powerpoint/2010/main" val="102406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6680B835-C630-1855-2149-5F77A7F9E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793750"/>
            <a:ext cx="10358438" cy="4692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7D542F-5991-3D3D-B625-8BA3B74466DF}"/>
              </a:ext>
            </a:extLst>
          </p:cNvPr>
          <p:cNvSpPr txBox="1"/>
          <p:nvPr/>
        </p:nvSpPr>
        <p:spPr>
          <a:xfrm>
            <a:off x="972273" y="5717894"/>
            <a:ext cx="10370916" cy="369332"/>
          </a:xfrm>
          <a:prstGeom prst="rect">
            <a:avLst/>
          </a:prstGeom>
          <a:noFill/>
        </p:spPr>
        <p:txBody>
          <a:bodyPr wrap="square" rtlCol="0">
            <a:spAutoFit/>
          </a:bodyPr>
          <a:lstStyle/>
          <a:p>
            <a:pPr algn="ctr"/>
            <a:r>
              <a:rPr lang="en-US" b="1" dirty="0"/>
              <a:t>Figure 9: </a:t>
            </a:r>
            <a:r>
              <a:rPr lang="en-US" dirty="0"/>
              <a:t>Graph representation of Crimes per Million Riders by Agency</a:t>
            </a:r>
            <a:endParaRPr lang="en-US" b="1" dirty="0"/>
          </a:p>
        </p:txBody>
      </p:sp>
    </p:spTree>
    <p:extLst>
      <p:ext uri="{BB962C8B-B14F-4D97-AF65-F5344CB8AC3E}">
        <p14:creationId xmlns:p14="http://schemas.microsoft.com/office/powerpoint/2010/main" val="62514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93A6FD8-AE11-1F30-7720-ADCBC3934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806450"/>
            <a:ext cx="5124148" cy="4137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D1D9126-900B-B4DE-5D18-87BF3B8E5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315" y="806450"/>
            <a:ext cx="5124148" cy="41370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7DE0D3-0792-378B-B891-62E52093ED9E}"/>
              </a:ext>
            </a:extLst>
          </p:cNvPr>
          <p:cNvSpPr txBox="1"/>
          <p:nvPr/>
        </p:nvSpPr>
        <p:spPr>
          <a:xfrm>
            <a:off x="871537" y="5179353"/>
            <a:ext cx="5124147" cy="646331"/>
          </a:xfrm>
          <a:prstGeom prst="rect">
            <a:avLst/>
          </a:prstGeom>
          <a:noFill/>
        </p:spPr>
        <p:txBody>
          <a:bodyPr wrap="square" rtlCol="0">
            <a:spAutoFit/>
          </a:bodyPr>
          <a:lstStyle/>
          <a:p>
            <a:pPr algn="ctr"/>
            <a:r>
              <a:rPr lang="en-US" b="1" dirty="0"/>
              <a:t>Figure 10: </a:t>
            </a:r>
            <a:r>
              <a:rPr lang="en-US" dirty="0"/>
              <a:t>Line Graph representation of Felony Count Trend Over Time </a:t>
            </a:r>
            <a:endParaRPr lang="en-US" b="1" dirty="0"/>
          </a:p>
        </p:txBody>
      </p:sp>
      <p:sp>
        <p:nvSpPr>
          <p:cNvPr id="3" name="TextBox 2">
            <a:extLst>
              <a:ext uri="{FF2B5EF4-FFF2-40B4-BE49-F238E27FC236}">
                <a16:creationId xmlns:a16="http://schemas.microsoft.com/office/drawing/2014/main" id="{3DB2F74C-4B82-46BD-59F4-F7681A82AE4B}"/>
              </a:ext>
            </a:extLst>
          </p:cNvPr>
          <p:cNvSpPr txBox="1"/>
          <p:nvPr/>
        </p:nvSpPr>
        <p:spPr>
          <a:xfrm>
            <a:off x="6196315" y="5179353"/>
            <a:ext cx="5124148" cy="646331"/>
          </a:xfrm>
          <a:prstGeom prst="rect">
            <a:avLst/>
          </a:prstGeom>
          <a:noFill/>
        </p:spPr>
        <p:txBody>
          <a:bodyPr wrap="square" rtlCol="0">
            <a:spAutoFit/>
          </a:bodyPr>
          <a:lstStyle/>
          <a:p>
            <a:pPr algn="ctr"/>
            <a:r>
              <a:rPr lang="en-US" b="1" dirty="0"/>
              <a:t>Figure 11: </a:t>
            </a:r>
            <a:r>
              <a:rPr lang="en-US" dirty="0"/>
              <a:t>Line Graph representation of Crimes per Million Riders Trend Over Time</a:t>
            </a:r>
            <a:endParaRPr lang="en-US" b="1" dirty="0"/>
          </a:p>
        </p:txBody>
      </p:sp>
    </p:spTree>
    <p:extLst>
      <p:ext uri="{BB962C8B-B14F-4D97-AF65-F5344CB8AC3E}">
        <p14:creationId xmlns:p14="http://schemas.microsoft.com/office/powerpoint/2010/main" val="238650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8D1EFD4-EC00-17F4-0962-D6FF4FA3F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4" y="820739"/>
            <a:ext cx="5267325" cy="36512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D95B41C-B64D-5A27-79B1-6B2210006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501" y="820739"/>
            <a:ext cx="5008826" cy="3651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6B41FB-BD97-DEFB-3970-D1615F70C4D6}"/>
              </a:ext>
            </a:extLst>
          </p:cNvPr>
          <p:cNvSpPr txBox="1"/>
          <p:nvPr/>
        </p:nvSpPr>
        <p:spPr>
          <a:xfrm>
            <a:off x="1137513" y="4729868"/>
            <a:ext cx="4958486" cy="923330"/>
          </a:xfrm>
          <a:prstGeom prst="rect">
            <a:avLst/>
          </a:prstGeom>
          <a:noFill/>
        </p:spPr>
        <p:txBody>
          <a:bodyPr wrap="square" rtlCol="0">
            <a:spAutoFit/>
          </a:bodyPr>
          <a:lstStyle/>
          <a:p>
            <a:pPr algn="ctr"/>
            <a:r>
              <a:rPr lang="en-US" b="1" dirty="0"/>
              <a:t>Figure 12: </a:t>
            </a:r>
            <a:r>
              <a:rPr lang="en-US" dirty="0"/>
              <a:t>Graph representation of Yearly Comparisons of Crimes caught by NYPD and MTAPD</a:t>
            </a:r>
            <a:endParaRPr lang="en-US" b="1" dirty="0"/>
          </a:p>
        </p:txBody>
      </p:sp>
      <p:sp>
        <p:nvSpPr>
          <p:cNvPr id="3" name="TextBox 2">
            <a:extLst>
              <a:ext uri="{FF2B5EF4-FFF2-40B4-BE49-F238E27FC236}">
                <a16:creationId xmlns:a16="http://schemas.microsoft.com/office/drawing/2014/main" id="{D49CB192-3F4C-C458-5D17-48B4E4A45702}"/>
              </a:ext>
            </a:extLst>
          </p:cNvPr>
          <p:cNvSpPr txBox="1"/>
          <p:nvPr/>
        </p:nvSpPr>
        <p:spPr>
          <a:xfrm>
            <a:off x="6354501" y="4729869"/>
            <a:ext cx="4958486" cy="646331"/>
          </a:xfrm>
          <a:prstGeom prst="rect">
            <a:avLst/>
          </a:prstGeom>
          <a:noFill/>
        </p:spPr>
        <p:txBody>
          <a:bodyPr wrap="square" rtlCol="0">
            <a:spAutoFit/>
          </a:bodyPr>
          <a:lstStyle/>
          <a:p>
            <a:pPr algn="ctr"/>
            <a:r>
              <a:rPr lang="en-US" b="1" dirty="0"/>
              <a:t>Figure 13: </a:t>
            </a:r>
            <a:r>
              <a:rPr lang="en-US" dirty="0"/>
              <a:t>Graph representation of Crimes per Million Riders by Police Force Over Time</a:t>
            </a:r>
            <a:endParaRPr lang="en-US" b="1" dirty="0"/>
          </a:p>
        </p:txBody>
      </p:sp>
    </p:spTree>
    <p:extLst>
      <p:ext uri="{BB962C8B-B14F-4D97-AF65-F5344CB8AC3E}">
        <p14:creationId xmlns:p14="http://schemas.microsoft.com/office/powerpoint/2010/main" val="276906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E9929E9-D52C-7B77-3B4C-612563979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738189"/>
            <a:ext cx="10358437" cy="48523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8D02E87-F2BA-C4CD-D05F-CF35BB6D7854}"/>
              </a:ext>
            </a:extLst>
          </p:cNvPr>
          <p:cNvSpPr txBox="1"/>
          <p:nvPr/>
        </p:nvSpPr>
        <p:spPr>
          <a:xfrm>
            <a:off x="972273" y="5717894"/>
            <a:ext cx="10370916" cy="369332"/>
          </a:xfrm>
          <a:prstGeom prst="rect">
            <a:avLst/>
          </a:prstGeom>
          <a:noFill/>
        </p:spPr>
        <p:txBody>
          <a:bodyPr wrap="square" rtlCol="0">
            <a:spAutoFit/>
          </a:bodyPr>
          <a:lstStyle/>
          <a:p>
            <a:pPr algn="ctr"/>
            <a:r>
              <a:rPr lang="en-US" b="1" dirty="0"/>
              <a:t>Figure 14: </a:t>
            </a:r>
            <a:r>
              <a:rPr lang="en-US" dirty="0"/>
              <a:t>Bar Graph representation of Felony count by Felony Type over time</a:t>
            </a:r>
            <a:endParaRPr lang="en-US" b="1" dirty="0"/>
          </a:p>
        </p:txBody>
      </p:sp>
    </p:spTree>
    <p:extLst>
      <p:ext uri="{BB962C8B-B14F-4D97-AF65-F5344CB8AC3E}">
        <p14:creationId xmlns:p14="http://schemas.microsoft.com/office/powerpoint/2010/main" val="1265076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AEC2FB0-BEDC-BBEF-BAF5-88A072E46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793750"/>
            <a:ext cx="10315576" cy="47157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98F99A-48E6-6D62-5608-C774F6AE63D6}"/>
              </a:ext>
            </a:extLst>
          </p:cNvPr>
          <p:cNvSpPr txBox="1"/>
          <p:nvPr/>
        </p:nvSpPr>
        <p:spPr>
          <a:xfrm>
            <a:off x="972273" y="5717894"/>
            <a:ext cx="10370916" cy="369332"/>
          </a:xfrm>
          <a:prstGeom prst="rect">
            <a:avLst/>
          </a:prstGeom>
          <a:noFill/>
        </p:spPr>
        <p:txBody>
          <a:bodyPr wrap="square" rtlCol="0">
            <a:spAutoFit/>
          </a:bodyPr>
          <a:lstStyle/>
          <a:p>
            <a:pPr algn="ctr"/>
            <a:r>
              <a:rPr lang="en-US" b="1" dirty="0"/>
              <a:t>Figure 15: </a:t>
            </a:r>
            <a:r>
              <a:rPr lang="en-US" dirty="0"/>
              <a:t>Graph representation of Crimes per million Riders by Felony Type Over Time</a:t>
            </a:r>
            <a:endParaRPr lang="en-US" b="1" dirty="0"/>
          </a:p>
        </p:txBody>
      </p:sp>
    </p:spTree>
    <p:extLst>
      <p:ext uri="{BB962C8B-B14F-4D97-AF65-F5344CB8AC3E}">
        <p14:creationId xmlns:p14="http://schemas.microsoft.com/office/powerpoint/2010/main" val="18213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5082-6F19-D680-2A33-22EF45D3B5CC}"/>
              </a:ext>
            </a:extLst>
          </p:cNvPr>
          <p:cNvSpPr>
            <a:spLocks noGrp="1"/>
          </p:cNvSpPr>
          <p:nvPr>
            <p:ph type="title"/>
          </p:nvPr>
        </p:nvSpPr>
        <p:spPr/>
        <p:txBody>
          <a:bodyPr>
            <a:normAutofit/>
          </a:bodyPr>
          <a:lstStyle/>
          <a:p>
            <a:r>
              <a:rPr lang="en-US" sz="5400" dirty="0"/>
              <a:t>Conclusion</a:t>
            </a:r>
          </a:p>
        </p:txBody>
      </p:sp>
      <p:sp>
        <p:nvSpPr>
          <p:cNvPr id="3" name="Content Placeholder 2">
            <a:extLst>
              <a:ext uri="{FF2B5EF4-FFF2-40B4-BE49-F238E27FC236}">
                <a16:creationId xmlns:a16="http://schemas.microsoft.com/office/drawing/2014/main" id="{B47493F9-F6B7-2BA1-4FF9-B27CCE055FBE}"/>
              </a:ext>
            </a:extLst>
          </p:cNvPr>
          <p:cNvSpPr>
            <a:spLocks noGrp="1"/>
          </p:cNvSpPr>
          <p:nvPr>
            <p:ph idx="1"/>
          </p:nvPr>
        </p:nvSpPr>
        <p:spPr>
          <a:xfrm>
            <a:off x="838200" y="1886673"/>
            <a:ext cx="10515600" cy="4244004"/>
          </a:xfrm>
        </p:spPr>
        <p:txBody>
          <a:bodyPr>
            <a:normAutofit/>
          </a:bodyPr>
          <a:lstStyle/>
          <a:p>
            <a:pPr algn="just"/>
            <a:r>
              <a:rPr lang="en-US" dirty="0"/>
              <a:t>The data analysis shows that there is considerable drop in 2020 to 2021 showing the trends that during </a:t>
            </a:r>
            <a:r>
              <a:rPr lang="en-US" b="1" dirty="0"/>
              <a:t>COVID-19 </a:t>
            </a:r>
            <a:r>
              <a:rPr lang="en-US" dirty="0"/>
              <a:t>lockdown period ridership data. Hence, number of felonies occurring is comparatively high per total ridership count. (Figure 10 &amp; Figure 11). </a:t>
            </a:r>
          </a:p>
          <a:p>
            <a:pPr algn="just"/>
            <a:r>
              <a:rPr lang="en-US" dirty="0"/>
              <a:t>The trend in the graphical representation also, explains that that the NYCT contains the maximum amount of ridership. Being the highest felonies occurring in NYCT as per Figure 5, still the felonies per million riders is least compared to other three agencies.</a:t>
            </a:r>
          </a:p>
          <a:p>
            <a:pPr algn="just"/>
            <a:r>
              <a:rPr lang="en-US" dirty="0"/>
              <a:t>Also, this can be concluded that NYPD reports the greatest number of felonies happening in subways.</a:t>
            </a:r>
          </a:p>
          <a:p>
            <a:pPr marL="0" indent="0" algn="just">
              <a:buNone/>
            </a:pPr>
            <a:r>
              <a:rPr lang="en-US" dirty="0"/>
              <a:t>Hence, the above analysis shows that the number of felonies are decreasing per year in New York City with respect to the total amount of ridership. By leveraging data analysis, the NYPD and MTAPD can develop data-driven strategies to enhance public safety and ensure a secure and reliable experience for MTA riders.</a:t>
            </a:r>
          </a:p>
          <a:p>
            <a:pPr marL="0" indent="0">
              <a:buNone/>
            </a:pPr>
            <a:endParaRPr lang="en-US" dirty="0"/>
          </a:p>
        </p:txBody>
      </p:sp>
    </p:spTree>
    <p:extLst>
      <p:ext uri="{BB962C8B-B14F-4D97-AF65-F5344CB8AC3E}">
        <p14:creationId xmlns:p14="http://schemas.microsoft.com/office/powerpoint/2010/main" val="245221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AF47-98C2-CF2C-DEF7-9EF436F26A5C}"/>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8422201B-6CF0-F861-B4FD-7991E1F461B5}"/>
              </a:ext>
            </a:extLst>
          </p:cNvPr>
          <p:cNvSpPr>
            <a:spLocks noGrp="1"/>
          </p:cNvSpPr>
          <p:nvPr>
            <p:ph idx="1"/>
          </p:nvPr>
        </p:nvSpPr>
        <p:spPr/>
        <p:txBody>
          <a:bodyPr/>
          <a:lstStyle/>
          <a:p>
            <a:r>
              <a:rPr lang="en-US" dirty="0">
                <a:hlinkClick r:id="rId2"/>
              </a:rPr>
              <a:t>https://data.ny.gov/Transportation/MTA-Major-Felonies/yeek-jhmu/about_data</a:t>
            </a:r>
            <a:endParaRPr lang="en-US" dirty="0"/>
          </a:p>
          <a:p>
            <a:r>
              <a:rPr lang="en-US" dirty="0">
                <a:hlinkClick r:id="rId3"/>
              </a:rPr>
              <a:t>https://pandas.pydata.org/docs/</a:t>
            </a:r>
            <a:endParaRPr lang="en-US" dirty="0"/>
          </a:p>
          <a:p>
            <a:r>
              <a:rPr lang="en-US" dirty="0">
                <a:hlinkClick r:id="rId4"/>
              </a:rPr>
              <a:t>https://matplotlib.org/stable/index.html</a:t>
            </a:r>
            <a:endParaRPr lang="en-US" dirty="0"/>
          </a:p>
          <a:p>
            <a:endParaRPr lang="en-US" dirty="0"/>
          </a:p>
        </p:txBody>
      </p:sp>
    </p:spTree>
    <p:extLst>
      <p:ext uri="{BB962C8B-B14F-4D97-AF65-F5344CB8AC3E}">
        <p14:creationId xmlns:p14="http://schemas.microsoft.com/office/powerpoint/2010/main" val="115465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2641-B5DB-2E46-22FA-1222A5833839}"/>
              </a:ext>
            </a:extLst>
          </p:cNvPr>
          <p:cNvSpPr>
            <a:spLocks noGrp="1"/>
          </p:cNvSpPr>
          <p:nvPr>
            <p:ph type="title"/>
          </p:nvPr>
        </p:nvSpPr>
        <p:spPr/>
        <p:txBody>
          <a:bodyPr/>
          <a:lstStyle/>
          <a:p>
            <a:r>
              <a:rPr lang="en-US" dirty="0" err="1"/>
              <a:t>Github</a:t>
            </a:r>
            <a:r>
              <a:rPr lang="en-US" dirty="0"/>
              <a:t> Repository Code</a:t>
            </a:r>
          </a:p>
        </p:txBody>
      </p:sp>
      <p:sp>
        <p:nvSpPr>
          <p:cNvPr id="3" name="Content Placeholder 2">
            <a:extLst>
              <a:ext uri="{FF2B5EF4-FFF2-40B4-BE49-F238E27FC236}">
                <a16:creationId xmlns:a16="http://schemas.microsoft.com/office/drawing/2014/main" id="{92A5CD45-99B9-0BAB-DD12-B9CE9186314B}"/>
              </a:ext>
            </a:extLst>
          </p:cNvPr>
          <p:cNvSpPr>
            <a:spLocks noGrp="1"/>
          </p:cNvSpPr>
          <p:nvPr>
            <p:ph idx="1"/>
          </p:nvPr>
        </p:nvSpPr>
        <p:spPr/>
        <p:txBody>
          <a:bodyPr/>
          <a:lstStyle/>
          <a:p>
            <a:r>
              <a:rPr lang="en-US" dirty="0" err="1"/>
              <a:t>Github</a:t>
            </a:r>
            <a:r>
              <a:rPr lang="en-US" dirty="0"/>
              <a:t> Repository Link: </a:t>
            </a:r>
            <a:r>
              <a:rPr lang="en-US" dirty="0">
                <a:hlinkClick r:id="rId2"/>
              </a:rPr>
              <a:t>https://github.com/sbmittal389/PythonMidterm</a:t>
            </a:r>
            <a:endParaRPr lang="en-US" dirty="0"/>
          </a:p>
          <a:p>
            <a:r>
              <a:rPr lang="en-US" dirty="0" err="1"/>
              <a:t>Github</a:t>
            </a:r>
            <a:r>
              <a:rPr lang="en-US" dirty="0"/>
              <a:t> Code Link: </a:t>
            </a:r>
            <a:r>
              <a:rPr lang="en-US" dirty="0">
                <a:hlinkClick r:id="rId3"/>
              </a:rPr>
              <a:t>https://github.com/sbmittal389/PythonMidterm/blob/main/MTA_major_felonies.ipynb</a:t>
            </a:r>
            <a:endParaRPr lang="en-US" dirty="0"/>
          </a:p>
          <a:p>
            <a:r>
              <a:rPr lang="en-US" dirty="0"/>
              <a:t>Dataset Link: </a:t>
            </a:r>
            <a:r>
              <a:rPr lang="en-US" dirty="0">
                <a:hlinkClick r:id="rId4"/>
              </a:rPr>
              <a:t>https://github.com/sbmittal389/PythonMidterm/blob/main/MTA_Major_Felonies.csv</a:t>
            </a:r>
            <a:endParaRPr lang="en-US" dirty="0"/>
          </a:p>
        </p:txBody>
      </p:sp>
    </p:spTree>
    <p:extLst>
      <p:ext uri="{BB962C8B-B14F-4D97-AF65-F5344CB8AC3E}">
        <p14:creationId xmlns:p14="http://schemas.microsoft.com/office/powerpoint/2010/main" val="273885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A46A4AE4-5520-4815-852D-CB05E9F5A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3" name="Straight Connector 52">
              <a:extLst>
                <a:ext uri="{FF2B5EF4-FFF2-40B4-BE49-F238E27FC236}">
                  <a16:creationId xmlns:a16="http://schemas.microsoft.com/office/drawing/2014/main" id="{0229F6CD-5D84-4EEB-B66D-84415969A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24BD253-E9E1-473E-88AD-E22D668B9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911447-A6C3-48A4-91A8-DAEDB7FF41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BEAE0C5-340D-416D-9DE8-4A7367049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Graphic 33">
              <a:extLst>
                <a:ext uri="{FF2B5EF4-FFF2-40B4-BE49-F238E27FC236}">
                  <a16:creationId xmlns:a16="http://schemas.microsoft.com/office/drawing/2014/main" id="{C0FED11B-5B5E-48CF-810B-4BA77BBDF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33" name="Graphic 33">
              <a:extLst>
                <a:ext uri="{FF2B5EF4-FFF2-40B4-BE49-F238E27FC236}">
                  <a16:creationId xmlns:a16="http://schemas.microsoft.com/office/drawing/2014/main" id="{D75A73DE-5BA7-44CE-A718-52385E65D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6DE0AE4D-8E00-2B08-FF95-D9847C3169D3}"/>
              </a:ext>
            </a:extLst>
          </p:cNvPr>
          <p:cNvSpPr>
            <a:spLocks noGrp="1"/>
          </p:cNvSpPr>
          <p:nvPr>
            <p:ph type="title"/>
          </p:nvPr>
        </p:nvSpPr>
        <p:spPr>
          <a:xfrm>
            <a:off x="838200" y="905734"/>
            <a:ext cx="10504986" cy="1417880"/>
          </a:xfrm>
        </p:spPr>
        <p:txBody>
          <a:bodyPr>
            <a:normAutofit/>
          </a:bodyPr>
          <a:lstStyle/>
          <a:p>
            <a:pPr algn="ctr"/>
            <a:r>
              <a:rPr lang="en-US" sz="5400" dirty="0"/>
              <a:t>Abstract</a:t>
            </a:r>
            <a:endParaRPr lang="en-US" dirty="0"/>
          </a:p>
        </p:txBody>
      </p:sp>
      <p:sp>
        <p:nvSpPr>
          <p:cNvPr id="3" name="Content Placeholder 2">
            <a:extLst>
              <a:ext uri="{FF2B5EF4-FFF2-40B4-BE49-F238E27FC236}">
                <a16:creationId xmlns:a16="http://schemas.microsoft.com/office/drawing/2014/main" id="{93082876-4B77-4410-5788-8A4D5A974F2E}"/>
              </a:ext>
            </a:extLst>
          </p:cNvPr>
          <p:cNvSpPr>
            <a:spLocks noGrp="1"/>
          </p:cNvSpPr>
          <p:nvPr>
            <p:ph idx="1"/>
          </p:nvPr>
        </p:nvSpPr>
        <p:spPr>
          <a:xfrm>
            <a:off x="838200" y="2434196"/>
            <a:ext cx="10504972" cy="3430575"/>
          </a:xfrm>
        </p:spPr>
        <p:txBody>
          <a:bodyPr>
            <a:normAutofit lnSpcReduction="10000"/>
          </a:bodyPr>
          <a:lstStyle/>
          <a:p>
            <a:pPr marL="0" indent="0" algn="just">
              <a:buNone/>
            </a:pPr>
            <a:r>
              <a:rPr lang="en-US" sz="2400" dirty="0"/>
              <a:t>Examining felony data from 2019 to 2024 across MNR, SIR, LIRR, and NYCT, alongside MTAPD and NYPD involvement, this project employs Python's pandas and matplotlib for visualization. Our analysis reveals trends and discrepancies in felony occurrences, aiding in understanding subway security dynamics. By identifying patterns and variations, we inform strategies for targeted interventions and resource allocation. This study provides actionable insights for bolstering safety measures and enhancing law enforcement efficacy within New York City's subway systems.</a:t>
            </a:r>
          </a:p>
        </p:txBody>
      </p:sp>
    </p:spTree>
    <p:extLst>
      <p:ext uri="{BB962C8B-B14F-4D97-AF65-F5344CB8AC3E}">
        <p14:creationId xmlns:p14="http://schemas.microsoft.com/office/powerpoint/2010/main" val="83163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80A73B-F8A5-ACE1-DAA6-B82E945BC123}"/>
              </a:ext>
            </a:extLst>
          </p:cNvPr>
          <p:cNvSpPr>
            <a:spLocks noGrp="1"/>
          </p:cNvSpPr>
          <p:nvPr>
            <p:ph type="title"/>
          </p:nvPr>
        </p:nvSpPr>
        <p:spPr>
          <a:xfrm>
            <a:off x="624684" y="341453"/>
            <a:ext cx="5490073" cy="1032029"/>
          </a:xfrm>
        </p:spPr>
        <p:txBody>
          <a:bodyPr anchor="b">
            <a:normAutofit/>
          </a:bodyPr>
          <a:lstStyle/>
          <a:p>
            <a:r>
              <a:rPr lang="en-US" sz="5400" dirty="0"/>
              <a:t>Introduction</a:t>
            </a:r>
          </a:p>
        </p:txBody>
      </p:sp>
      <p:sp>
        <p:nvSpPr>
          <p:cNvPr id="3" name="Content Placeholder 2">
            <a:extLst>
              <a:ext uri="{FF2B5EF4-FFF2-40B4-BE49-F238E27FC236}">
                <a16:creationId xmlns:a16="http://schemas.microsoft.com/office/drawing/2014/main" id="{E99F6366-93B4-88FE-F51B-7EB370BF5D39}"/>
              </a:ext>
            </a:extLst>
          </p:cNvPr>
          <p:cNvSpPr>
            <a:spLocks noGrp="1"/>
          </p:cNvSpPr>
          <p:nvPr>
            <p:ph idx="1"/>
          </p:nvPr>
        </p:nvSpPr>
        <p:spPr>
          <a:xfrm>
            <a:off x="543950" y="1714934"/>
            <a:ext cx="6638158" cy="4708617"/>
          </a:xfrm>
        </p:spPr>
        <p:txBody>
          <a:bodyPr>
            <a:normAutofit/>
          </a:bodyPr>
          <a:lstStyle/>
          <a:p>
            <a:pPr>
              <a:lnSpc>
                <a:spcPct val="100000"/>
              </a:lnSpc>
            </a:pPr>
            <a:r>
              <a:rPr lang="en-US" sz="1600" dirty="0"/>
              <a:t>New York City's subway systems, operated by the Metropolitan Transportation Authority (MTA), are crucial for millions of daily commutes.</a:t>
            </a:r>
          </a:p>
          <a:p>
            <a:pPr>
              <a:lnSpc>
                <a:spcPct val="100000"/>
              </a:lnSpc>
            </a:pPr>
            <a:r>
              <a:rPr lang="en-US" sz="1600" dirty="0"/>
              <a:t>Ensuring passenger safety in these vast networks poses ongoing challenges.</a:t>
            </a:r>
          </a:p>
          <a:p>
            <a:pPr>
              <a:lnSpc>
                <a:spcPct val="100000"/>
              </a:lnSpc>
            </a:pPr>
            <a:r>
              <a:rPr lang="en-US" sz="1600" dirty="0"/>
              <a:t>This project focuses on analyzing felony occurrences within MTA agencies.</a:t>
            </a:r>
          </a:p>
          <a:p>
            <a:pPr>
              <a:lnSpc>
                <a:spcPct val="100000"/>
              </a:lnSpc>
            </a:pPr>
            <a:r>
              <a:rPr lang="en-US" sz="1600" dirty="0"/>
              <a:t>Additionally, we scrutinize the response of law enforcement entities to these criminal incidents.</a:t>
            </a:r>
          </a:p>
          <a:p>
            <a:pPr>
              <a:lnSpc>
                <a:spcPct val="100000"/>
              </a:lnSpc>
            </a:pPr>
            <a:r>
              <a:rPr lang="en-US" sz="1600" dirty="0"/>
              <a:t>Through data analysis and visualization, we aim to uncover patterns in felony occurrences from 2019 to 2024.</a:t>
            </a:r>
          </a:p>
          <a:p>
            <a:pPr>
              <a:lnSpc>
                <a:spcPct val="100000"/>
              </a:lnSpc>
            </a:pPr>
            <a:r>
              <a:rPr lang="en-US" sz="1600" dirty="0"/>
              <a:t>Insights gained will inform strategies for enhancing subway security and optimizing law enforcement efforts, ultimately ensuring safer commuting experiences.</a:t>
            </a:r>
          </a:p>
        </p:txBody>
      </p:sp>
      <p:grpSp>
        <p:nvGrpSpPr>
          <p:cNvPr id="14" name="Group 13">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3" name="Straight Connector 22">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7" name="Graphic 6" descr="Train">
            <a:extLst>
              <a:ext uri="{FF2B5EF4-FFF2-40B4-BE49-F238E27FC236}">
                <a16:creationId xmlns:a16="http://schemas.microsoft.com/office/drawing/2014/main" id="{D8C913A9-C507-B682-1C5C-8C39D753C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5482" y="1504224"/>
            <a:ext cx="3849624" cy="3849624"/>
          </a:xfrm>
          <a:prstGeom prst="rect">
            <a:avLst/>
          </a:prstGeom>
        </p:spPr>
      </p:pic>
    </p:spTree>
    <p:extLst>
      <p:ext uri="{BB962C8B-B14F-4D97-AF65-F5344CB8AC3E}">
        <p14:creationId xmlns:p14="http://schemas.microsoft.com/office/powerpoint/2010/main" val="335750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2B7D56-44A6-178A-D66E-BF2165706286}"/>
              </a:ext>
            </a:extLst>
          </p:cNvPr>
          <p:cNvSpPr>
            <a:spLocks noGrp="1"/>
          </p:cNvSpPr>
          <p:nvPr>
            <p:ph type="title"/>
          </p:nvPr>
        </p:nvSpPr>
        <p:spPr>
          <a:xfrm>
            <a:off x="271040" y="127323"/>
            <a:ext cx="3798436" cy="982920"/>
          </a:xfrm>
        </p:spPr>
        <p:txBody>
          <a:bodyPr anchor="b">
            <a:normAutofit/>
          </a:bodyPr>
          <a:lstStyle/>
          <a:p>
            <a:r>
              <a:rPr lang="en-US" sz="5400" dirty="0"/>
              <a:t>Dataset</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308F1678-DBAB-E255-256C-B93227AEB1CA}"/>
                  </a:ext>
                </a:extLst>
              </p:cNvPr>
              <p:cNvSpPr>
                <a:spLocks noGrp="1"/>
              </p:cNvSpPr>
              <p:nvPr>
                <p:ph idx="1"/>
              </p:nvPr>
            </p:nvSpPr>
            <p:spPr>
              <a:xfrm>
                <a:off x="173586" y="1203188"/>
                <a:ext cx="4866105" cy="5301784"/>
              </a:xfrm>
            </p:spPr>
            <p:txBody>
              <a:bodyPr>
                <a:normAutofit fontScale="92500"/>
              </a:bodyPr>
              <a:lstStyle/>
              <a:p>
                <a:pPr>
                  <a:lnSpc>
                    <a:spcPct val="100000"/>
                  </a:lnSpc>
                </a:pPr>
                <a:r>
                  <a:rPr lang="en-US" sz="1600" dirty="0"/>
                  <a:t>The dataset contains:</a:t>
                </a:r>
              </a:p>
              <a:p>
                <a:pPr lvl="1">
                  <a:lnSpc>
                    <a:spcPct val="100000"/>
                  </a:lnSpc>
                </a:pPr>
                <a:r>
                  <a:rPr lang="en-US" b="1" dirty="0"/>
                  <a:t>Rows: </a:t>
                </a:r>
                <a:r>
                  <a:rPr lang="en-US" dirty="0"/>
                  <a:t>1506</a:t>
                </a:r>
              </a:p>
              <a:p>
                <a:pPr lvl="1">
                  <a:lnSpc>
                    <a:spcPct val="100000"/>
                  </a:lnSpc>
                </a:pPr>
                <a:r>
                  <a:rPr lang="en-US" b="1" dirty="0"/>
                  <a:t>Columns: </a:t>
                </a:r>
                <a:r>
                  <a:rPr lang="en-US" dirty="0"/>
                  <a:t>6</a:t>
                </a:r>
              </a:p>
              <a:p>
                <a:pPr>
                  <a:lnSpc>
                    <a:spcPct val="100000"/>
                  </a:lnSpc>
                </a:pPr>
                <a:r>
                  <a:rPr lang="en-US" sz="1600" dirty="0"/>
                  <a:t>Column Details:</a:t>
                </a:r>
              </a:p>
              <a:p>
                <a:pPr lvl="1">
                  <a:lnSpc>
                    <a:spcPct val="100000"/>
                  </a:lnSpc>
                </a:pPr>
                <a:r>
                  <a:rPr lang="en-US" b="1" dirty="0"/>
                  <a:t>Month: </a:t>
                </a:r>
                <a:r>
                  <a:rPr lang="en-US" dirty="0"/>
                  <a:t>Represents the time in MM-DD-YYYY format for the first day of each month.</a:t>
                </a:r>
              </a:p>
              <a:p>
                <a:pPr lvl="1">
                  <a:lnSpc>
                    <a:spcPct val="100000"/>
                  </a:lnSpc>
                </a:pPr>
                <a:r>
                  <a:rPr lang="en-US" b="1" dirty="0"/>
                  <a:t>Agency: </a:t>
                </a:r>
                <a:r>
                  <a:rPr lang="en-US" dirty="0"/>
                  <a:t>Refers to the specific MTA agency (</a:t>
                </a:r>
                <a:r>
                  <a:rPr lang="en-US" i="1" dirty="0"/>
                  <a:t>NYCT, SIR, MNR, LIRR</a:t>
                </a:r>
                <a:r>
                  <a:rPr lang="en-US" dirty="0"/>
                  <a:t>).</a:t>
                </a:r>
              </a:p>
              <a:p>
                <a:pPr lvl="1">
                  <a:lnSpc>
                    <a:spcPct val="100000"/>
                  </a:lnSpc>
                </a:pPr>
                <a:r>
                  <a:rPr lang="en-US" b="1" dirty="0"/>
                  <a:t>Police Force: </a:t>
                </a:r>
                <a:r>
                  <a:rPr lang="en-US" dirty="0"/>
                  <a:t>Indicates the law enforcement agency involved (</a:t>
                </a:r>
                <a:r>
                  <a:rPr lang="en-US" i="1" dirty="0"/>
                  <a:t>MTAPD or NYPD</a:t>
                </a:r>
                <a:r>
                  <a:rPr lang="en-US" dirty="0"/>
                  <a:t>).</a:t>
                </a:r>
              </a:p>
              <a:p>
                <a:pPr lvl="1">
                  <a:lnSpc>
                    <a:spcPct val="100000"/>
                  </a:lnSpc>
                </a:pPr>
                <a:r>
                  <a:rPr lang="en-US" b="1" dirty="0"/>
                  <a:t>Felony Type: </a:t>
                </a:r>
                <a:r>
                  <a:rPr lang="en-US" dirty="0"/>
                  <a:t>Describes the category of major felony reported.</a:t>
                </a:r>
              </a:p>
              <a:p>
                <a:pPr lvl="1">
                  <a:lnSpc>
                    <a:spcPct val="100000"/>
                  </a:lnSpc>
                </a:pPr>
                <a:r>
                  <a:rPr lang="en-US" b="1" dirty="0"/>
                  <a:t>Felony Count: </a:t>
                </a:r>
                <a:r>
                  <a:rPr lang="en-US" dirty="0"/>
                  <a:t>Provides the count of major felonies committed for each entry.</a:t>
                </a:r>
              </a:p>
              <a:p>
                <a:pPr lvl="1">
                  <a:lnSpc>
                    <a:spcPct val="100000"/>
                  </a:lnSpc>
                </a:pPr>
                <a:r>
                  <a:rPr lang="en-US" b="1" dirty="0"/>
                  <a:t>Crimes per Million Riders: </a:t>
                </a:r>
                <a:r>
                  <a:rPr lang="en-US" dirty="0"/>
                  <a:t>Represents the number of each type of major felony per million riders in a month. Formula,</a:t>
                </a:r>
              </a:p>
              <a:p>
                <a:pPr marL="457200" lvl="1" indent="0">
                  <a:lnSpc>
                    <a:spcPct val="100000"/>
                  </a:lnSpc>
                  <a:buNone/>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rPr>
                        <m:t>𝐶𝑟𝑖𝑚𝑒𝑠</m:t>
                      </m:r>
                      <m:r>
                        <a:rPr lang="en-US" sz="1300" b="0" i="1" smtClean="0">
                          <a:latin typeface="Cambria Math" panose="02040503050406030204" pitchFamily="18" charset="0"/>
                        </a:rPr>
                        <m:t> </m:t>
                      </m:r>
                      <m:r>
                        <a:rPr lang="en-US" sz="1300" b="0" i="1" smtClean="0">
                          <a:latin typeface="Cambria Math" panose="02040503050406030204" pitchFamily="18" charset="0"/>
                        </a:rPr>
                        <m:t>𝑝𝑒𝑟</m:t>
                      </m:r>
                      <m:r>
                        <a:rPr lang="en-US" sz="1300" b="0" i="1" smtClean="0">
                          <a:latin typeface="Cambria Math" panose="02040503050406030204" pitchFamily="18" charset="0"/>
                        </a:rPr>
                        <m:t> </m:t>
                      </m:r>
                      <m:r>
                        <a:rPr lang="en-US" sz="1300" b="0" i="1" smtClean="0">
                          <a:latin typeface="Cambria Math" panose="02040503050406030204" pitchFamily="18" charset="0"/>
                        </a:rPr>
                        <m:t>𝑀𝑖𝑙𝑙𝑖𝑜𝑛</m:t>
                      </m:r>
                      <m:r>
                        <a:rPr lang="en-US" sz="1300" b="0" i="1" smtClean="0">
                          <a:latin typeface="Cambria Math" panose="02040503050406030204" pitchFamily="18" charset="0"/>
                        </a:rPr>
                        <m:t> </m:t>
                      </m:r>
                      <m:r>
                        <a:rPr lang="en-US" sz="1300" b="0" i="1" smtClean="0">
                          <a:latin typeface="Cambria Math" panose="02040503050406030204" pitchFamily="18" charset="0"/>
                        </a:rPr>
                        <m:t>𝑅𝑖𝑑𝑒𝑟𝑠</m:t>
                      </m:r>
                      <m:r>
                        <a:rPr lang="en-US" sz="1300" b="0" i="1"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i="1" smtClean="0">
                              <a:latin typeface="Cambria Math" panose="02040503050406030204" pitchFamily="18" charset="0"/>
                            </a:rPr>
                            <m:t>𝐹𝑒𝑙𝑜𝑛𝑦</m:t>
                          </m:r>
                          <m:r>
                            <a:rPr lang="en-US" sz="1300" b="0" i="1" smtClean="0">
                              <a:latin typeface="Cambria Math" panose="02040503050406030204" pitchFamily="18" charset="0"/>
                            </a:rPr>
                            <m:t> </m:t>
                          </m:r>
                          <m:r>
                            <a:rPr lang="en-US" sz="1300" b="0" i="1" smtClean="0">
                              <a:latin typeface="Cambria Math" panose="02040503050406030204" pitchFamily="18" charset="0"/>
                            </a:rPr>
                            <m:t>𝐶𝑜𝑢𝑛𝑡</m:t>
                          </m:r>
                        </m:num>
                        <m:den>
                          <m:r>
                            <a:rPr lang="en-US" sz="1300" b="0" i="1" smtClean="0">
                              <a:latin typeface="Cambria Math" panose="02040503050406030204" pitchFamily="18" charset="0"/>
                            </a:rPr>
                            <m:t>𝑇𝑜𝑡𝑎𝑙</m:t>
                          </m:r>
                          <m:r>
                            <a:rPr lang="en-US" sz="1300" b="0" i="1" smtClean="0">
                              <a:latin typeface="Cambria Math" panose="02040503050406030204" pitchFamily="18" charset="0"/>
                            </a:rPr>
                            <m:t> </m:t>
                          </m:r>
                          <m:r>
                            <a:rPr lang="en-US" sz="1300" b="0" i="1" smtClean="0">
                              <a:latin typeface="Cambria Math" panose="02040503050406030204" pitchFamily="18" charset="0"/>
                            </a:rPr>
                            <m:t>𝑅𝑖𝑑𝑒𝑟𝑠h𝑖𝑝</m:t>
                          </m:r>
                        </m:den>
                      </m:f>
                      <m:r>
                        <a:rPr lang="en-US" sz="1300" b="0" i="1" smtClean="0">
                          <a:latin typeface="Cambria Math" panose="02040503050406030204" pitchFamily="18" charset="0"/>
                          <a:ea typeface="Cambria Math" panose="02040503050406030204" pitchFamily="18" charset="0"/>
                        </a:rPr>
                        <m:t>×1000000</m:t>
                      </m:r>
                    </m:oMath>
                  </m:oMathPara>
                </a14:m>
                <a:endParaRPr lang="en-US" sz="1300" dirty="0"/>
              </a:p>
              <a:p>
                <a:pPr lvl="1">
                  <a:lnSpc>
                    <a:spcPct val="100000"/>
                  </a:lnSpc>
                </a:pPr>
                <a:endParaRPr lang="en-US" sz="1100" dirty="0"/>
              </a:p>
            </p:txBody>
          </p:sp>
        </mc:Choice>
        <mc:Fallback>
          <p:sp>
            <p:nvSpPr>
              <p:cNvPr id="9" name="Content Placeholder 8">
                <a:extLst>
                  <a:ext uri="{FF2B5EF4-FFF2-40B4-BE49-F238E27FC236}">
                    <a16:creationId xmlns:a16="http://schemas.microsoft.com/office/drawing/2014/main" id="{308F1678-DBAB-E255-256C-B93227AEB1CA}"/>
                  </a:ext>
                </a:extLst>
              </p:cNvPr>
              <p:cNvSpPr>
                <a:spLocks noGrp="1" noRot="1" noChangeAspect="1" noMove="1" noResize="1" noEditPoints="1" noAdjustHandles="1" noChangeArrowheads="1" noChangeShapeType="1" noTextEdit="1"/>
              </p:cNvSpPr>
              <p:nvPr>
                <p:ph idx="1"/>
              </p:nvPr>
            </p:nvSpPr>
            <p:spPr>
              <a:xfrm>
                <a:off x="173586" y="1203188"/>
                <a:ext cx="4866105" cy="5301784"/>
              </a:xfrm>
              <a:blipFill>
                <a:blip r:embed="rId3"/>
                <a:stretch>
                  <a:fillRect l="-260" t="-239" r="-1302"/>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30" name="Straight Connector 29">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Content Placeholder 4" descr="A screenshot of a computer&#10;&#10;Description automatically generated">
            <a:extLst>
              <a:ext uri="{FF2B5EF4-FFF2-40B4-BE49-F238E27FC236}">
                <a16:creationId xmlns:a16="http://schemas.microsoft.com/office/drawing/2014/main" id="{CEC7ED3F-8825-7ABD-B4CB-642A964AA3CD}"/>
              </a:ext>
            </a:extLst>
          </p:cNvPr>
          <p:cNvPicPr>
            <a:picLocks noChangeAspect="1"/>
          </p:cNvPicPr>
          <p:nvPr/>
        </p:nvPicPr>
        <p:blipFill>
          <a:blip r:embed="rId4"/>
          <a:stretch>
            <a:fillRect/>
          </a:stretch>
        </p:blipFill>
        <p:spPr>
          <a:xfrm>
            <a:off x="5451991" y="622282"/>
            <a:ext cx="5830480" cy="1515924"/>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8F18FB0B-CADF-84D1-EB95-4E53BEA89973}"/>
              </a:ext>
            </a:extLst>
          </p:cNvPr>
          <p:cNvPicPr>
            <a:picLocks noChangeAspect="1"/>
          </p:cNvPicPr>
          <p:nvPr/>
        </p:nvPicPr>
        <p:blipFill>
          <a:blip r:embed="rId5"/>
          <a:stretch>
            <a:fillRect/>
          </a:stretch>
        </p:blipFill>
        <p:spPr>
          <a:xfrm>
            <a:off x="6361954" y="2527960"/>
            <a:ext cx="4102704" cy="1515924"/>
          </a:xfrm>
          <a:prstGeom prst="rect">
            <a:avLst/>
          </a:prstGeom>
        </p:spPr>
      </p:pic>
      <p:pic>
        <p:nvPicPr>
          <p:cNvPr id="10" name="Picture 9" descr="A close-up of a person's face&#10;&#10;Description automatically generated">
            <a:extLst>
              <a:ext uri="{FF2B5EF4-FFF2-40B4-BE49-F238E27FC236}">
                <a16:creationId xmlns:a16="http://schemas.microsoft.com/office/drawing/2014/main" id="{B676D2DE-B4B6-9B66-417C-9E4B0BB62B5D}"/>
              </a:ext>
            </a:extLst>
          </p:cNvPr>
          <p:cNvPicPr>
            <a:picLocks noChangeAspect="1"/>
          </p:cNvPicPr>
          <p:nvPr/>
        </p:nvPicPr>
        <p:blipFill>
          <a:blip r:embed="rId6"/>
          <a:stretch>
            <a:fillRect/>
          </a:stretch>
        </p:blipFill>
        <p:spPr>
          <a:xfrm>
            <a:off x="5451991" y="4355873"/>
            <a:ext cx="5818285" cy="1472184"/>
          </a:xfrm>
          <a:prstGeom prst="rect">
            <a:avLst/>
          </a:prstGeom>
        </p:spPr>
      </p:pic>
      <p:sp>
        <p:nvSpPr>
          <p:cNvPr id="11" name="TextBox 10">
            <a:extLst>
              <a:ext uri="{FF2B5EF4-FFF2-40B4-BE49-F238E27FC236}">
                <a16:creationId xmlns:a16="http://schemas.microsoft.com/office/drawing/2014/main" id="{DDAC2590-8355-4119-12E4-3EEF5E02C0D6}"/>
              </a:ext>
            </a:extLst>
          </p:cNvPr>
          <p:cNvSpPr txBox="1"/>
          <p:nvPr/>
        </p:nvSpPr>
        <p:spPr>
          <a:xfrm>
            <a:off x="5974906" y="2186453"/>
            <a:ext cx="4876800" cy="276999"/>
          </a:xfrm>
          <a:prstGeom prst="rect">
            <a:avLst/>
          </a:prstGeom>
          <a:noFill/>
        </p:spPr>
        <p:txBody>
          <a:bodyPr wrap="square" rtlCol="0">
            <a:spAutoFit/>
          </a:bodyPr>
          <a:lstStyle/>
          <a:p>
            <a:pPr algn="ctr"/>
            <a:r>
              <a:rPr lang="en-US" sz="1200" b="1" dirty="0"/>
              <a:t>Figure 1</a:t>
            </a:r>
            <a:r>
              <a:rPr lang="en-US" sz="1200" dirty="0"/>
              <a:t>: Head of data present in dataset</a:t>
            </a:r>
          </a:p>
        </p:txBody>
      </p:sp>
      <p:sp>
        <p:nvSpPr>
          <p:cNvPr id="21" name="TextBox 20">
            <a:extLst>
              <a:ext uri="{FF2B5EF4-FFF2-40B4-BE49-F238E27FC236}">
                <a16:creationId xmlns:a16="http://schemas.microsoft.com/office/drawing/2014/main" id="{759D36FA-59DA-4249-B70D-784383051E09}"/>
              </a:ext>
            </a:extLst>
          </p:cNvPr>
          <p:cNvSpPr txBox="1"/>
          <p:nvPr/>
        </p:nvSpPr>
        <p:spPr>
          <a:xfrm>
            <a:off x="6005675" y="4043884"/>
            <a:ext cx="4876800" cy="276999"/>
          </a:xfrm>
          <a:prstGeom prst="rect">
            <a:avLst/>
          </a:prstGeom>
          <a:noFill/>
        </p:spPr>
        <p:txBody>
          <a:bodyPr wrap="square" rtlCol="0">
            <a:spAutoFit/>
          </a:bodyPr>
          <a:lstStyle/>
          <a:p>
            <a:pPr algn="ctr"/>
            <a:r>
              <a:rPr lang="en-US" sz="1200" b="1" dirty="0"/>
              <a:t>Figure 2</a:t>
            </a:r>
            <a:r>
              <a:rPr lang="en-US" sz="1200" dirty="0"/>
              <a:t>: Columns and column details</a:t>
            </a:r>
          </a:p>
        </p:txBody>
      </p:sp>
      <p:sp>
        <p:nvSpPr>
          <p:cNvPr id="22" name="TextBox 21">
            <a:extLst>
              <a:ext uri="{FF2B5EF4-FFF2-40B4-BE49-F238E27FC236}">
                <a16:creationId xmlns:a16="http://schemas.microsoft.com/office/drawing/2014/main" id="{02C47C1E-0400-82CA-A0C8-C4DAB07CA9CE}"/>
              </a:ext>
            </a:extLst>
          </p:cNvPr>
          <p:cNvSpPr txBox="1"/>
          <p:nvPr/>
        </p:nvSpPr>
        <p:spPr>
          <a:xfrm>
            <a:off x="6136024" y="5775396"/>
            <a:ext cx="4876800" cy="461665"/>
          </a:xfrm>
          <a:prstGeom prst="rect">
            <a:avLst/>
          </a:prstGeom>
          <a:noFill/>
        </p:spPr>
        <p:txBody>
          <a:bodyPr wrap="square" rtlCol="0">
            <a:spAutoFit/>
          </a:bodyPr>
          <a:lstStyle/>
          <a:p>
            <a:pPr algn="ctr"/>
            <a:r>
              <a:rPr lang="en-US" sz="1200" b="1" dirty="0"/>
              <a:t>Figure 3</a:t>
            </a:r>
            <a:r>
              <a:rPr lang="en-US" sz="1200" dirty="0"/>
              <a:t>: Unique values present in the columns Agency, Felony Type, and Police Force</a:t>
            </a:r>
          </a:p>
        </p:txBody>
      </p:sp>
    </p:spTree>
    <p:extLst>
      <p:ext uri="{BB962C8B-B14F-4D97-AF65-F5344CB8AC3E}">
        <p14:creationId xmlns:p14="http://schemas.microsoft.com/office/powerpoint/2010/main" val="98755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45C7-525E-8E4B-E414-6BF7862532E3}"/>
              </a:ext>
            </a:extLst>
          </p:cNvPr>
          <p:cNvSpPr>
            <a:spLocks noGrp="1"/>
          </p:cNvSpPr>
          <p:nvPr>
            <p:ph type="title"/>
          </p:nvPr>
        </p:nvSpPr>
        <p:spPr/>
        <p:txBody>
          <a:bodyPr/>
          <a:lstStyle/>
          <a:p>
            <a:r>
              <a:rPr lang="en-US" sz="5400" dirty="0"/>
              <a:t>Preprocessing</a:t>
            </a:r>
            <a:endParaRPr lang="en-US" dirty="0"/>
          </a:p>
        </p:txBody>
      </p:sp>
      <p:graphicFrame>
        <p:nvGraphicFramePr>
          <p:cNvPr id="5" name="Content Placeholder 2">
            <a:extLst>
              <a:ext uri="{FF2B5EF4-FFF2-40B4-BE49-F238E27FC236}">
                <a16:creationId xmlns:a16="http://schemas.microsoft.com/office/drawing/2014/main" id="{CB14FEAE-F421-38EC-9E6F-C1477C182D7F}"/>
              </a:ext>
            </a:extLst>
          </p:cNvPr>
          <p:cNvGraphicFramePr>
            <a:graphicFrameLocks noGrp="1"/>
          </p:cNvGraphicFramePr>
          <p:nvPr>
            <p:ph idx="1"/>
            <p:extLst>
              <p:ext uri="{D42A27DB-BD31-4B8C-83A1-F6EECF244321}">
                <p14:modId xmlns:p14="http://schemas.microsoft.com/office/powerpoint/2010/main" val="273709355"/>
              </p:ext>
            </p:extLst>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743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6D2E-8D03-D583-C546-88DDF489C653}"/>
              </a:ext>
            </a:extLst>
          </p:cNvPr>
          <p:cNvSpPr>
            <a:spLocks noGrp="1"/>
          </p:cNvSpPr>
          <p:nvPr>
            <p:ph type="title"/>
          </p:nvPr>
        </p:nvSpPr>
        <p:spPr/>
        <p:txBody>
          <a:bodyPr/>
          <a:lstStyle/>
          <a:p>
            <a:r>
              <a:rPr lang="en-US" dirty="0"/>
              <a:t>Literature Review</a:t>
            </a:r>
          </a:p>
        </p:txBody>
      </p:sp>
      <p:graphicFrame>
        <p:nvGraphicFramePr>
          <p:cNvPr id="4" name="Content Placeholder 3">
            <a:extLst>
              <a:ext uri="{FF2B5EF4-FFF2-40B4-BE49-F238E27FC236}">
                <a16:creationId xmlns:a16="http://schemas.microsoft.com/office/drawing/2014/main" id="{903A91CA-5450-6CB0-8C48-25A756399281}"/>
              </a:ext>
            </a:extLst>
          </p:cNvPr>
          <p:cNvGraphicFramePr>
            <a:graphicFrameLocks noGrp="1"/>
          </p:cNvGraphicFramePr>
          <p:nvPr>
            <p:ph idx="1"/>
            <p:extLst>
              <p:ext uri="{D42A27DB-BD31-4B8C-83A1-F6EECF244321}">
                <p14:modId xmlns:p14="http://schemas.microsoft.com/office/powerpoint/2010/main" val="325796149"/>
              </p:ext>
            </p:extLst>
          </p:nvPr>
        </p:nvGraphicFramePr>
        <p:xfrm>
          <a:off x="838200" y="2189163"/>
          <a:ext cx="10366095" cy="2900680"/>
        </p:xfrm>
        <a:graphic>
          <a:graphicData uri="http://schemas.openxmlformats.org/drawingml/2006/table">
            <a:tbl>
              <a:tblPr firstRow="1" bandRow="1">
                <a:tableStyleId>{5C22544A-7EE6-4342-B048-85BDC9FD1C3A}</a:tableStyleId>
              </a:tblPr>
              <a:tblGrid>
                <a:gridCol w="1104246">
                  <a:extLst>
                    <a:ext uri="{9D8B030D-6E8A-4147-A177-3AD203B41FA5}">
                      <a16:colId xmlns:a16="http://schemas.microsoft.com/office/drawing/2014/main" val="1131867314"/>
                    </a:ext>
                  </a:extLst>
                </a:gridCol>
                <a:gridCol w="2723215">
                  <a:extLst>
                    <a:ext uri="{9D8B030D-6E8A-4147-A177-3AD203B41FA5}">
                      <a16:colId xmlns:a16="http://schemas.microsoft.com/office/drawing/2014/main" val="1164185036"/>
                    </a:ext>
                  </a:extLst>
                </a:gridCol>
                <a:gridCol w="3947110">
                  <a:extLst>
                    <a:ext uri="{9D8B030D-6E8A-4147-A177-3AD203B41FA5}">
                      <a16:colId xmlns:a16="http://schemas.microsoft.com/office/drawing/2014/main" val="473638575"/>
                    </a:ext>
                  </a:extLst>
                </a:gridCol>
                <a:gridCol w="2591524">
                  <a:extLst>
                    <a:ext uri="{9D8B030D-6E8A-4147-A177-3AD203B41FA5}">
                      <a16:colId xmlns:a16="http://schemas.microsoft.com/office/drawing/2014/main" val="1927217830"/>
                    </a:ext>
                  </a:extLst>
                </a:gridCol>
              </a:tblGrid>
              <a:tr h="370840">
                <a:tc>
                  <a:txBody>
                    <a:bodyPr/>
                    <a:lstStyle/>
                    <a:p>
                      <a:r>
                        <a:rPr lang="en-US" dirty="0" err="1"/>
                        <a:t>S.No</a:t>
                      </a:r>
                      <a:r>
                        <a:rPr lang="en-US" dirty="0"/>
                        <a:t>.</a:t>
                      </a:r>
                    </a:p>
                  </a:txBody>
                  <a:tcPr/>
                </a:tc>
                <a:tc>
                  <a:txBody>
                    <a:bodyPr/>
                    <a:lstStyle/>
                    <a:p>
                      <a:r>
                        <a:rPr lang="en-US" dirty="0"/>
                        <a:t>Author</a:t>
                      </a:r>
                    </a:p>
                  </a:txBody>
                  <a:tcPr/>
                </a:tc>
                <a:tc>
                  <a:txBody>
                    <a:bodyPr/>
                    <a:lstStyle/>
                    <a:p>
                      <a:r>
                        <a:rPr lang="en-US" dirty="0"/>
                        <a:t>Paper and Publication</a:t>
                      </a:r>
                    </a:p>
                  </a:txBody>
                  <a:tcPr/>
                </a:tc>
                <a:tc>
                  <a:txBody>
                    <a:bodyPr/>
                    <a:lstStyle/>
                    <a:p>
                      <a:r>
                        <a:rPr lang="en-US" dirty="0"/>
                        <a:t>Findings</a:t>
                      </a:r>
                    </a:p>
                  </a:txBody>
                  <a:tcPr/>
                </a:tc>
                <a:extLst>
                  <a:ext uri="{0D108BD9-81ED-4DB2-BD59-A6C34878D82A}">
                    <a16:rowId xmlns:a16="http://schemas.microsoft.com/office/drawing/2014/main" val="4182066558"/>
                  </a:ext>
                </a:extLst>
              </a:tr>
              <a:tr h="370840">
                <a:tc>
                  <a:txBody>
                    <a:bodyPr/>
                    <a:lstStyle/>
                    <a:p>
                      <a:r>
                        <a:rPr lang="en-US" sz="1400" dirty="0"/>
                        <a:t>1.</a:t>
                      </a:r>
                    </a:p>
                  </a:txBody>
                  <a:tcPr/>
                </a:tc>
                <a:tc>
                  <a:txBody>
                    <a:bodyPr/>
                    <a:lstStyle/>
                    <a:p>
                      <a:r>
                        <a:rPr lang="en-US" sz="1400" dirty="0"/>
                        <a:t>Nan li, Young-An Kim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Subway Station and Neighborhood Crime: An </a:t>
                      </a:r>
                      <a:r>
                        <a:rPr lang="en-US" sz="1400" b="0" i="0" kern="1200" dirty="0" err="1">
                          <a:solidFill>
                            <a:schemeClr val="dk1"/>
                          </a:solidFill>
                          <a:effectLst/>
                          <a:latin typeface="+mn-lt"/>
                          <a:ea typeface="+mn-ea"/>
                          <a:cs typeface="+mn-cs"/>
                        </a:rPr>
                        <a:t>Egohood</a:t>
                      </a:r>
                      <a:r>
                        <a:rPr lang="en-US" sz="1400" b="0" i="0" kern="1200" dirty="0">
                          <a:solidFill>
                            <a:schemeClr val="dk1"/>
                          </a:solidFill>
                          <a:effectLst/>
                          <a:latin typeface="+mn-lt"/>
                          <a:ea typeface="+mn-ea"/>
                          <a:cs typeface="+mn-cs"/>
                        </a:rPr>
                        <a:t> Analysis Using Subway Ridership and Crime Data in New York City, Crime &amp; Delinquency, 69(11), 2303-2328 (2022).</a:t>
                      </a:r>
                    </a:p>
                    <a:p>
                      <a:endParaRPr lang="en-US" sz="1400" dirty="0"/>
                    </a:p>
                  </a:txBody>
                  <a:tcPr/>
                </a:tc>
                <a:tc>
                  <a:txBody>
                    <a:bodyPr/>
                    <a:lstStyle/>
                    <a:p>
                      <a:r>
                        <a:rPr lang="en-US" sz="1400" b="0" i="0" kern="1200" dirty="0">
                          <a:solidFill>
                            <a:schemeClr val="dk1"/>
                          </a:solidFill>
                          <a:effectLst/>
                          <a:latin typeface="+mn-lt"/>
                          <a:ea typeface="+mn-ea"/>
                          <a:cs typeface="+mn-cs"/>
                        </a:rPr>
                        <a:t>Examining the effects of the number of subway stations as well as magnitude of subway ridership on crime in 1/4-mile </a:t>
                      </a:r>
                      <a:r>
                        <a:rPr lang="en-US" sz="1400" b="0" i="0" kern="1200" dirty="0" err="1">
                          <a:solidFill>
                            <a:schemeClr val="dk1"/>
                          </a:solidFill>
                          <a:effectLst/>
                          <a:latin typeface="+mn-lt"/>
                          <a:ea typeface="+mn-ea"/>
                          <a:cs typeface="+mn-cs"/>
                        </a:rPr>
                        <a:t>egohoods</a:t>
                      </a:r>
                      <a:r>
                        <a:rPr lang="en-US" sz="1400" b="0" i="0" kern="1200" dirty="0">
                          <a:solidFill>
                            <a:schemeClr val="dk1"/>
                          </a:solidFill>
                          <a:effectLst/>
                          <a:latin typeface="+mn-lt"/>
                          <a:ea typeface="+mn-ea"/>
                          <a:cs typeface="+mn-cs"/>
                        </a:rPr>
                        <a:t> in New York City.</a:t>
                      </a:r>
                      <a:endParaRPr lang="en-US" sz="1400" dirty="0"/>
                    </a:p>
                  </a:txBody>
                  <a:tcPr/>
                </a:tc>
                <a:extLst>
                  <a:ext uri="{0D108BD9-81ED-4DB2-BD59-A6C34878D82A}">
                    <a16:rowId xmlns:a16="http://schemas.microsoft.com/office/drawing/2014/main" val="2493939122"/>
                  </a:ext>
                </a:extLst>
              </a:tr>
              <a:tr h="370840">
                <a:tc>
                  <a:txBody>
                    <a:bodyPr/>
                    <a:lstStyle/>
                    <a:p>
                      <a:r>
                        <a:rPr lang="en-US" sz="1400" dirty="0"/>
                        <a:t>2.</a:t>
                      </a:r>
                    </a:p>
                  </a:txBody>
                  <a:tcPr/>
                </a:tc>
                <a:tc>
                  <a:txBody>
                    <a:bodyPr/>
                    <a:lstStyle/>
                    <a:p>
                      <a:r>
                        <a:rPr lang="en-US" sz="1400" dirty="0"/>
                        <a:t>Eric P. </a:t>
                      </a:r>
                      <a:r>
                        <a:rPr lang="en-US" sz="1400" dirty="0" err="1"/>
                        <a:t>Baumer</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Neighborhood disadvantage and police notification by victims of violence, Criminology, 40(3), 579–616 (2002).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Examining the influence of neighborhood socioeconomic disadvantage on the likelihood of police notification by victims of violence.</a:t>
                      </a:r>
                    </a:p>
                  </a:txBody>
                  <a:tcPr/>
                </a:tc>
                <a:extLst>
                  <a:ext uri="{0D108BD9-81ED-4DB2-BD59-A6C34878D82A}">
                    <a16:rowId xmlns:a16="http://schemas.microsoft.com/office/drawing/2014/main" val="1875466767"/>
                  </a:ext>
                </a:extLst>
              </a:tr>
            </a:tbl>
          </a:graphicData>
        </a:graphic>
      </p:graphicFrame>
    </p:spTree>
    <p:extLst>
      <p:ext uri="{BB962C8B-B14F-4D97-AF65-F5344CB8AC3E}">
        <p14:creationId xmlns:p14="http://schemas.microsoft.com/office/powerpoint/2010/main" val="263465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A513-5AE4-0E12-B3A2-BE257A8F9635}"/>
              </a:ext>
            </a:extLst>
          </p:cNvPr>
          <p:cNvSpPr>
            <a:spLocks noGrp="1"/>
          </p:cNvSpPr>
          <p:nvPr>
            <p:ph type="title"/>
          </p:nvPr>
        </p:nvSpPr>
        <p:spPr/>
        <p:txBody>
          <a:bodyPr>
            <a:normAutofit/>
          </a:bodyPr>
          <a:lstStyle/>
          <a:p>
            <a:r>
              <a:rPr lang="en-US" sz="5400" dirty="0"/>
              <a:t>Architecture/Methodology</a:t>
            </a:r>
          </a:p>
        </p:txBody>
      </p:sp>
      <p:graphicFrame>
        <p:nvGraphicFramePr>
          <p:cNvPr id="5" name="Content Placeholder 2">
            <a:extLst>
              <a:ext uri="{FF2B5EF4-FFF2-40B4-BE49-F238E27FC236}">
                <a16:creationId xmlns:a16="http://schemas.microsoft.com/office/drawing/2014/main" id="{210C1209-ECC2-404B-C99A-6A4D4FF6B4F0}"/>
              </a:ext>
            </a:extLst>
          </p:cNvPr>
          <p:cNvGraphicFramePr>
            <a:graphicFrameLocks noGrp="1"/>
          </p:cNvGraphicFramePr>
          <p:nvPr>
            <p:ph idx="1"/>
            <p:extLst>
              <p:ext uri="{D42A27DB-BD31-4B8C-83A1-F6EECF244321}">
                <p14:modId xmlns:p14="http://schemas.microsoft.com/office/powerpoint/2010/main" val="2574304921"/>
              </p:ext>
            </p:extLst>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08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0" name="Straight Connector 9">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5"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grpSp>
        <p:nvGrpSpPr>
          <p:cNvPr id="17" name="Group 16">
            <a:extLst>
              <a:ext uri="{FF2B5EF4-FFF2-40B4-BE49-F238E27FC236}">
                <a16:creationId xmlns:a16="http://schemas.microsoft.com/office/drawing/2014/main" id="{65E07BDE-E927-4175-820B-81F9854074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8" name="Straight Connector 17">
              <a:extLst>
                <a:ext uri="{FF2B5EF4-FFF2-40B4-BE49-F238E27FC236}">
                  <a16:creationId xmlns:a16="http://schemas.microsoft.com/office/drawing/2014/main" id="{F9103D9E-236B-4AD2-A27C-BF2007A2D9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701FBB-07FC-4733-9104-D2EF1D685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24222-CC64-47B0-A4BF-B40233E43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B03883-6F44-4FEE-BFBE-4D73F19E7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Graphic 33">
              <a:extLst>
                <a:ext uri="{FF2B5EF4-FFF2-40B4-BE49-F238E27FC236}">
                  <a16:creationId xmlns:a16="http://schemas.microsoft.com/office/drawing/2014/main" id="{5A26ABB5-559E-45EC-8DBC-364F029DD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3" name="Graphic 33">
              <a:extLst>
                <a:ext uri="{FF2B5EF4-FFF2-40B4-BE49-F238E27FC236}">
                  <a16:creationId xmlns:a16="http://schemas.microsoft.com/office/drawing/2014/main" id="{339DC07F-79A6-42D3-BDD6-5A262FFC5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5" name="Rectangle 24">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30" name="Group 29">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32" name="Straight Connector 31">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74A184EA-6CE3-5160-0893-20C3F4DF920A}"/>
              </a:ext>
            </a:extLst>
          </p:cNvPr>
          <p:cNvSpPr>
            <a:spLocks noGrp="1"/>
          </p:cNvSpPr>
          <p:nvPr>
            <p:ph type="title"/>
          </p:nvPr>
        </p:nvSpPr>
        <p:spPr>
          <a:xfrm>
            <a:off x="3301764" y="3428997"/>
            <a:ext cx="5592851" cy="2607814"/>
          </a:xfrm>
        </p:spPr>
        <p:txBody>
          <a:bodyPr vert="horz" lIns="91440" tIns="45720" rIns="91440" bIns="45720" rtlCol="0" anchor="t">
            <a:normAutofit/>
          </a:bodyPr>
          <a:lstStyle/>
          <a:p>
            <a:pPr algn="ctr"/>
            <a:r>
              <a:rPr lang="en-US" sz="5400" dirty="0"/>
              <a:t>Results</a:t>
            </a:r>
            <a:endParaRPr lang="en-US" sz="5200" dirty="0"/>
          </a:p>
        </p:txBody>
      </p:sp>
    </p:spTree>
    <p:extLst>
      <p:ext uri="{BB962C8B-B14F-4D97-AF65-F5344CB8AC3E}">
        <p14:creationId xmlns:p14="http://schemas.microsoft.com/office/powerpoint/2010/main" val="186325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FBB4B88-B9AA-7378-1330-623115CAB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30" y="770774"/>
            <a:ext cx="10451939" cy="47804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57E44C-DD8D-8CB7-A9AC-0074E235A3FA}"/>
              </a:ext>
            </a:extLst>
          </p:cNvPr>
          <p:cNvSpPr txBox="1"/>
          <p:nvPr/>
        </p:nvSpPr>
        <p:spPr>
          <a:xfrm>
            <a:off x="972273" y="5717894"/>
            <a:ext cx="10370916" cy="369332"/>
          </a:xfrm>
          <a:prstGeom prst="rect">
            <a:avLst/>
          </a:prstGeom>
          <a:noFill/>
        </p:spPr>
        <p:txBody>
          <a:bodyPr wrap="square" rtlCol="0">
            <a:spAutoFit/>
          </a:bodyPr>
          <a:lstStyle/>
          <a:p>
            <a:pPr algn="ctr"/>
            <a:r>
              <a:rPr lang="en-US" b="1" dirty="0"/>
              <a:t>Figure 4: </a:t>
            </a:r>
            <a:r>
              <a:rPr lang="en-US" dirty="0"/>
              <a:t>Graph representation of Felony count by Month for each Agency</a:t>
            </a:r>
            <a:endParaRPr lang="en-US" b="1" dirty="0"/>
          </a:p>
        </p:txBody>
      </p:sp>
    </p:spTree>
    <p:extLst>
      <p:ext uri="{BB962C8B-B14F-4D97-AF65-F5344CB8AC3E}">
        <p14:creationId xmlns:p14="http://schemas.microsoft.com/office/powerpoint/2010/main" val="3915239181"/>
      </p:ext>
    </p:extLst>
  </p:cSld>
  <p:clrMapOvr>
    <a:masterClrMapping/>
  </p:clrMapOvr>
</p:sld>
</file>

<file path=ppt/theme/theme1.xml><?xml version="1.0" encoding="utf-8"?>
<a:theme xmlns:a="http://schemas.openxmlformats.org/drawingml/2006/main" name="ArchVTI">
  <a:themeElements>
    <a:clrScheme name="AnalogousFromRegularSeedRightStep">
      <a:dk1>
        <a:srgbClr val="000000"/>
      </a:dk1>
      <a:lt1>
        <a:srgbClr val="FFFFFF"/>
      </a:lt1>
      <a:dk2>
        <a:srgbClr val="312E1C"/>
      </a:dk2>
      <a:lt2>
        <a:srgbClr val="F0F2F3"/>
      </a:lt2>
      <a:accent1>
        <a:srgbClr val="C38F4D"/>
      </a:accent1>
      <a:accent2>
        <a:srgbClr val="A8A538"/>
      </a:accent2>
      <a:accent3>
        <a:srgbClr val="85AE44"/>
      </a:accent3>
      <a:accent4>
        <a:srgbClr val="51B13B"/>
      </a:accent4>
      <a:accent5>
        <a:srgbClr val="48B661"/>
      </a:accent5>
      <a:accent6>
        <a:srgbClr val="3BB187"/>
      </a:accent6>
      <a:hlink>
        <a:srgbClr val="4179BF"/>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995</Words>
  <Application>Microsoft Macintosh PowerPoint</Application>
  <PresentationFormat>Widescreen</PresentationFormat>
  <Paragraphs>80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Avenir Next LT Pro</vt:lpstr>
      <vt:lpstr>Cambria Math</vt:lpstr>
      <vt:lpstr>Footlight MT Light</vt:lpstr>
      <vt:lpstr>ArchVTI</vt:lpstr>
      <vt:lpstr>PYTHON CRN 22146 Analysis on Subway Felonies and crimes</vt:lpstr>
      <vt:lpstr>Abstract</vt:lpstr>
      <vt:lpstr>Introduction</vt:lpstr>
      <vt:lpstr>Dataset</vt:lpstr>
      <vt:lpstr>Preprocessing</vt:lpstr>
      <vt:lpstr>Literature Review</vt:lpstr>
      <vt:lpstr>Architecture/Methodology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Github Repository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CRN 22146 Analysis on Subway Felonies and crimes</dc:title>
  <dc:creator>Mittal, Mr. Shubham</dc:creator>
  <cp:lastModifiedBy>Mittal, Mr. Shubham</cp:lastModifiedBy>
  <cp:revision>4</cp:revision>
  <dcterms:created xsi:type="dcterms:W3CDTF">2024-03-31T04:26:49Z</dcterms:created>
  <dcterms:modified xsi:type="dcterms:W3CDTF">2024-04-01T00:38:14Z</dcterms:modified>
</cp:coreProperties>
</file>