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ost - processing"/>
          <p:cNvSpPr/>
          <p:nvPr/>
        </p:nvSpPr>
        <p:spPr>
          <a:xfrm>
            <a:off x="12228226" y="2190668"/>
            <a:ext cx="2867420" cy="5372264"/>
          </a:xfrm>
          <a:prstGeom prst="roundRect">
            <a:avLst>
              <a:gd name="adj" fmla="val 0"/>
            </a:avLst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Post - processing</a:t>
            </a:r>
          </a:p>
        </p:txBody>
      </p:sp>
      <p:sp>
        <p:nvSpPr>
          <p:cNvPr id="120" name="Processing"/>
          <p:cNvSpPr/>
          <p:nvPr/>
        </p:nvSpPr>
        <p:spPr>
          <a:xfrm>
            <a:off x="6421185" y="2190668"/>
            <a:ext cx="5237835" cy="5372264"/>
          </a:xfrm>
          <a:prstGeom prst="roundRect">
            <a:avLst>
              <a:gd name="adj" fmla="val 0"/>
            </a:avLst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Processing</a:t>
            </a:r>
          </a:p>
        </p:txBody>
      </p:sp>
      <p:sp>
        <p:nvSpPr>
          <p:cNvPr id="121" name="Pre-processing"/>
          <p:cNvSpPr/>
          <p:nvPr/>
        </p:nvSpPr>
        <p:spPr>
          <a:xfrm>
            <a:off x="-1659748" y="2190668"/>
            <a:ext cx="7503130" cy="5372264"/>
          </a:xfrm>
          <a:prstGeom prst="roundRect">
            <a:avLst>
              <a:gd name="adj" fmla="val 0"/>
            </a:avLst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Pre-processing</a:t>
            </a:r>
          </a:p>
        </p:txBody>
      </p:sp>
      <p:sp>
        <p:nvSpPr>
          <p:cNvPr id="122" name="Download meta-data"/>
          <p:cNvSpPr/>
          <p:nvPr/>
        </p:nvSpPr>
        <p:spPr>
          <a:xfrm>
            <a:off x="-1324007" y="4536839"/>
            <a:ext cx="1788619" cy="10266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3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Download meta-data</a:t>
            </a:r>
          </a:p>
        </p:txBody>
      </p:sp>
      <p:sp>
        <p:nvSpPr>
          <p:cNvPr id="123" name="Encryption"/>
          <p:cNvSpPr/>
          <p:nvPr/>
        </p:nvSpPr>
        <p:spPr>
          <a:xfrm>
            <a:off x="993846" y="4536839"/>
            <a:ext cx="2195942" cy="10266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3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Encryption</a:t>
            </a:r>
          </a:p>
        </p:txBody>
      </p:sp>
      <p:sp>
        <p:nvSpPr>
          <p:cNvPr id="124" name="Hashing"/>
          <p:cNvSpPr/>
          <p:nvPr/>
        </p:nvSpPr>
        <p:spPr>
          <a:xfrm>
            <a:off x="3719023" y="4536839"/>
            <a:ext cx="1788619" cy="10266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3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Hashing</a:t>
            </a:r>
          </a:p>
        </p:txBody>
      </p:sp>
      <p:sp>
        <p:nvSpPr>
          <p:cNvPr id="125" name="Secure Data Lab"/>
          <p:cNvSpPr/>
          <p:nvPr/>
        </p:nvSpPr>
        <p:spPr>
          <a:xfrm>
            <a:off x="993846" y="5970016"/>
            <a:ext cx="2195942" cy="10266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3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Secure Data Lab</a:t>
            </a:r>
          </a:p>
        </p:txBody>
      </p:sp>
      <p:sp>
        <p:nvSpPr>
          <p:cNvPr id="126" name="Download data"/>
          <p:cNvSpPr/>
          <p:nvPr/>
        </p:nvSpPr>
        <p:spPr>
          <a:xfrm>
            <a:off x="-1324007" y="3103662"/>
            <a:ext cx="1788619" cy="10266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3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Download data </a:t>
            </a:r>
          </a:p>
        </p:txBody>
      </p:sp>
      <p:sp>
        <p:nvSpPr>
          <p:cNvPr id="127" name="Format change"/>
          <p:cNvSpPr/>
          <p:nvPr/>
        </p:nvSpPr>
        <p:spPr>
          <a:xfrm>
            <a:off x="993847" y="3103662"/>
            <a:ext cx="2195941" cy="10266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3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Format change</a:t>
            </a:r>
          </a:p>
        </p:txBody>
      </p:sp>
      <p:sp>
        <p:nvSpPr>
          <p:cNvPr id="128" name="Repeating MACS"/>
          <p:cNvSpPr/>
          <p:nvPr/>
        </p:nvSpPr>
        <p:spPr>
          <a:xfrm>
            <a:off x="6747023" y="3103662"/>
            <a:ext cx="2199542" cy="10266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3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Repeating MACS</a:t>
            </a:r>
          </a:p>
        </p:txBody>
      </p:sp>
      <p:sp>
        <p:nvSpPr>
          <p:cNvPr id="129" name="Aggregation"/>
          <p:cNvSpPr/>
          <p:nvPr/>
        </p:nvSpPr>
        <p:spPr>
          <a:xfrm>
            <a:off x="6747023" y="4536838"/>
            <a:ext cx="2199542" cy="10266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3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Aggregation</a:t>
            </a:r>
          </a:p>
        </p:txBody>
      </p:sp>
      <p:sp>
        <p:nvSpPr>
          <p:cNvPr id="130" name="5-minute Imputation"/>
          <p:cNvSpPr/>
          <p:nvPr/>
        </p:nvSpPr>
        <p:spPr>
          <a:xfrm>
            <a:off x="6747023" y="5970016"/>
            <a:ext cx="2199542" cy="10266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3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5-minute Imputation</a:t>
            </a:r>
          </a:p>
        </p:txBody>
      </p:sp>
      <p:sp>
        <p:nvSpPr>
          <p:cNvPr id="131" name="Mobile ownership…"/>
          <p:cNvSpPr/>
          <p:nvPr/>
        </p:nvSpPr>
        <p:spPr>
          <a:xfrm>
            <a:off x="12563965" y="4821352"/>
            <a:ext cx="2195942" cy="154407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300">
                <a:latin typeface="+mn-lt"/>
                <a:ea typeface="+mn-ea"/>
                <a:cs typeface="+mn-cs"/>
                <a:sym typeface="Helvetica Neue Medium"/>
              </a:defRPr>
            </a:pPr>
            <a:r>
              <a:t>Mobile ownership</a:t>
            </a:r>
          </a:p>
          <a:p>
            <a:pPr>
              <a:defRPr b="0" sz="2300">
                <a:latin typeface="+mn-lt"/>
                <a:ea typeface="+mn-ea"/>
                <a:cs typeface="+mn-cs"/>
                <a:sym typeface="Helvetica Neue Medium"/>
              </a:defRPr>
            </a:pPr>
            <a:r>
              <a:t>adjustment</a:t>
            </a:r>
          </a:p>
        </p:txBody>
      </p:sp>
      <p:sp>
        <p:nvSpPr>
          <p:cNvPr id="132" name="Long-term Imputation"/>
          <p:cNvSpPr/>
          <p:nvPr/>
        </p:nvSpPr>
        <p:spPr>
          <a:xfrm>
            <a:off x="12563965" y="3388176"/>
            <a:ext cx="2195942" cy="10266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3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Long-term Imputation</a:t>
            </a:r>
          </a:p>
        </p:txBody>
      </p:sp>
      <p:sp>
        <p:nvSpPr>
          <p:cNvPr id="133" name="Database"/>
          <p:cNvSpPr/>
          <p:nvPr/>
        </p:nvSpPr>
        <p:spPr>
          <a:xfrm>
            <a:off x="9464422" y="4536839"/>
            <a:ext cx="1788619" cy="10266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3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34" name="Line"/>
          <p:cNvSpPr/>
          <p:nvPr/>
        </p:nvSpPr>
        <p:spPr>
          <a:xfrm>
            <a:off x="468310" y="3603641"/>
            <a:ext cx="5218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Line"/>
          <p:cNvSpPr/>
          <p:nvPr/>
        </p:nvSpPr>
        <p:spPr>
          <a:xfrm>
            <a:off x="468310" y="5050175"/>
            <a:ext cx="2108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Line"/>
          <p:cNvSpPr/>
          <p:nvPr/>
        </p:nvSpPr>
        <p:spPr>
          <a:xfrm flipV="1">
            <a:off x="669636" y="3617431"/>
            <a:ext cx="1" cy="14296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2091817" y="4143314"/>
            <a:ext cx="1" cy="377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Line"/>
          <p:cNvSpPr/>
          <p:nvPr/>
        </p:nvSpPr>
        <p:spPr>
          <a:xfrm>
            <a:off x="2091817" y="5578694"/>
            <a:ext cx="1" cy="377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Line"/>
          <p:cNvSpPr/>
          <p:nvPr/>
        </p:nvSpPr>
        <p:spPr>
          <a:xfrm>
            <a:off x="3186277" y="5050175"/>
            <a:ext cx="5218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Line"/>
          <p:cNvSpPr/>
          <p:nvPr/>
        </p:nvSpPr>
        <p:spPr>
          <a:xfrm>
            <a:off x="8947054" y="6483352"/>
            <a:ext cx="1414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Line"/>
          <p:cNvSpPr/>
          <p:nvPr/>
        </p:nvSpPr>
        <p:spPr>
          <a:xfrm flipV="1">
            <a:off x="10358731" y="5556483"/>
            <a:ext cx="1" cy="9287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45" name="Group"/>
          <p:cNvGrpSpPr/>
          <p:nvPr/>
        </p:nvGrpSpPr>
        <p:grpSpPr>
          <a:xfrm>
            <a:off x="5501175" y="3600241"/>
            <a:ext cx="1257489" cy="1464011"/>
            <a:chOff x="0" y="0"/>
            <a:chExt cx="1257488" cy="1464010"/>
          </a:xfrm>
        </p:grpSpPr>
        <p:sp>
          <p:nvSpPr>
            <p:cNvPr id="142" name="Line"/>
            <p:cNvSpPr/>
            <p:nvPr/>
          </p:nvSpPr>
          <p:spPr>
            <a:xfrm>
              <a:off x="646619" y="3400"/>
              <a:ext cx="61087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0" y="1449934"/>
              <a:ext cx="6664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 flipV="1">
              <a:off x="663809" y="0"/>
              <a:ext cx="1" cy="14640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46" name="Line"/>
          <p:cNvSpPr/>
          <p:nvPr/>
        </p:nvSpPr>
        <p:spPr>
          <a:xfrm>
            <a:off x="7846793" y="4126124"/>
            <a:ext cx="1" cy="4078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Line"/>
          <p:cNvSpPr/>
          <p:nvPr/>
        </p:nvSpPr>
        <p:spPr>
          <a:xfrm>
            <a:off x="7846793" y="5563686"/>
            <a:ext cx="1" cy="4078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Line"/>
          <p:cNvSpPr/>
          <p:nvPr/>
        </p:nvSpPr>
        <p:spPr>
          <a:xfrm>
            <a:off x="11916850" y="3895874"/>
            <a:ext cx="66642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Line"/>
          <p:cNvSpPr/>
          <p:nvPr/>
        </p:nvSpPr>
        <p:spPr>
          <a:xfrm>
            <a:off x="11270230" y="5050175"/>
            <a:ext cx="66642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Line"/>
          <p:cNvSpPr/>
          <p:nvPr/>
        </p:nvSpPr>
        <p:spPr>
          <a:xfrm flipV="1">
            <a:off x="11934040" y="3886860"/>
            <a:ext cx="1" cy="117739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Line"/>
          <p:cNvSpPr/>
          <p:nvPr/>
        </p:nvSpPr>
        <p:spPr>
          <a:xfrm>
            <a:off x="13661936" y="4424306"/>
            <a:ext cx="1" cy="4078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