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pectral/tree/main/test" TargetMode="External" /><Relationship Id="rId3" Type="http://schemas.openxmlformats.org/officeDocument/2006/relationships/image" Target="../media/image3.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nucspec/tree/main/test" TargetMode="External" /><Relationship Id="rId3" Type="http://schemas.openxmlformats.org/officeDocument/2006/relationships/image" Target="../media/image4.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bn-psi.github.io/dmsp/LDDTesting/LDDTestingTechniques" TargetMode="External" /><Relationship Id="rId3" Type="http://schemas.openxmlformats.org/officeDocument/2006/relationships/image" Target="../media/image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Techniques.pptx" TargetMode="External" /><Relationship Id="rId3" Type="http://schemas.openxmlformats.org/officeDocument/2006/relationships/image" Target="../media/image6.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dmsp/raw/main/LDDTesting/stone-LDDTestingTechniques.pdf" TargetMode="External" /><Relationship Id="rId3" Type="http://schemas.openxmlformats.org/officeDocument/2006/relationships/image" Target="../media/image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ds-data-dictionaries/ldd-survey/tree/main/test" TargetMode="External" /><Relationship Id="rId3" Type="http://schemas.openxmlformats.org/officeDocument/2006/relationships/image" Target="../media/image1.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n-psi/ldd_utilities/tree/master/LddTestGenerator"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LDD Testing Techniques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Jesse Stone, PDS Small Bodies Node</a:t>
            </a:r>
          </a:p>
        </p:txBody>
      </p:sp>
      <p:sp>
        <p:nvSpPr>
          <p:cNvPr id="4" name="Date Placeholder 3"/>
          <p:cNvSpPr>
            <a:spLocks noGrp="1"/>
          </p:cNvSpPr>
          <p:nvPr>
            <p:ph idx="10" sz="half" type="dt"/>
          </p:nvPr>
        </p:nvSpPr>
        <p:spPr/>
        <p:txBody>
          <a:bodyPr/>
          <a:lstStyle/>
          <a:p>
            <a:pPr lvl="0" indent="0" marL="0">
              <a:buNone/>
            </a:pPr>
            <a:r>
              <a:rPr/>
              <a:t>2022-03-24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a:t>
            </a:r>
          </a:p>
        </p:txBody>
      </p:sp>
      <p:sp>
        <p:nvSpPr>
          <p:cNvPr id="3" name="Content Placeholder 2"/>
          <p:cNvSpPr>
            <a:spLocks noGrp="1"/>
          </p:cNvSpPr>
          <p:nvPr>
            <p:ph idx="1"/>
          </p:nvPr>
        </p:nvSpPr>
        <p:spPr/>
        <p:txBody>
          <a:bodyPr/>
          <a:lstStyle/>
          <a:p>
            <a:pPr lvl="0"/>
            <a:r>
              <a:rPr/>
              <a:t>Multiple tests can be packed into a single label</a:t>
            </a:r>
          </a:p>
          <a:p>
            <a:pPr lvl="0"/>
            <a:r>
              <a:rPr/>
              <a:t>Document each point where the test is expected to fail</a:t>
            </a:r>
          </a:p>
          <a:p>
            <a:pPr lvl="0"/>
            <a:r>
              <a:rPr/>
              <a:t>Examine the output of the test run to determine if there are any missed failures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Spectral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https://github.com/pds-data-dictionaries/ldd-spectral/tree/main/test</a:t>
            </a:r>
          </a:p>
          <a:p>
            <a:pPr lvl="0" indent="0" marL="0">
              <a:spcBef>
                <a:spcPts val="3000"/>
              </a:spcBef>
              <a:buNone/>
            </a:pPr>
            <a:r>
              <a:rPr b="1"/>
              <a:t>Objectives</a:t>
            </a:r>
          </a:p>
          <a:p>
            <a:pPr lvl="0"/>
            <a:r>
              <a:rPr/>
              <a:t>Demonstrate monolithic tests</a:t>
            </a:r>
          </a:p>
          <a:p>
            <a:pPr lvl="0"/>
            <a:r>
              <a:rPr/>
              <a:t>The tests in the spectral dictionary have more than than one error introduced.</a:t>
            </a:r>
          </a:p>
          <a:p>
            <a:pPr lvl="0"/>
            <a:r>
              <a:rPr/>
              <a:t>The errors are documented within the file.</a:t>
            </a:r>
          </a:p>
          <a:p>
            <a:pPr lvl="0"/>
            <a:r>
              <a:rPr/>
              <a:t>This reduces the number of tests that need to be written.</a:t>
            </a:r>
          </a:p>
          <a:p>
            <a:pPr lvl="0"/>
            <a:r>
              <a:rPr/>
              <a:t>Additional processing beyond the current testing framework is needed to interpret the errors.</a:t>
            </a:r>
          </a:p>
        </p:txBody>
      </p:sp>
      <p:pic>
        <p:nvPicPr>
          <p:cNvPr descr="fig:  images/common/ldd-spectral.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ldd-spectral</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the test output for monolithic tests</a:t>
            </a:r>
          </a:p>
        </p:txBody>
      </p:sp>
      <p:sp>
        <p:nvSpPr>
          <p:cNvPr id="3" name="Content Placeholder 2"/>
          <p:cNvSpPr>
            <a:spLocks noGrp="1"/>
          </p:cNvSpPr>
          <p:nvPr>
            <p:ph idx="1"/>
          </p:nvPr>
        </p:nvSpPr>
        <p:spPr/>
        <p:txBody>
          <a:bodyPr/>
          <a:lstStyle/>
          <a:p>
            <a:pPr lvl="0"/>
            <a:r>
              <a:rPr/>
              <a:t>Since monolithic tests have only a pass/fail result, and there are multiple expected failures, it’s possible to miss failures</a:t>
            </a:r>
          </a:p>
          <a:p>
            <a:pPr lvl="0"/>
            <a:r>
              <a:rPr/>
              <a:t>This can be mitigated by expecting a certain number of failures, or checking for specific failure messages</a:t>
            </a:r>
          </a:p>
          <a:p>
            <a:pPr lvl="1"/>
            <a:r>
              <a:rPr/>
              <a:t>This would require updates to the testing framework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tests?</a:t>
            </a:r>
          </a:p>
        </p:txBody>
      </p:sp>
      <p:sp>
        <p:nvSpPr>
          <p:cNvPr id="3" name="Content Placeholder 2"/>
          <p:cNvSpPr>
            <a:spLocks noGrp="1"/>
          </p:cNvSpPr>
          <p:nvPr>
            <p:ph idx="1"/>
          </p:nvPr>
        </p:nvSpPr>
        <p:spPr/>
        <p:txBody>
          <a:bodyPr/>
          <a:lstStyle/>
          <a:p>
            <a:pPr lvl="0"/>
            <a:r>
              <a:rPr/>
              <a:t>You want to have enough to thoroughly test your dictionary.</a:t>
            </a:r>
          </a:p>
          <a:p>
            <a:pPr lvl="1"/>
            <a:r>
              <a:rPr/>
              <a:t>Typically, this means that every class should be used at least once</a:t>
            </a:r>
          </a:p>
          <a:p>
            <a:pPr lvl="1"/>
            <a:r>
              <a:rPr/>
              <a:t>Every Schematron rule should pass and fail at least once, as well.</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case against too many tests</a:t>
            </a:r>
          </a:p>
        </p:txBody>
      </p:sp>
      <p:sp>
        <p:nvSpPr>
          <p:cNvPr id="3" name="Content Placeholder 2"/>
          <p:cNvSpPr>
            <a:spLocks noGrp="1"/>
          </p:cNvSpPr>
          <p:nvPr>
            <p:ph idx="1"/>
          </p:nvPr>
        </p:nvSpPr>
        <p:spPr/>
        <p:txBody>
          <a:bodyPr/>
          <a:lstStyle/>
          <a:p>
            <a:pPr lvl="0"/>
            <a:r>
              <a:rPr/>
              <a:t>Too many tests can cause problems (This does </a:t>
            </a:r>
            <a:r>
              <a:rPr i="1"/>
              <a:t>not</a:t>
            </a:r>
            <a:r>
              <a:rPr/>
              <a:t> mean don’t write tests)</a:t>
            </a:r>
          </a:p>
          <a:p>
            <a:pPr lvl="1"/>
            <a:r>
              <a:rPr/>
              <a:t>The biggest problem with too many tests is that they need to be maintained</a:t>
            </a:r>
          </a:p>
          <a:p>
            <a:pPr lvl="1"/>
            <a:r>
              <a:rPr/>
              <a:t>Maintenance can be necessary when either your dictionary changes, or when the dependencies change (IM changes, upstream dictionaries, etc)</a:t>
            </a:r>
          </a:p>
          <a:p>
            <a:pPr lvl="1"/>
            <a:r>
              <a:rPr/>
              <a:t>A test should have its own job – it shouldn’t just functionally duplicate another test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class</a:t>
            </a:r>
          </a:p>
        </p:txBody>
      </p:sp>
      <p:sp>
        <p:nvSpPr>
          <p:cNvPr id="3" name="Content Placeholder 2"/>
          <p:cNvSpPr>
            <a:spLocks noGrp="1"/>
          </p:cNvSpPr>
          <p:nvPr>
            <p:ph idx="1"/>
          </p:nvPr>
        </p:nvSpPr>
        <p:spPr/>
        <p:txBody>
          <a:bodyPr/>
          <a:lstStyle/>
          <a:p>
            <a:pPr lvl="0"/>
            <a:r>
              <a:rPr/>
              <a:t>At least one passing test should use each class</a:t>
            </a:r>
          </a:p>
          <a:p>
            <a:pPr lvl="0"/>
            <a:r>
              <a:rPr/>
              <a:t>Write as many test files as necessary to achieve this.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Schematron rule</a:t>
            </a:r>
          </a:p>
        </p:txBody>
      </p:sp>
      <p:sp>
        <p:nvSpPr>
          <p:cNvPr id="3" name="Content Placeholder 2"/>
          <p:cNvSpPr>
            <a:spLocks noGrp="1"/>
          </p:cNvSpPr>
          <p:nvPr>
            <p:ph idx="1"/>
          </p:nvPr>
        </p:nvSpPr>
        <p:spPr/>
        <p:txBody>
          <a:bodyPr/>
          <a:lstStyle/>
          <a:p>
            <a:pPr lvl="0"/>
            <a:r>
              <a:rPr/>
              <a:t>At least one invalid label test should fail each Schematron rule.</a:t>
            </a:r>
          </a:p>
          <a:p>
            <a:pPr lvl="0"/>
            <a:r>
              <a:rPr/>
              <a:t>At least one valid label test should pass each Schematron rule</a:t>
            </a:r>
          </a:p>
          <a:p>
            <a:pPr lvl="0"/>
            <a:r>
              <a:rPr/>
              <a:t>At least one valid label test should not trigger the Schematron rule, if possible.</a:t>
            </a:r>
          </a:p>
          <a:p>
            <a:pPr lvl="0"/>
            <a:r>
              <a:rPr/>
              <a:t>This is especially important, since Schematron rules can be prevented from triggering if incorrectly written.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Nuclear Spectroscopy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https://github.com/pds-data-dictionaries/ldd-nucspec/tree/main/test</a:t>
            </a:r>
          </a:p>
          <a:p>
            <a:pPr lvl="0" indent="0" marL="0">
              <a:spcBef>
                <a:spcPts val="3000"/>
              </a:spcBef>
              <a:buNone/>
            </a:pPr>
            <a:r>
              <a:rPr b="1"/>
              <a:t>Objectives</a:t>
            </a:r>
          </a:p>
          <a:p>
            <a:pPr lvl="0"/>
            <a:r>
              <a:rPr/>
              <a:t>Demonstrate tests for each Schematron rule</a:t>
            </a:r>
          </a:p>
          <a:p>
            <a:pPr lvl="0"/>
            <a:r>
              <a:rPr/>
              <a:t>Each Schematron rule in the Nuclear Spectroscopy dictionary has a corresponding test that fails the rule.</a:t>
            </a:r>
          </a:p>
          <a:p>
            <a:pPr lvl="1"/>
            <a:r>
              <a:rPr/>
              <a:t>Additional tests could be written to illustrate cases that pass each rule.</a:t>
            </a:r>
          </a:p>
          <a:p>
            <a:pPr lvl="1"/>
            <a:r>
              <a:rPr/>
              <a:t>Cases could also be written to illustrate cases where the rule does not apply.</a:t>
            </a:r>
          </a:p>
          <a:p>
            <a:pPr lvl="0"/>
            <a:r>
              <a:rPr/>
              <a:t>There are multiple passing labels, which collectively exercise a variety of classes within the dictionary.</a:t>
            </a:r>
          </a:p>
        </p:txBody>
      </p:sp>
      <p:pic>
        <p:nvPicPr>
          <p:cNvPr descr="fig:  images/common/ldd-nucspec.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ldd-nucspec</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 the tests - What to document and why</a:t>
            </a:r>
          </a:p>
        </p:txBody>
      </p:sp>
      <p:sp>
        <p:nvSpPr>
          <p:cNvPr id="3" name="Content Placeholder 2"/>
          <p:cNvSpPr>
            <a:spLocks noGrp="1"/>
          </p:cNvSpPr>
          <p:nvPr>
            <p:ph idx="1"/>
          </p:nvPr>
        </p:nvSpPr>
        <p:spPr/>
        <p:txBody>
          <a:bodyPr/>
          <a:lstStyle/>
          <a:p>
            <a:pPr lvl="0"/>
            <a:r>
              <a:rPr/>
              <a:t>Each test should somehow document what is being tested.</a:t>
            </a:r>
          </a:p>
          <a:p>
            <a:pPr lvl="0"/>
            <a:r>
              <a:rPr/>
              <a:t>This will remind you how each test is expected to fail, or what each test is intended to exercise.</a:t>
            </a:r>
          </a:p>
          <a:p>
            <a:pPr lvl="0"/>
            <a:r>
              <a:rPr/>
              <a:t>If writing a monolithic test, this can be further developed into the expected output for comparison in a future version of the EN testing tool.</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 the tests - What to document and why</a:t>
            </a:r>
          </a:p>
        </p:txBody>
      </p:sp>
      <p:sp>
        <p:nvSpPr>
          <p:cNvPr id="3" name="Content Placeholder 2"/>
          <p:cNvSpPr>
            <a:spLocks noGrp="1"/>
          </p:cNvSpPr>
          <p:nvPr>
            <p:ph idx="1"/>
          </p:nvPr>
        </p:nvSpPr>
        <p:spPr/>
        <p:txBody>
          <a:bodyPr/>
          <a:lstStyle/>
          <a:p>
            <a:pPr lvl="0"/>
            <a:r>
              <a:rPr/>
              <a:t>Documentation can be as simple as a file that lists the test name and what it is testing.</a:t>
            </a:r>
          </a:p>
          <a:p>
            <a:pPr lvl="0"/>
            <a:r>
              <a:rPr/>
              <a:t>Documentation can also be written inline. It would be valuable to note precisely which line should fail.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we keep in mind while writing tests?</a:t>
            </a:r>
          </a:p>
        </p:txBody>
      </p:sp>
      <p:sp>
        <p:nvSpPr>
          <p:cNvPr id="3" name="Content Placeholder 2"/>
          <p:cNvSpPr>
            <a:spLocks noGrp="1"/>
          </p:cNvSpPr>
          <p:nvPr>
            <p:ph idx="1"/>
          </p:nvPr>
        </p:nvSpPr>
        <p:spPr/>
        <p:txBody>
          <a:bodyPr/>
          <a:lstStyle/>
          <a:p>
            <a:pPr lvl="0"/>
            <a:r>
              <a:rPr/>
              <a:t>Tests should be maintainable and understandable</a:t>
            </a:r>
          </a:p>
          <a:p>
            <a:pPr lvl="0"/>
            <a:r>
              <a:rPr/>
              <a:t>Tests should be documented and well organized</a:t>
            </a:r>
          </a:p>
          <a:p>
            <a:pPr lvl="0"/>
            <a:r>
              <a:rPr/>
              <a:t>Tests should provide good coverage</a:t>
            </a:r>
          </a:p>
          <a:p>
            <a:pPr lvl="0"/>
            <a:r>
              <a:rPr/>
              <a:t>Tests should communicate the right amount of information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Organize the tests</a:t>
            </a:r>
          </a:p>
        </p:txBody>
      </p:sp>
      <p:sp>
        <p:nvSpPr>
          <p:cNvPr id="3" name="Content Placeholder 2"/>
          <p:cNvSpPr>
            <a:spLocks noGrp="1"/>
          </p:cNvSpPr>
          <p:nvPr>
            <p:ph idx="1"/>
          </p:nvPr>
        </p:nvSpPr>
        <p:spPr/>
        <p:txBody>
          <a:bodyPr/>
          <a:lstStyle/>
          <a:p>
            <a:pPr lvl="0" indent="0" marL="0">
              <a:buNone/>
            </a:pPr>
            <a:r>
              <a:rPr/>
              <a:t>At minimum, tests should be organized into valid and invalid label tests. Although this is embedded in the name, sorting them will make it easier to find the test that you need, especially as the number of tests grows.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Access this presentation</a:t>
            </a:r>
          </a:p>
        </p:txBody>
      </p:sp>
      <p:sp>
        <p:nvSpPr>
          <p:cNvPr id="4" name="Text Placeholder 3"/>
          <p:cNvSpPr>
            <a:spLocks noGrp="1"/>
          </p:cNvSpPr>
          <p:nvPr>
            <p:ph idx="2" sz="half" type="body"/>
          </p:nvPr>
        </p:nvSpPr>
        <p:spPr/>
        <p:txBody>
          <a:bodyPr/>
          <a:lstStyle/>
          <a:p>
            <a:pPr lvl="0" indent="0" marL="0">
              <a:spcBef>
                <a:spcPts val="3000"/>
              </a:spcBef>
              <a:buNone/>
            </a:pPr>
            <a:r>
              <a:rPr b="1"/>
              <a:t>HTML</a:t>
            </a:r>
          </a:p>
          <a:p>
            <a:pPr lvl="0" indent="0" marL="0">
              <a:buNone/>
            </a:pPr>
            <a:r>
              <a:rPr>
                <a:hlinkClick r:id="rId2"/>
              </a:rPr>
              <a:t>https://sbn-psi.github.io/dmsp/LDDTesting/LDDTestingTechniques</a:t>
            </a:r>
          </a:p>
        </p:txBody>
      </p:sp>
      <p:pic>
        <p:nvPicPr>
          <p:cNvPr descr="fig:  images/techniques/page.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HTML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PPT</a:t>
            </a:r>
          </a:p>
          <a:p>
            <a:pPr lvl="0" indent="0" marL="0">
              <a:buNone/>
            </a:pPr>
            <a:r>
              <a:rPr>
                <a:hlinkClick r:id="rId2"/>
              </a:rPr>
              <a:t>https://github.com/sbn-psi/dmsp/raw/main/LDDTesting/stone-LDDTestingTechniques.pptx</a:t>
            </a:r>
          </a:p>
        </p:txBody>
      </p:sp>
      <p:pic>
        <p:nvPicPr>
          <p:cNvPr descr="fig:  images/techniques/presentation.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PPT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PDF</a:t>
            </a:r>
          </a:p>
          <a:p>
            <a:pPr lvl="0" indent="0" marL="0">
              <a:buNone/>
            </a:pPr>
            <a:r>
              <a:rPr>
                <a:hlinkClick r:id="rId2"/>
              </a:rPr>
              <a:t>https://github.com/sbn-psi/dmsp/raw/main/LDDTesting/stone-LDDTestingTechniques.pdf</a:t>
            </a:r>
          </a:p>
        </p:txBody>
      </p:sp>
      <p:pic>
        <p:nvPicPr>
          <p:cNvPr descr="fig:  images/techniques/pdf.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PDF</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labels uniform</a:t>
            </a:r>
          </a:p>
        </p:txBody>
      </p:sp>
      <p:sp>
        <p:nvSpPr>
          <p:cNvPr id="3" name="Content Placeholder 2"/>
          <p:cNvSpPr>
            <a:spLocks noGrp="1"/>
          </p:cNvSpPr>
          <p:nvPr>
            <p:ph idx="1"/>
          </p:nvPr>
        </p:nvSpPr>
        <p:spPr/>
        <p:txBody>
          <a:bodyPr/>
          <a:lstStyle/>
          <a:p>
            <a:pPr lvl="0"/>
            <a:r>
              <a:rPr/>
              <a:t>Unnecessary variations in the label will make it more difficult to track down errors.</a:t>
            </a:r>
          </a:p>
          <a:p>
            <a:pPr lvl="0"/>
            <a:r>
              <a:rPr/>
              <a:t>Sometimes variations are necessary when a discipline area can apply to different data types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 vs granular tests</a:t>
            </a:r>
          </a:p>
        </p:txBody>
      </p:sp>
      <p:sp>
        <p:nvSpPr>
          <p:cNvPr id="3" name="Content Placeholder 2"/>
          <p:cNvSpPr>
            <a:spLocks noGrp="1"/>
          </p:cNvSpPr>
          <p:nvPr>
            <p:ph idx="1"/>
          </p:nvPr>
        </p:nvSpPr>
        <p:spPr/>
        <p:txBody>
          <a:bodyPr/>
          <a:lstStyle/>
          <a:p>
            <a:pPr lvl="0"/>
            <a:r>
              <a:rPr/>
              <a:t>The testing framework that we are using is better suited for granular tests</a:t>
            </a:r>
          </a:p>
          <a:p>
            <a:pPr lvl="0"/>
            <a:r>
              <a:rPr/>
              <a:t>Monolithic tests are currently easier to generate and maintain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tests granular</a:t>
            </a:r>
          </a:p>
        </p:txBody>
      </p:sp>
      <p:sp>
        <p:nvSpPr>
          <p:cNvPr id="3" name="Content Placeholder 2"/>
          <p:cNvSpPr>
            <a:spLocks noGrp="1"/>
          </p:cNvSpPr>
          <p:nvPr>
            <p:ph idx="1"/>
          </p:nvPr>
        </p:nvSpPr>
        <p:spPr/>
        <p:txBody>
          <a:bodyPr/>
          <a:lstStyle/>
          <a:p>
            <a:pPr lvl="0"/>
            <a:r>
              <a:rPr/>
              <a:t>Each label is invalid in only one way</a:t>
            </a:r>
          </a:p>
          <a:p>
            <a:pPr lvl="0"/>
            <a:r>
              <a:rPr/>
              <a:t>Combining multiple errors in a single file will mask errors that don’t occur, since the testing framework only knows if a label passed or failed.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Drawbacks to granular tests</a:t>
            </a:r>
          </a:p>
        </p:txBody>
      </p:sp>
      <p:sp>
        <p:nvSpPr>
          <p:cNvPr id="3" name="Content Placeholder 2"/>
          <p:cNvSpPr>
            <a:spLocks noGrp="1"/>
          </p:cNvSpPr>
          <p:nvPr>
            <p:ph idx="1"/>
          </p:nvPr>
        </p:nvSpPr>
        <p:spPr/>
        <p:txBody>
          <a:bodyPr/>
          <a:lstStyle/>
          <a:p>
            <a:pPr lvl="0"/>
            <a:r>
              <a:rPr/>
              <a:t>Granular tests will increase the number of labels that the LDD is tested against</a:t>
            </a:r>
          </a:p>
          <a:p>
            <a:pPr lvl="0"/>
            <a:r>
              <a:rPr/>
              <a:t>Each of these labels will need to be maintained individually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Survey Dictionary Tests</a:t>
            </a:r>
          </a:p>
        </p:txBody>
      </p:sp>
      <p:sp>
        <p:nvSpPr>
          <p:cNvPr id="4" name="Text Placeholder 3"/>
          <p:cNvSpPr>
            <a:spLocks noGrp="1"/>
          </p:cNvSpPr>
          <p:nvPr>
            <p:ph idx="2" sz="half" type="body"/>
          </p:nvPr>
        </p:nvSpPr>
        <p:spPr/>
        <p:txBody>
          <a:bodyPr/>
          <a:lstStyle/>
          <a:p>
            <a:pPr lvl="0" indent="0" marL="0">
              <a:buNone/>
            </a:pPr>
            <a:r>
              <a:rPr>
                <a:hlinkClick r:id="rId2"/>
              </a:rPr>
              <a:t>https://github.com/pds-data-dictionaries/ldd-survey/tree/main/test</a:t>
            </a:r>
          </a:p>
          <a:p>
            <a:pPr lvl="0" indent="0" marL="0">
              <a:spcBef>
                <a:spcPts val="3000"/>
              </a:spcBef>
              <a:buNone/>
            </a:pPr>
            <a:r>
              <a:rPr b="1"/>
              <a:t>Objectives</a:t>
            </a:r>
          </a:p>
          <a:p>
            <a:pPr lvl="0"/>
            <a:r>
              <a:rPr/>
              <a:t>Demonstrate granular tests</a:t>
            </a:r>
          </a:p>
          <a:p>
            <a:pPr lvl="0"/>
            <a:r>
              <a:rPr/>
              <a:t>The tests in the survey dictionary each have one thing wrong with them,</a:t>
            </a:r>
          </a:p>
          <a:p>
            <a:pPr lvl="0"/>
            <a:r>
              <a:rPr/>
              <a:t>This is enough the trip the validator. When a tests fails, it’s for a single reason.</a:t>
            </a:r>
          </a:p>
        </p:txBody>
      </p:sp>
      <p:pic>
        <p:nvPicPr>
          <p:cNvPr descr="fig:  images/common/ldd-survey.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ldd-survey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Producing Test Labels</a:t>
            </a:r>
          </a:p>
        </p:txBody>
      </p:sp>
      <p:sp>
        <p:nvSpPr>
          <p:cNvPr id="3" name="Content Placeholder 2"/>
          <p:cNvSpPr>
            <a:spLocks noGrp="1"/>
          </p:cNvSpPr>
          <p:nvPr>
            <p:ph idx="1"/>
          </p:nvPr>
        </p:nvSpPr>
        <p:spPr/>
        <p:txBody>
          <a:bodyPr/>
          <a:lstStyle/>
          <a:p>
            <a:pPr lvl="0"/>
            <a:r>
              <a:rPr/>
              <a:t>Hand writing labels</a:t>
            </a:r>
          </a:p>
          <a:p>
            <a:pPr lvl="1"/>
            <a:r>
              <a:rPr/>
              <a:t>Labels are just XML files, and can be written in any text editor.</a:t>
            </a:r>
          </a:p>
          <a:p>
            <a:pPr lvl="0"/>
            <a:r>
              <a:rPr/>
              <a:t>Injecting discipline area fragments into label templates</a:t>
            </a:r>
          </a:p>
          <a:p>
            <a:pPr lvl="1"/>
            <a:r>
              <a:rPr/>
              <a:t>In addition to making the labels easier to generate, the parts of the label that are being tested are separated from the rest of the label.</a:t>
            </a:r>
          </a:p>
          <a:p>
            <a:pPr lvl="0"/>
            <a:r>
              <a:rPr/>
              <a:t>Mutating existing labels</a:t>
            </a:r>
          </a:p>
          <a:p>
            <a:pPr lvl="1"/>
            <a:r>
              <a:rPr/>
              <a:t>Keep a mapping of </a:t>
            </a:r>
            <a:r>
              <a:rPr i="1"/>
              <a:t>XPath</a:t>
            </a:r>
            <a:r>
              <a:rPr/>
              <a:t>s and operations to perform on a location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Demonstration - LDD Test Generator</a:t>
            </a:r>
          </a:p>
        </p:txBody>
      </p:sp>
      <p:sp>
        <p:nvSpPr>
          <p:cNvPr id="4" name="Text Placeholder 3"/>
          <p:cNvSpPr>
            <a:spLocks noGrp="1"/>
          </p:cNvSpPr>
          <p:nvPr>
            <p:ph idx="2" sz="half" type="body"/>
          </p:nvPr>
        </p:nvSpPr>
        <p:spPr/>
        <p:txBody>
          <a:bodyPr/>
          <a:lstStyle/>
          <a:p>
            <a:pPr lvl="0" indent="0" marL="0">
              <a:buNone/>
            </a:pPr>
            <a:r>
              <a:rPr>
                <a:hlinkClick r:id="rId2"/>
              </a:rPr>
              <a:t>https://github.com/sbn-psi/ldd_utilities/tree/master/LddTestGenerator</a:t>
            </a:r>
          </a:p>
          <a:p>
            <a:pPr lvl="0" indent="0" marL="0">
              <a:spcBef>
                <a:spcPts val="3000"/>
              </a:spcBef>
              <a:buNone/>
            </a:pPr>
            <a:r>
              <a:rPr b="1"/>
              <a:t>Objectives</a:t>
            </a:r>
          </a:p>
          <a:p>
            <a:pPr lvl="0"/>
            <a:r>
              <a:rPr/>
              <a:t>Demonstrate a template-based approach to generating test labels</a:t>
            </a:r>
          </a:p>
          <a:p>
            <a:pPr lvl="0"/>
            <a:r>
              <a:rPr/>
              <a:t>Mention how the framework could be expanded to mutate test files</a:t>
            </a:r>
          </a:p>
        </p:txBody>
      </p:sp>
      <p:pic>
        <p:nvPicPr>
          <p:cNvPr descr="fig:  images/common/generator.png" id="0" name="Picture 1"/>
          <p:cNvPicPr>
            <a:picLocks noGrp="1" noChangeAspect="1"/>
          </p:cNvPicPr>
          <p:nvPr/>
        </p:nvPicPr>
        <p:blipFill>
          <a:blip r:embed="rId3"/>
          <a:stretch>
            <a:fillRect/>
          </a:stretch>
        </p:blipFill>
        <p:spPr bwMode="auto">
          <a:xfrm>
            <a:off x="4191000" y="203200"/>
            <a:ext cx="38735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generator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LDD Testing Techniques</dc:title>
  <dc:creator>Jesse Stone, PDS Small Bodies Node</dc:creator>
  <cp:keywords/>
  <dcterms:created xsi:type="dcterms:W3CDTF">2022-03-24T22:54:48Z</dcterms:created>
  <dcterms:modified xsi:type="dcterms:W3CDTF">2022-03-24T22:54:48Z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2022-03-24</vt:lpwstr>
  </property>
</Properties>
</file>