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ds-data-dictionaries/ldd-disp/tree/main/test"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ds-data-dictionaries/ldd-survey/tree/main/test"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ds-data-dictionaries/ldd-spectral/tree/main/test"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ds-data-dictionaries/ldd-nucspec/tree/main/test" TargetMode="Externa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Principles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Display Dictionary Tests</a:t>
            </a:r>
          </a:p>
        </p:txBody>
      </p:sp>
      <p:sp>
        <p:nvSpPr>
          <p:cNvPr id="3" name="Content Placeholder 2"/>
          <p:cNvSpPr>
            <a:spLocks noGrp="1"/>
          </p:cNvSpPr>
          <p:nvPr>
            <p:ph idx="1"/>
          </p:nvPr>
        </p:nvSpPr>
        <p:spPr/>
        <p:txBody>
          <a:bodyPr/>
          <a:lstStyle/>
          <a:p>
            <a:pPr lvl="0" indent="0" marL="0">
              <a:buNone/>
            </a:pPr>
            <a:r>
              <a:rPr>
                <a:hlinkClick r:id="rId2"/>
              </a:rPr>
              <a:t>https://github.com/pds-data-dictionaries/ldd-disp/tree/main/test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area can apply to different data types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EN’s test processes are currently better suited for granular tests</a:t>
            </a:r>
          </a:p>
          <a:p>
            <a:pPr lvl="0"/>
            <a:r>
              <a:rPr/>
              <a:t>Monolithic tests are currently easier to generate and maintain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is binary.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Survey Dictionary Tests</a:t>
            </a:r>
          </a:p>
        </p:txBody>
      </p:sp>
      <p:sp>
        <p:nvSpPr>
          <p:cNvPr id="3" name="Content Placeholder 2"/>
          <p:cNvSpPr>
            <a:spLocks noGrp="1"/>
          </p:cNvSpPr>
          <p:nvPr>
            <p:ph idx="1"/>
          </p:nvPr>
        </p:nvSpPr>
        <p:spPr/>
        <p:txBody>
          <a:bodyPr/>
          <a:lstStyle/>
          <a:p>
            <a:pPr lvl="0" indent="0" marL="0">
              <a:buNone/>
            </a:pPr>
            <a:r>
              <a:rPr>
                <a:hlinkClick r:id="rId2"/>
              </a:rPr>
              <a:t>https://github.com/pds-data-dictionaries/ldd-survey/tree/main/test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Generating Test Labels</a:t>
            </a:r>
          </a:p>
        </p:txBody>
      </p:sp>
      <p:sp>
        <p:nvSpPr>
          <p:cNvPr id="3" name="Content Placeholder 2"/>
          <p:cNvSpPr>
            <a:spLocks noGrp="1"/>
          </p:cNvSpPr>
          <p:nvPr>
            <p:ph idx="1"/>
          </p:nvPr>
        </p:nvSpPr>
        <p:spPr/>
        <p:txBody>
          <a:bodyPr/>
          <a:lstStyle/>
          <a:p>
            <a:pPr lvl="0"/>
            <a:r>
              <a:rPr/>
              <a:t>Hand writing labels</a:t>
            </a:r>
          </a:p>
          <a:p>
            <a:pPr lvl="0"/>
            <a:r>
              <a:rPr/>
              <a:t>Injecting discipline area fragments into label templates</a:t>
            </a:r>
          </a:p>
          <a:p>
            <a:pPr lvl="1"/>
            <a:r>
              <a:rPr/>
              <a:t>In addition to making the labels easier to generate, the parts of the label that are being tested are separated from the rest of the label.</a:t>
            </a:r>
          </a:p>
          <a:p>
            <a:pPr lvl="0"/>
            <a:r>
              <a:rPr/>
              <a:t>Mutating existing labels</a:t>
            </a:r>
          </a:p>
          <a:p>
            <a:pPr lvl="1"/>
            <a:r>
              <a:rPr/>
              <a:t>Keep a mapping of </a:t>
            </a:r>
            <a:r>
              <a:rPr i="1"/>
              <a:t>XPath</a:t>
            </a:r>
            <a:r>
              <a:rPr/>
              <a:t>s and operations to perform on a location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LDD Test Generator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Spectral Dictionary Tests</a:t>
            </a:r>
          </a:p>
        </p:txBody>
      </p:sp>
      <p:sp>
        <p:nvSpPr>
          <p:cNvPr id="3" name="Content Placeholder 2"/>
          <p:cNvSpPr>
            <a:spLocks noGrp="1"/>
          </p:cNvSpPr>
          <p:nvPr>
            <p:ph idx="1"/>
          </p:nvPr>
        </p:nvSpPr>
        <p:spPr/>
        <p:txBody>
          <a:bodyPr/>
          <a:lstStyle/>
          <a:p>
            <a:pPr lvl="0" indent="0" marL="0">
              <a:buNone/>
            </a:pPr>
            <a:r>
              <a:rPr>
                <a:hlinkClick r:id="rId2"/>
              </a:rPr>
              <a:t>https://github.com/pds-data-dictionaries/ldd-spectral/tree/main/test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Tests?</a:t>
            </a:r>
          </a:p>
        </p:txBody>
      </p:sp>
      <p:sp>
        <p:nvSpPr>
          <p:cNvPr id="3" name="Content Placeholder 2"/>
          <p:cNvSpPr>
            <a:spLocks noGrp="1"/>
          </p:cNvSpPr>
          <p:nvPr>
            <p:ph idx="1"/>
          </p:nvPr>
        </p:nvSpPr>
        <p:spPr/>
        <p:txBody>
          <a:bodyPr/>
          <a:lstStyle/>
          <a:p>
            <a:pPr lvl="0"/>
            <a:r>
              <a:rPr/>
              <a:t>Passing tests provide examples of how the dictionary is used</a:t>
            </a:r>
          </a:p>
          <a:p>
            <a:pPr lvl="1"/>
            <a:r>
              <a:rPr/>
              <a:t>This is not a substitute for documentation, but can supplement it</a:t>
            </a:r>
          </a:p>
          <a:p>
            <a:pPr lvl="0"/>
            <a:r>
              <a:rPr/>
              <a:t>Ensure that every class definition works as intended</a:t>
            </a:r>
          </a:p>
          <a:p>
            <a:pPr lvl="0"/>
            <a:r>
              <a:rPr/>
              <a:t>Ensures that schematron tests are running</a:t>
            </a:r>
          </a:p>
          <a:p>
            <a:pPr lvl="1"/>
            <a:r>
              <a:rPr/>
              <a:t>Ensures that your schematron rules are correct</a:t>
            </a:r>
          </a:p>
          <a:p>
            <a:pPr lvl="0"/>
            <a:r>
              <a:rPr/>
              <a:t>Prevent regressions</a:t>
            </a:r>
          </a:p>
          <a:p>
            <a:pPr lvl="1"/>
            <a:r>
              <a:rPr/>
              <a:t>Regressions are unintended side-effects created by making changes</a:t>
            </a:r>
          </a:p>
          <a:p>
            <a:pPr lvl="0"/>
            <a:r>
              <a:rPr/>
              <a:t>Warns if changes are not backwards-compatible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 runner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This is especially important, since schematron rules can be prevented from triggering if incorrectly written.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Nucspec Dictionary Tests</a:t>
            </a:r>
          </a:p>
        </p:txBody>
      </p:sp>
      <p:sp>
        <p:nvSpPr>
          <p:cNvPr id="3" name="Content Placeholder 2"/>
          <p:cNvSpPr>
            <a:spLocks noGrp="1"/>
          </p:cNvSpPr>
          <p:nvPr>
            <p:ph idx="1"/>
          </p:nvPr>
        </p:nvSpPr>
        <p:spPr/>
        <p:txBody>
          <a:bodyPr/>
          <a:lstStyle/>
          <a:p>
            <a:pPr lvl="0" indent="0" marL="0">
              <a:buNone/>
            </a:pPr>
            <a:r>
              <a:rPr>
                <a:hlinkClick r:id="rId2"/>
              </a:rPr>
              <a:t>https://github.com/pds-data-dictionaries/ldd-nucspec/tree/main/test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a:p>
            <a:pPr lvl="0"/>
            <a:r>
              <a:rPr/>
              <a:t>Documentation can also be written inline. It would be valuable to note precisely which line should fail.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analysis tools</a:t>
            </a:r>
          </a:p>
        </p:txBody>
      </p:sp>
      <p:sp>
        <p:nvSpPr>
          <p:cNvPr id="3" name="Content Placeholder 2"/>
          <p:cNvSpPr>
            <a:spLocks noGrp="1"/>
          </p:cNvSpPr>
          <p:nvPr>
            <p:ph idx="1"/>
          </p:nvPr>
        </p:nvSpPr>
        <p:spPr/>
        <p:txBody>
          <a:bodyPr/>
          <a:lstStyle/>
          <a:p>
            <a:pPr lvl="0"/>
            <a:r>
              <a:rPr/>
              <a:t>Validate tool</a:t>
            </a:r>
          </a:p>
          <a:p>
            <a:pPr lvl="1"/>
            <a:r>
              <a:rPr/>
              <a:t>Ingest LDD files are part of the PDS4 information model, just like products. This means that the validator can run against them.</a:t>
            </a:r>
          </a:p>
          <a:p>
            <a:pPr lvl="0"/>
            <a:r>
              <a:rPr/>
              <a:t>LDDTool</a:t>
            </a:r>
          </a:p>
          <a:p>
            <a:pPr lvl="1"/>
            <a:r>
              <a:rPr/>
              <a:t>Catches many problems with a dictionary while it is being generated.</a:t>
            </a:r>
          </a:p>
          <a:p>
            <a:pPr lvl="0"/>
            <a:r>
              <a:rPr/>
              <a:t>LDDPreflight</a:t>
            </a:r>
          </a:p>
          <a:p>
            <a:pPr lvl="1"/>
            <a:r>
              <a:rPr/>
              <a:t>Runs several of the new rules proposed at this meeting, and raises any voilations.</a:t>
            </a:r>
          </a:p>
          <a:p>
            <a:pPr lvl="0"/>
            <a:r>
              <a:rPr/>
              <a:t>These should be run before the regression tests, since errors at this point are easier to catch, and some of them will prevent the dictionary from being generated, or will prevent regression tests from passing.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methodologies</a:t>
            </a:r>
          </a:p>
        </p:txBody>
      </p:sp>
      <p:sp>
        <p:nvSpPr>
          <p:cNvPr id="3" name="Content Placeholder 2"/>
          <p:cNvSpPr>
            <a:spLocks noGrp="1"/>
          </p:cNvSpPr>
          <p:nvPr>
            <p:ph idx="1"/>
          </p:nvPr>
        </p:nvSpPr>
        <p:spPr/>
        <p:txBody>
          <a:bodyPr/>
          <a:lstStyle/>
          <a:p>
            <a:pPr lvl="0"/>
            <a:r>
              <a:rPr/>
              <a:t>Regression testing</a:t>
            </a:r>
          </a:p>
          <a:p>
            <a:pPr lvl="1"/>
            <a:r>
              <a:rPr/>
              <a:t>This method generates the dictionary, and validates special labels against the dictionary.</a:t>
            </a:r>
          </a:p>
          <a:p>
            <a:pPr lvl="2"/>
            <a:r>
              <a:rPr/>
              <a:t>Thse labels are specifically designed to pass or fail validation</a:t>
            </a:r>
          </a:p>
          <a:p>
            <a:pPr lvl="2"/>
            <a:r>
              <a:rPr/>
              <a:t>If the validation result does not match the intent of the label, then there is a problem with the dictionary.</a:t>
            </a:r>
          </a:p>
          <a:p>
            <a:pPr lvl="0"/>
            <a:r>
              <a:rPr/>
              <a:t>Static analysis</a:t>
            </a:r>
          </a:p>
          <a:p>
            <a:pPr lvl="1"/>
            <a:r>
              <a:rPr/>
              <a:t>This evaluates the dictionary according to predefined rules, without necessarily comparing it against labels.</a:t>
            </a:r>
          </a:p>
          <a:p>
            <a:pPr lvl="0"/>
            <a:r>
              <a:rPr/>
              <a:t>Regression testing and static analysis are complementary tools, and both are needed to fully evaluate a dictionary.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regression tests work</a:t>
            </a:r>
          </a:p>
        </p:txBody>
      </p:sp>
      <p:sp>
        <p:nvSpPr>
          <p:cNvPr id="3" name="Content Placeholder 2"/>
          <p:cNvSpPr>
            <a:spLocks noGrp="1"/>
          </p:cNvSpPr>
          <p:nvPr>
            <p:ph idx="1"/>
          </p:nvPr>
        </p:nvSpPr>
        <p:spPr/>
        <p:txBody>
          <a:bodyPr/>
          <a:lstStyle/>
          <a:p>
            <a:pPr lvl="0"/>
            <a:r>
              <a:rPr/>
              <a:t>Upon a push to the repository, GitHub will:</a:t>
            </a:r>
          </a:p>
          <a:p>
            <a:pPr lvl="1"/>
            <a:r>
              <a:rPr/>
              <a:t>Generate the LDDs</a:t>
            </a:r>
          </a:p>
          <a:p>
            <a:pPr lvl="1"/>
            <a:r>
              <a:rPr/>
              <a:t>Run validate on every label with the generated LDD</a:t>
            </a:r>
          </a:p>
          <a:p>
            <a:pPr lvl="1"/>
            <a:r>
              <a:rPr/>
              <a:t>Interpret the results</a:t>
            </a:r>
          </a:p>
          <a:p>
            <a:pPr lvl="1"/>
            <a:r>
              <a:rPr/>
              <a:t>Mark the branch as passing/failing based on the results of the test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Pushing a dictionary to GitHub</a:t>
            </a:r>
          </a:p>
        </p:txBody>
      </p:sp>
      <p:sp>
        <p:nvSpPr>
          <p:cNvPr id="3" name="Content Placeholder 2"/>
          <p:cNvSpPr>
            <a:spLocks noGrp="1"/>
          </p:cNvSpPr>
          <p:nvPr>
            <p:ph idx="1"/>
          </p:nvPr>
        </p:nvSpPr>
        <p:spPr/>
        <p:txBody>
          <a:bodyPr/>
          <a:lstStyle/>
          <a:p>
            <a:pPr lvl="0"/>
            <a:r>
              <a:rPr/>
              <a:t>Show tests in progress</a:t>
            </a:r>
          </a:p>
          <a:p>
            <a:pPr lvl="0"/>
            <a:r>
              <a:rPr/>
              <a:t>Show test results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types of tests are there?</a:t>
            </a:r>
          </a:p>
        </p:txBody>
      </p:sp>
      <p:sp>
        <p:nvSpPr>
          <p:cNvPr id="3" name="Content Placeholder 2"/>
          <p:cNvSpPr>
            <a:spLocks noGrp="1"/>
          </p:cNvSpPr>
          <p:nvPr>
            <p:ph idx="1"/>
          </p:nvPr>
        </p:nvSpPr>
        <p:spPr/>
        <p:txBody>
          <a:bodyPr/>
          <a:lstStyle/>
          <a:p>
            <a:pPr lvl="0"/>
            <a:r>
              <a:rPr/>
              <a:t>Valid label tests will pass if the validator passes</a:t>
            </a:r>
          </a:p>
          <a:p>
            <a:pPr lvl="0"/>
            <a:r>
              <a:rPr/>
              <a:t>Invalid label tests will pass if the validator fails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 Label (passing) tests</a:t>
            </a:r>
          </a:p>
        </p:txBody>
      </p:sp>
      <p:sp>
        <p:nvSpPr>
          <p:cNvPr id="3" name="Content Placeholder 2"/>
          <p:cNvSpPr>
            <a:spLocks noGrp="1"/>
          </p:cNvSpPr>
          <p:nvPr>
            <p:ph idx="1"/>
          </p:nvPr>
        </p:nvSpPr>
        <p:spPr/>
        <p:txBody>
          <a:bodyPr/>
          <a:lstStyle/>
          <a:p>
            <a:pPr lvl="0"/>
            <a:r>
              <a:rPr/>
              <a:t>These are meant to test situations where the label should work</a:t>
            </a:r>
          </a:p>
          <a:p>
            <a:pPr lvl="0"/>
            <a:r>
              <a:rPr/>
              <a:t>These can consist of a variety of different labels that exercise each aspect of the dictionary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Invalid Label tests</a:t>
            </a:r>
          </a:p>
        </p:txBody>
      </p:sp>
      <p:sp>
        <p:nvSpPr>
          <p:cNvPr id="3" name="Content Placeholder 2"/>
          <p:cNvSpPr>
            <a:spLocks noGrp="1"/>
          </p:cNvSpPr>
          <p:nvPr>
            <p:ph idx="1"/>
          </p:nvPr>
        </p:nvSpPr>
        <p:spPr/>
        <p:txBody>
          <a:bodyPr/>
          <a:lstStyle/>
          <a:p>
            <a:pPr lvl="0"/>
            <a:r>
              <a:rPr/>
              <a:t>These are meant to illustrate labels that are incorrect</a:t>
            </a:r>
          </a:p>
          <a:p>
            <a:pPr lvl="1"/>
            <a:r>
              <a:rPr/>
              <a:t>You would use these to illustrate the type of labels that you </a:t>
            </a:r>
            <a:r>
              <a:rPr i="1"/>
              <a:t>do not</a:t>
            </a:r>
            <a:r>
              <a:rPr/>
              <a:t> want a data provider to create.</a:t>
            </a:r>
          </a:p>
          <a:p>
            <a:pPr lvl="1"/>
            <a:r>
              <a:rPr/>
              <a:t>The could have incorrect values, be incomplete, or have too much (or conflicting) information.</a:t>
            </a:r>
          </a:p>
          <a:p>
            <a:pPr lvl="0"/>
            <a:r>
              <a:rPr/>
              <a:t>Additionally, they will help detect if schematron rules are not running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write tests?</a:t>
            </a:r>
          </a:p>
        </p:txBody>
      </p:sp>
      <p:sp>
        <p:nvSpPr>
          <p:cNvPr id="3" name="Content Placeholder 2"/>
          <p:cNvSpPr>
            <a:spLocks noGrp="1"/>
          </p:cNvSpPr>
          <p:nvPr>
            <p:ph idx="1"/>
          </p:nvPr>
        </p:nvSpPr>
        <p:spPr/>
        <p:txBody>
          <a:bodyPr/>
          <a:lstStyle/>
          <a:p>
            <a:pPr lvl="0"/>
            <a:r>
              <a:rPr/>
              <a:t>Create a label</a:t>
            </a:r>
          </a:p>
          <a:p>
            <a:pPr lvl="1"/>
            <a:r>
              <a:rPr/>
              <a:t>This could involve creating a completely synthetic label, or using an existing label</a:t>
            </a:r>
          </a:p>
          <a:p>
            <a:pPr lvl="1"/>
            <a:r>
              <a:rPr/>
              <a:t>The simpler the part that is not under test is, the better.</a:t>
            </a:r>
          </a:p>
          <a:p>
            <a:pPr lvl="2"/>
            <a:r>
              <a:rPr/>
              <a:t>Parts that are not being tested just obscure the purpose of the test.</a:t>
            </a:r>
          </a:p>
          <a:p>
            <a:pPr lvl="0"/>
            <a:r>
              <a:rPr/>
              <a:t>If this is an invalid label test, introduce errors</a:t>
            </a:r>
          </a:p>
          <a:p>
            <a:pPr lvl="0"/>
            <a:r>
              <a:rPr/>
              <a:t>Mark the label as a valid label test or an invalid label test</a:t>
            </a:r>
          </a:p>
          <a:p>
            <a:pPr lvl="1"/>
            <a:r>
              <a:rPr/>
              <a:t>Add either </a:t>
            </a:r>
            <a:r>
              <a:rPr>
                <a:latin typeface="Courier"/>
              </a:rPr>
              <a:t>_VALID</a:t>
            </a:r>
            <a:r>
              <a:rPr/>
              <a:t> or </a:t>
            </a:r>
            <a:r>
              <a:rPr>
                <a:latin typeface="Courier"/>
              </a:rPr>
              <a:t>_FAIL</a:t>
            </a:r>
            <a:r>
              <a:rPr/>
              <a:t> to the end of the filename</a:t>
            </a:r>
          </a:p>
          <a:p>
            <a:pPr lvl="0"/>
            <a:r>
              <a:rPr/>
              <a:t>Commit the label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Principles</dc:title>
  <dc:creator>Jesse Stone, PDS Small Bodies Node</dc:creator>
  <cp:keywords/>
  <dcterms:created xsi:type="dcterms:W3CDTF">2022-03-23T17:54:18Z</dcterms:created>
  <dcterms:modified xsi:type="dcterms:W3CDTF">2022-03-23T17:54:18Z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2022-03-23</vt:lpwstr>
  </property>
</Properties>
</file>