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Visualizing LDDs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attribute is drawn in an oval</a:t>
            </a:r>
          </a:p>
        </p:txBody>
      </p:sp>
      <p:pic>
        <p:nvPicPr>
          <p:cNvPr descr="fig:  GraphvizM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Classes and attributes are connectected by arrows</a:t>
            </a:r>
          </a:p>
          <a:p>
            <a:pPr lvl="1"/>
            <a:r>
              <a:rPr/>
              <a:t>Unlike UML mode, This an illustrate how attributes are reused</a:t>
            </a:r>
          </a:p>
        </p:txBody>
      </p:sp>
      <p:pic>
        <p:nvPicPr>
          <p:cNvPr descr="fig:  GraphvizM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schematron rule is drawn in a diamond</a:t>
            </a:r>
          </a:p>
        </p:txBody>
      </p:sp>
      <p:pic>
        <p:nvPicPr>
          <p:cNvPr descr="fig:  GraphvizMod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HTML Mode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described in an html fieldset</a:t>
            </a:r>
          </a:p>
          <a:p>
            <a:pPr lvl="0"/>
            <a:r>
              <a:rPr/>
              <a:t>This could be used as a starting point for documetation, but it should not be the only source of documenation, since it just repeats the information in the LDD.</a:t>
            </a:r>
          </a:p>
        </p:txBody>
      </p:sp>
      <p:pic>
        <p:nvPicPr>
          <p:cNvPr descr="fig:  HTML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LD3 - 1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LD3 is a visualization and design tool for data dictionaries</a:t>
            </a:r>
          </a:p>
        </p:txBody>
      </p:sp>
      <p:pic>
        <p:nvPicPr>
          <p:cNvPr descr="fig:  LD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LD3 - 2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tool is web-based, and also incorporates some of the functionality of IngestLDDView</a:t>
            </a:r>
          </a:p>
          <a:p>
            <a:pPr lvl="0"/>
            <a:r>
              <a:rPr/>
              <a:t>This is just a prototype, but can be useful in some situations.</a:t>
            </a:r>
          </a:p>
        </p:txBody>
      </p:sp>
      <p:pic>
        <p:nvPicPr>
          <p:cNvPr descr="fig:  LD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Visualize LDDs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LDDs can be large and difficult to navigate</a:t>
            </a:r>
          </a:p>
          <a:p>
            <a:pPr lvl="1"/>
            <a:r>
              <a:rPr/>
              <a:t>This makes them more difficult to understand</a:t>
            </a:r>
          </a:p>
          <a:p>
            <a:pPr lvl="1"/>
            <a:r>
              <a:rPr/>
              <a:t>It can also make it more difficult to spot errors</a:t>
            </a:r>
          </a:p>
          <a:p>
            <a:pPr lvl="0"/>
            <a:r>
              <a:rPr/>
              <a:t>Generating visual representations of the LDD can make it easier to understand</a:t>
            </a:r>
          </a:p>
          <a:p>
            <a:pPr lvl="0"/>
            <a:r>
              <a:rPr/>
              <a:t>These representations can also be re-used in documentation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series of XSLT files that will convert an LDD to various formats</a:t>
            </a:r>
          </a:p>
          <a:p>
            <a:pPr lvl="0"/>
            <a:r>
              <a:rPr/>
              <a:t>These XSLT also have accompanying scripts to perform the conversion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 - UML mode 0</a:t>
            </a:r>
          </a:p>
        </p:txBody>
      </p:sp>
      <p:pic>
        <p:nvPicPr>
          <p:cNvPr descr="fig:  UML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drawn in a box, with the class name as a header</a:t>
            </a:r>
          </a:p>
          <a:p>
            <a:pPr lvl="0"/>
            <a:r>
              <a:rPr/>
              <a:t>Attributes that belong to that class are placed lower in the box</a:t>
            </a:r>
          </a:p>
        </p:txBody>
      </p:sp>
      <p:pic>
        <p:nvPicPr>
          <p:cNvPr descr="fig:  UMLM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Classes are connected with arrows</a:t>
            </a:r>
          </a:p>
          <a:p>
            <a:pPr lvl="1"/>
            <a:r>
              <a:rPr/>
              <a:t>This illustrates how classes releate to each other</a:t>
            </a:r>
          </a:p>
        </p:txBody>
      </p:sp>
      <p:pic>
        <p:nvPicPr>
          <p:cNvPr descr="fig:  UMLM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03200"/>
            <a:ext cx="4876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Different arrows for inheritance and composition/aggregation</a:t>
            </a:r>
          </a:p>
        </p:txBody>
      </p:sp>
      <p:pic>
        <p:nvPicPr>
          <p:cNvPr descr="fig:  UMLM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00500" y="203200"/>
            <a:ext cx="4254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 - Graphviz mode 0</a:t>
            </a:r>
          </a:p>
        </p:txBody>
      </p:sp>
      <p:pic>
        <p:nvPicPr>
          <p:cNvPr descr="fig:  Graphviz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drawn in a box</a:t>
            </a:r>
          </a:p>
        </p:txBody>
      </p:sp>
      <p:pic>
        <p:nvPicPr>
          <p:cNvPr descr="fig:  GraphvizM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2022-02-08T22:01:39Z</dcterms:created>
  <dcterms:modified xsi:type="dcterms:W3CDTF">2022-02-08T22:01:39Z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