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pectral/tree/main/test" TargetMode="External" /><Relationship Id="rId3"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nucspec/tree/main/test" TargetMode="External" /><Relationship Id="rId3"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bn-psi.github.io/dmsp/LDDTesting/LDDTestingTechniques" TargetMode="External" /><Relationship Id="rId3" Type="http://schemas.openxmlformats.org/officeDocument/2006/relationships/image" Target="../media/image5.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Techniques.pptx" TargetMode="External" /><Relationship Id="rId3" Type="http://schemas.openxmlformats.org/officeDocument/2006/relationships/image" Target="../media/image6.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urvey/tree/main/test" TargetMode="External" /><Relationship Id="rId3"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ldd_utilities/tree/master/LddTestGenerator" TargetMode="External" /><Relationship Id="rId3"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LDD Testing Techniques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Jesse Stone, PDS Small Bodies Node</a:t>
            </a:r>
          </a:p>
        </p:txBody>
      </p:sp>
      <p:sp>
        <p:nvSpPr>
          <p:cNvPr id="4" name="Date Placeholder 3"/>
          <p:cNvSpPr>
            <a:spLocks noGrp="1"/>
          </p:cNvSpPr>
          <p:nvPr>
            <p:ph idx="10" sz="half" type="dt"/>
          </p:nvPr>
        </p:nvSpPr>
        <p:spPr/>
        <p:txBody>
          <a:bodyPr/>
          <a:lstStyle/>
          <a:p>
            <a:pPr lvl="0" indent="0" marL="0">
              <a:buNone/>
            </a:pPr>
            <a:r>
              <a:rPr/>
              <a:t>2022-03-24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Spectral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https://github.com/pds-data-dictionaries/ldd-spectral/tree/main/test</a:t>
            </a:r>
          </a:p>
          <a:p>
            <a:pPr lvl="0" indent="0" marL="0">
              <a:spcBef>
                <a:spcPts val="3000"/>
              </a:spcBef>
              <a:buNone/>
            </a:pPr>
            <a:r>
              <a:rPr b="1"/>
              <a:t>Objectives</a:t>
            </a:r>
          </a:p>
          <a:p>
            <a:pPr lvl="0"/>
            <a:r>
              <a:rPr/>
              <a:t>Demonstrate monolithic tests</a:t>
            </a:r>
          </a:p>
        </p:txBody>
      </p:sp>
      <p:pic>
        <p:nvPicPr>
          <p:cNvPr descr="fig:  images/common/ldd-spectral.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ldd-spectral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the test output for monolithic tests</a:t>
            </a:r>
          </a:p>
        </p:txBody>
      </p:sp>
      <p:sp>
        <p:nvSpPr>
          <p:cNvPr id="3" name="Content Placeholder 2"/>
          <p:cNvSpPr>
            <a:spLocks noGrp="1"/>
          </p:cNvSpPr>
          <p:nvPr>
            <p:ph idx="1"/>
          </p:nvPr>
        </p:nvSpPr>
        <p:spPr/>
        <p:txBody>
          <a:bodyPr/>
          <a:lstStyle/>
          <a:p>
            <a:pPr lvl="0"/>
            <a:r>
              <a:rPr/>
              <a:t>Since monolithic tests have only a pass/fail result, and there are multiple expected failures, it’s possible to miss failures</a:t>
            </a:r>
          </a:p>
          <a:p>
            <a:pPr lvl="0"/>
            <a:r>
              <a:rPr/>
              <a:t>This can be mitigated by expecting a certain number of failures, or checking for specific failure messages</a:t>
            </a:r>
          </a:p>
          <a:p>
            <a:pPr lvl="1"/>
            <a:r>
              <a:rPr/>
              <a:t>This would require updates to the test runner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tests?</a:t>
            </a:r>
          </a:p>
        </p:txBody>
      </p:sp>
      <p:sp>
        <p:nvSpPr>
          <p:cNvPr id="3" name="Content Placeholder 2"/>
          <p:cNvSpPr>
            <a:spLocks noGrp="1"/>
          </p:cNvSpPr>
          <p:nvPr>
            <p:ph idx="1"/>
          </p:nvPr>
        </p:nvSpPr>
        <p:spPr/>
        <p:txBody>
          <a:bodyPr/>
          <a:lstStyle/>
          <a:p>
            <a:pPr lvl="0"/>
            <a:r>
              <a:rPr/>
              <a:t>You want to have enough to thoroughly test your dictionary.</a:t>
            </a:r>
          </a:p>
          <a:p>
            <a:pPr lvl="1"/>
            <a:r>
              <a:rPr/>
              <a:t>Typically, this means that every class should be used at least once</a:t>
            </a:r>
          </a:p>
          <a:p>
            <a:pPr lvl="1"/>
            <a:r>
              <a:rPr/>
              <a:t>Every schematron rule should pass and fail at least once, as well.</a:t>
            </a:r>
          </a:p>
          <a:p>
            <a:pPr lvl="0"/>
            <a:r>
              <a:rPr/>
              <a:t>Too many tests can cause problems (This does </a:t>
            </a:r>
            <a:r>
              <a:rPr i="1"/>
              <a:t>not</a:t>
            </a:r>
            <a:r>
              <a:rPr/>
              <a:t> mean don’t write tests)</a:t>
            </a:r>
          </a:p>
          <a:p>
            <a:pPr lvl="1"/>
            <a:r>
              <a:rPr/>
              <a:t>The biggest problem with too many tests is that they need to be maintained</a:t>
            </a:r>
          </a:p>
          <a:p>
            <a:pPr lvl="1"/>
            <a:r>
              <a:rPr/>
              <a:t>Maintenance can be necessary when either your dictionary changes, or when the dependencies change (IM changes, upstream dictionaries, etc)</a:t>
            </a:r>
          </a:p>
          <a:p>
            <a:pPr lvl="1"/>
            <a:r>
              <a:rPr/>
              <a:t>A test should have its own job – it shouldn’t just functionally duplicate another test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class</a:t>
            </a:r>
          </a:p>
        </p:txBody>
      </p:sp>
      <p:sp>
        <p:nvSpPr>
          <p:cNvPr id="3" name="Content Placeholder 2"/>
          <p:cNvSpPr>
            <a:spLocks noGrp="1"/>
          </p:cNvSpPr>
          <p:nvPr>
            <p:ph idx="1"/>
          </p:nvPr>
        </p:nvSpPr>
        <p:spPr/>
        <p:txBody>
          <a:bodyPr/>
          <a:lstStyle/>
          <a:p>
            <a:pPr lvl="0"/>
            <a:r>
              <a:rPr/>
              <a:t>At least one passing test should use each class</a:t>
            </a:r>
          </a:p>
          <a:p>
            <a:pPr lvl="0"/>
            <a:r>
              <a:rPr/>
              <a:t>Write as many test files as necessary to achieve this.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schematron rule</a:t>
            </a:r>
          </a:p>
        </p:txBody>
      </p:sp>
      <p:sp>
        <p:nvSpPr>
          <p:cNvPr id="3" name="Content Placeholder 2"/>
          <p:cNvSpPr>
            <a:spLocks noGrp="1"/>
          </p:cNvSpPr>
          <p:nvPr>
            <p:ph idx="1"/>
          </p:nvPr>
        </p:nvSpPr>
        <p:spPr/>
        <p:txBody>
          <a:bodyPr/>
          <a:lstStyle/>
          <a:p>
            <a:pPr lvl="0"/>
            <a:r>
              <a:rPr/>
              <a:t>At least one invalid label test should fail each schematron rule.</a:t>
            </a:r>
          </a:p>
          <a:p>
            <a:pPr lvl="0"/>
            <a:r>
              <a:rPr/>
              <a:t>At least one valid label test should pass each schematron rule</a:t>
            </a:r>
          </a:p>
          <a:p>
            <a:pPr lvl="0"/>
            <a:r>
              <a:rPr/>
              <a:t>At least one valid label test should not trigger the schematron rule, if possible.</a:t>
            </a:r>
          </a:p>
          <a:p>
            <a:pPr lvl="0"/>
            <a:r>
              <a:rPr/>
              <a:t>This is especially important, since schematron rules can be prevented from triggering if incorrectly written.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Nucspec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https://github.com/pds-data-dictionaries/ldd-nucspec/tree/main/test</a:t>
            </a:r>
          </a:p>
          <a:p>
            <a:pPr lvl="0" indent="0" marL="0">
              <a:spcBef>
                <a:spcPts val="3000"/>
              </a:spcBef>
              <a:buNone/>
            </a:pPr>
            <a:r>
              <a:rPr b="1"/>
              <a:t>Objectives</a:t>
            </a:r>
          </a:p>
          <a:p>
            <a:pPr lvl="0"/>
            <a:r>
              <a:rPr/>
              <a:t>Demonstrate tests for each schematron rule</a:t>
            </a:r>
          </a:p>
        </p:txBody>
      </p:sp>
      <p:pic>
        <p:nvPicPr>
          <p:cNvPr descr="fig:  images/common/ldd-nucspec.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ldd-nucspec</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 the tests</a:t>
            </a:r>
          </a:p>
        </p:txBody>
      </p:sp>
      <p:sp>
        <p:nvSpPr>
          <p:cNvPr id="3" name="Content Placeholder 2"/>
          <p:cNvSpPr>
            <a:spLocks noGrp="1"/>
          </p:cNvSpPr>
          <p:nvPr>
            <p:ph idx="1"/>
          </p:nvPr>
        </p:nvSpPr>
        <p:spPr/>
        <p:txBody>
          <a:bodyPr/>
          <a:lstStyle/>
          <a:p>
            <a:pPr lvl="0"/>
            <a:r>
              <a:rPr/>
              <a:t>Documentation can be as simple as a file that lists the test name and what it is testing.</a:t>
            </a:r>
          </a:p>
          <a:p>
            <a:pPr lvl="0"/>
            <a:r>
              <a:rPr/>
              <a:t>This will remind you how each test is expected to fail, or what each test is intended to exercise.</a:t>
            </a:r>
          </a:p>
          <a:p>
            <a:pPr lvl="0"/>
            <a:r>
              <a:rPr/>
              <a:t>If writing a monolithic test, this can be further developed into the expected output for comparison in a future version of the EN testing tool.</a:t>
            </a:r>
          </a:p>
          <a:p>
            <a:pPr lvl="0"/>
            <a:r>
              <a:rPr/>
              <a:t>Documentation can also be written inline. It would be valuable to note precisely which line should fail.</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Organize the tests</a:t>
            </a:r>
          </a:p>
        </p:txBody>
      </p:sp>
      <p:sp>
        <p:nvSpPr>
          <p:cNvPr id="3" name="Content Placeholder 2"/>
          <p:cNvSpPr>
            <a:spLocks noGrp="1"/>
          </p:cNvSpPr>
          <p:nvPr>
            <p:ph idx="1"/>
          </p:nvPr>
        </p:nvSpPr>
        <p:spPr/>
        <p:txBody>
          <a:bodyPr/>
          <a:lstStyle/>
          <a:p>
            <a:pPr lvl="0" indent="0" marL="0">
              <a:buNone/>
            </a:pPr>
            <a:r>
              <a:rPr/>
              <a:t>At minimum, tests should be organized into valid and invalid label tests. Although this is embedded in the name, sorting them will make it easier to find the test that you need, especially as the number of tests grows.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Access this presentation</a:t>
            </a:r>
          </a:p>
        </p:txBody>
      </p:sp>
      <p:sp>
        <p:nvSpPr>
          <p:cNvPr id="4" name="Text Placeholder 3"/>
          <p:cNvSpPr>
            <a:spLocks noGrp="1"/>
          </p:cNvSpPr>
          <p:nvPr>
            <p:ph idx="2" sz="half" type="body"/>
          </p:nvPr>
        </p:nvSpPr>
        <p:spPr/>
        <p:txBody>
          <a:bodyPr/>
          <a:lstStyle/>
          <a:p>
            <a:pPr lvl="0" indent="0" marL="0">
              <a:spcBef>
                <a:spcPts val="3000"/>
              </a:spcBef>
              <a:buNone/>
            </a:pPr>
            <a:r>
              <a:rPr b="1"/>
              <a:t>HTML</a:t>
            </a:r>
          </a:p>
          <a:p>
            <a:pPr lvl="0" indent="0" marL="0">
              <a:buNone/>
            </a:pPr>
            <a:r>
              <a:rPr>
                <a:hlinkClick r:id="rId2"/>
              </a:rPr>
              <a:t>https://sbn-psi.github.io/dmsp/LDDTesting/LDDTestingTechniques</a:t>
            </a:r>
          </a:p>
        </p:txBody>
      </p:sp>
      <p:pic>
        <p:nvPicPr>
          <p:cNvPr descr="fig:  images/techniques/page.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HTML</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PPT</a:t>
            </a:r>
          </a:p>
          <a:p>
            <a:pPr lvl="0" indent="0" marL="0">
              <a:buNone/>
            </a:pPr>
            <a:r>
              <a:rPr>
                <a:hlinkClick r:id="rId2"/>
              </a:rPr>
              <a:t>https://github.com/sbn-psi/dmsp/raw/main/LDDTesting/stone-LDDTestingTechniques.pptx</a:t>
            </a:r>
          </a:p>
        </p:txBody>
      </p:sp>
      <p:pic>
        <p:nvPicPr>
          <p:cNvPr descr="fig:  images/techniques/presentation.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PPT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labels uniform</a:t>
            </a:r>
          </a:p>
        </p:txBody>
      </p:sp>
      <p:sp>
        <p:nvSpPr>
          <p:cNvPr id="3" name="Content Placeholder 2"/>
          <p:cNvSpPr>
            <a:spLocks noGrp="1"/>
          </p:cNvSpPr>
          <p:nvPr>
            <p:ph idx="1"/>
          </p:nvPr>
        </p:nvSpPr>
        <p:spPr/>
        <p:txBody>
          <a:bodyPr/>
          <a:lstStyle/>
          <a:p>
            <a:pPr lvl="0"/>
            <a:r>
              <a:rPr/>
              <a:t>Unnecessary variations in the label will make it more difficult to track down errors.</a:t>
            </a:r>
          </a:p>
          <a:p>
            <a:pPr lvl="0"/>
            <a:r>
              <a:rPr/>
              <a:t>Sometimes variations are necessary when a discipline area can apply to different data types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 vs granular tests</a:t>
            </a:r>
          </a:p>
        </p:txBody>
      </p:sp>
      <p:sp>
        <p:nvSpPr>
          <p:cNvPr id="3" name="Content Placeholder 2"/>
          <p:cNvSpPr>
            <a:spLocks noGrp="1"/>
          </p:cNvSpPr>
          <p:nvPr>
            <p:ph idx="1"/>
          </p:nvPr>
        </p:nvSpPr>
        <p:spPr/>
        <p:txBody>
          <a:bodyPr/>
          <a:lstStyle/>
          <a:p>
            <a:pPr lvl="0"/>
            <a:r>
              <a:rPr/>
              <a:t>EN’s test processes are currently better suited for granular tests</a:t>
            </a:r>
          </a:p>
          <a:p>
            <a:pPr lvl="0"/>
            <a:r>
              <a:rPr/>
              <a:t>Monolithic tests are currently easier to generate and maintain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tests granular</a:t>
            </a:r>
          </a:p>
        </p:txBody>
      </p:sp>
      <p:sp>
        <p:nvSpPr>
          <p:cNvPr id="3" name="Content Placeholder 2"/>
          <p:cNvSpPr>
            <a:spLocks noGrp="1"/>
          </p:cNvSpPr>
          <p:nvPr>
            <p:ph idx="1"/>
          </p:nvPr>
        </p:nvSpPr>
        <p:spPr/>
        <p:txBody>
          <a:bodyPr/>
          <a:lstStyle/>
          <a:p>
            <a:pPr lvl="0"/>
            <a:r>
              <a:rPr/>
              <a:t>Each label is invalid in only one way</a:t>
            </a:r>
          </a:p>
          <a:p>
            <a:pPr lvl="0"/>
            <a:r>
              <a:rPr/>
              <a:t>Combining multiple errors in a single file will mask errors that don’t occur, since the testing framework is binary.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Drawbacks to granular tests</a:t>
            </a:r>
          </a:p>
        </p:txBody>
      </p:sp>
      <p:sp>
        <p:nvSpPr>
          <p:cNvPr id="3" name="Content Placeholder 2"/>
          <p:cNvSpPr>
            <a:spLocks noGrp="1"/>
          </p:cNvSpPr>
          <p:nvPr>
            <p:ph idx="1"/>
          </p:nvPr>
        </p:nvSpPr>
        <p:spPr/>
        <p:txBody>
          <a:bodyPr/>
          <a:lstStyle/>
          <a:p>
            <a:pPr lvl="0"/>
            <a:r>
              <a:rPr/>
              <a:t>Granular tests will increase the number of labels that the LDD is tested against</a:t>
            </a:r>
          </a:p>
          <a:p>
            <a:pPr lvl="0"/>
            <a:r>
              <a:rPr/>
              <a:t>Each of these labels will need to be maintained individually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Survey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https://github.com/pds-data-dictionaries/ldd-survey/tree/main/test</a:t>
            </a:r>
          </a:p>
          <a:p>
            <a:pPr lvl="0" indent="0" marL="0">
              <a:spcBef>
                <a:spcPts val="3000"/>
              </a:spcBef>
              <a:buNone/>
            </a:pPr>
            <a:r>
              <a:rPr b="1"/>
              <a:t>Objectives</a:t>
            </a:r>
          </a:p>
          <a:p>
            <a:pPr lvl="0"/>
            <a:r>
              <a:rPr/>
              <a:t>Demonstrate granular tests</a:t>
            </a:r>
          </a:p>
        </p:txBody>
      </p:sp>
      <p:pic>
        <p:nvPicPr>
          <p:cNvPr descr="fig:  images/common/ldd-survey.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ldd-survey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Generating Test Labels</a:t>
            </a:r>
          </a:p>
        </p:txBody>
      </p:sp>
      <p:sp>
        <p:nvSpPr>
          <p:cNvPr id="3" name="Content Placeholder 2"/>
          <p:cNvSpPr>
            <a:spLocks noGrp="1"/>
          </p:cNvSpPr>
          <p:nvPr>
            <p:ph idx="1"/>
          </p:nvPr>
        </p:nvSpPr>
        <p:spPr/>
        <p:txBody>
          <a:bodyPr/>
          <a:lstStyle/>
          <a:p>
            <a:pPr lvl="0"/>
            <a:r>
              <a:rPr/>
              <a:t>Hand writing labels</a:t>
            </a:r>
          </a:p>
          <a:p>
            <a:pPr lvl="0"/>
            <a:r>
              <a:rPr/>
              <a:t>Injecting discipline area fragments into label templates</a:t>
            </a:r>
          </a:p>
          <a:p>
            <a:pPr lvl="1"/>
            <a:r>
              <a:rPr/>
              <a:t>In addition to making the labels easier to generate, the parts of the label that are being tested are separated from the rest of the label.</a:t>
            </a:r>
          </a:p>
          <a:p>
            <a:pPr lvl="0"/>
            <a:r>
              <a:rPr/>
              <a:t>Mutating existing labels</a:t>
            </a:r>
          </a:p>
          <a:p>
            <a:pPr lvl="1"/>
            <a:r>
              <a:rPr/>
              <a:t>Keep a mapping of </a:t>
            </a:r>
            <a:r>
              <a:rPr i="1"/>
              <a:t>XPath</a:t>
            </a:r>
            <a:r>
              <a:rPr/>
              <a:t>s and operations to perform on a location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LDD Test Generator</a:t>
            </a:r>
          </a:p>
        </p:txBody>
      </p:sp>
      <p:sp>
        <p:nvSpPr>
          <p:cNvPr id="4" name="Text Placeholder 3"/>
          <p:cNvSpPr>
            <a:spLocks noGrp="1"/>
          </p:cNvSpPr>
          <p:nvPr>
            <p:ph idx="2" sz="half" type="body"/>
          </p:nvPr>
        </p:nvSpPr>
        <p:spPr/>
        <p:txBody>
          <a:bodyPr/>
          <a:lstStyle/>
          <a:p>
            <a:pPr lvl="0" indent="0" marL="0">
              <a:buNone/>
            </a:pPr>
            <a:r>
              <a:rPr>
                <a:hlinkClick r:id="rId2"/>
              </a:rPr>
              <a:t>https://github.com/sbn-psi/ldd_utilities/tree/master/LddTestGenerator</a:t>
            </a:r>
          </a:p>
          <a:p>
            <a:pPr lvl="0" indent="0" marL="0">
              <a:spcBef>
                <a:spcPts val="3000"/>
              </a:spcBef>
              <a:buNone/>
            </a:pPr>
            <a:r>
              <a:rPr b="1"/>
              <a:t>Objectives</a:t>
            </a:r>
          </a:p>
          <a:p>
            <a:pPr lvl="0"/>
            <a:r>
              <a:rPr/>
              <a:t>Demonstrate a template-based approach to generating test labels</a:t>
            </a:r>
          </a:p>
          <a:p>
            <a:pPr lvl="0"/>
            <a:r>
              <a:rPr/>
              <a:t>Mention how the framework could be expanded to mutate test files</a:t>
            </a:r>
          </a:p>
        </p:txBody>
      </p:sp>
      <p:pic>
        <p:nvPicPr>
          <p:cNvPr descr="fig:  images/common/generator.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generator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a:t>
            </a:r>
          </a:p>
        </p:txBody>
      </p:sp>
      <p:sp>
        <p:nvSpPr>
          <p:cNvPr id="3" name="Content Placeholder 2"/>
          <p:cNvSpPr>
            <a:spLocks noGrp="1"/>
          </p:cNvSpPr>
          <p:nvPr>
            <p:ph idx="1"/>
          </p:nvPr>
        </p:nvSpPr>
        <p:spPr/>
        <p:txBody>
          <a:bodyPr/>
          <a:lstStyle/>
          <a:p>
            <a:pPr lvl="0"/>
            <a:r>
              <a:rPr/>
              <a:t>Multiple tests can be packed into a single label</a:t>
            </a:r>
          </a:p>
          <a:p>
            <a:pPr lvl="0"/>
            <a:r>
              <a:rPr/>
              <a:t>Document each point where the test is expected to fail</a:t>
            </a:r>
          </a:p>
          <a:p>
            <a:pPr lvl="0"/>
            <a:r>
              <a:rPr/>
              <a:t>Examine the output of the test run to determine if there are any missed failures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LDD Testing Techniques</dc:title>
  <dc:creator>Jesse Stone, PDS Small Bodies Node</dc:creator>
  <cp:keywords/>
  <dcterms:created xsi:type="dcterms:W3CDTF">2022-03-24T20:40:39Z</dcterms:created>
  <dcterms:modified xsi:type="dcterms:W3CDTF">2022-03-24T20:40:39Z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2022-03-24</vt:lpwstr>
  </property>
</Properties>
</file>