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wav" ContentType="audio/wav"/>
  <Default Extension="wma" ContentType="audio/x-ms-wma"/>
  <Default Extension="mp3" ContentType="audio/unknown"/>
  <Default Extension="m4a" ContentType="audio/unknown"/>
  <Default Extension="wmv" ContentType="video/x-ms-wmv"/>
  <Default Extension="avi" ContentType="video/avi"/>
  <Default Extension="m4v" ContentType="video/unknown"/>
  <Default Extension="mp4" ContentType="video/unknown"/>
  <Default Extension="mov" ContentType="video/unknown"/>
  <Default Extension="xls" ContentType="application/vnd.ms-excel"/>
  <Default Extension="xlsx" ContentType="application/vnd.openxmlformats-officedocument.spreadsheetml.sheet"/>
  <Default Extension="bin" ContentType="application/vnd.openxmlformats-officedocument.oleObject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08000" cy="6840000" type="screen4x3"/>
  <p:notesSz cx="6840000" cy="9108000"/>
  <p:defaultTextStyle>
    <a:lvl1pPr fontAlgn="base" marL="0" indent="0" algn="l" defTabSz="914400">
      <a:buNone/>
      <a:lnSpc>
        <a:spcPct val="100000"/>
      </a:lnSpc>
      <a:defRPr sz="1800" lang="en-US">
        <a:solidFill>
          <a:schemeClr val="dk1"/>
        </a:solidFill>
        <a:latin typeface="+mj-lt"/>
      </a:defRPr>
    </a:lvl1pPr>
    <a:lvl2pPr fontAlgn="base" marL="457200" indent="457200" algn="l" defTabSz="914400">
      <a:buNone/>
      <a:lnSpc>
        <a:spcPct val="100000"/>
      </a:lnSpc>
      <a:defRPr sz="1800" lang="en-US">
        <a:solidFill>
          <a:schemeClr val="dk1"/>
        </a:solidFill>
        <a:latin typeface="+mj-lt"/>
      </a:defRPr>
    </a:lvl2pPr>
    <a:lvl3pPr fontAlgn="base" marL="914400" indent="914400" algn="l" defTabSz="914400">
      <a:buNone/>
      <a:lnSpc>
        <a:spcPct val="100000"/>
      </a:lnSpc>
      <a:defRPr sz="1800" lang="en-US">
        <a:solidFill>
          <a:schemeClr val="dk1"/>
        </a:solidFill>
        <a:latin typeface="+mj-lt"/>
      </a:defRPr>
    </a:lvl3pPr>
    <a:lvl4pPr fontAlgn="base" marL="1371600" indent="1371600" algn="l" defTabSz="914400">
      <a:buNone/>
      <a:lnSpc>
        <a:spcPct val="100000"/>
      </a:lnSpc>
      <a:defRPr sz="1800" lang="en-US">
        <a:solidFill>
          <a:schemeClr val="dk1"/>
        </a:solidFill>
        <a:latin typeface="+mj-lt"/>
      </a:defRPr>
    </a:lvl4pPr>
    <a:lvl5pPr fontAlgn="base" marL="1828800" indent="1828800" algn="l" defTabSz="914400">
      <a:buNone/>
      <a:lnSpc>
        <a:spcPct val="100000"/>
      </a:lnSpc>
      <a:defRPr sz="1800" lang="en-US">
        <a:solidFill>
          <a:schemeClr val="dk1"/>
        </a:solidFill>
        <a:latin typeface="+mj-lt"/>
      </a:defRPr>
    </a:lvl5pPr>
    <a:lvl6pPr>
      <a:defRPr sz="1800" lang="en-US">
        <a:latin typeface="Arial"/>
      </a:defRPr>
    </a:lvl6pPr>
    <a:lvl7pPr>
      <a:defRPr sz="1800" lang="en-US">
        <a:latin typeface="Arial"/>
      </a:defRPr>
    </a:lvl7pPr>
    <a:lvl8pPr>
      <a:defRPr sz="1800" lang="en-US">
        <a:latin typeface="Arial"/>
      </a:defRPr>
    </a:lvl8pPr>
    <a:lvl9pPr>
      <a:defRPr sz="1800" lang="en-US">
        <a:latin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presProps" Target="presProps.xml"/><Relationship Id="rId11" Type="http://schemas.openxmlformats.org/officeDocument/2006/relationships/tableStyles" Target="tableStyles.xml"/><Relationship Id="rId12" Type="http://schemas.openxmlformats.org/officeDocument/2006/relationships/viewProps" Target="viewProps.xml"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Arrowheads="1"/>
          </p:cNvSpPr>
          <p:nvPr>
            <p:ph type="ctrTitle" idx="0"/>
          </p:nvPr>
        </p:nvSpPr>
        <p:spPr>
          <a:xfrm>
            <a:off x="683099" y="2124833"/>
            <a:ext cx="7741800" cy="1466166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endParaRPr dirty="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subTitle" idx="1"/>
          </p:nvPr>
        </p:nvSpPr>
        <p:spPr>
          <a:xfrm>
            <a:off x="1366199" y="3876000"/>
            <a:ext cx="6375599" cy="1748000"/>
          </a:xfrm>
          <a:prstGeom prst="rect">
            <a:avLst/>
          </a:prstGeom>
          <a:noFill/>
        </p:spPr>
        <p:txBody>
          <a:bodyPr lIns="91439" tIns="45719" rIns="91439" bIns="4572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Arrowheads="1"/>
          </p:cNvSpPr>
          <p:nvPr>
            <p:ph type="title" idx="0"/>
          </p:nvPr>
        </p:nvSpPr>
        <p:spPr>
          <a:xfrm>
            <a:off x="455399" y="273916"/>
            <a:ext cx="8197200" cy="1140000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endParaRPr dirty="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body" idx="1"/>
          </p:nvPr>
        </p:nvSpPr>
        <p:spPr>
          <a:xfrm>
            <a:off x="455399" y="1596000"/>
            <a:ext cx="8197200" cy="4514083"/>
          </a:xfrm>
          <a:prstGeom prst="rect">
            <a:avLst/>
          </a:prstGeom>
          <a:noFill/>
        </p:spPr>
        <p:txBody>
          <a:bodyPr lIns="91439" tIns="45720" rIns="91440" bIns="45720"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Arrowheads="1"/>
          </p:cNvSpPr>
          <p:nvPr>
            <p:ph type="title" idx="0"/>
          </p:nvPr>
        </p:nvSpPr>
        <p:spPr>
          <a:xfrm>
            <a:off x="455399" y="273916"/>
            <a:ext cx="8197200" cy="1140000"/>
          </a:xfrm>
          <a:prstGeom prst="rect">
            <a:avLst/>
          </a:prstGeom>
          <a:noFill/>
        </p:spPr>
        <p:txBody>
          <a:bodyPr lIns="91439" tIns="45720" rIns="91440" bIns="45719" anchor="ctr" anchorCtr="0"/>
          <a:lstStyle/>
          <a:p>
            <a:pPr lvl="0" marL="0" indent="0">
              <a:buNone/>
            </a:pPr>
            <a:r>
              <a:rPr/>
              <a:t>Click to edit Master title style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body" idx="1"/>
          </p:nvPr>
        </p:nvSpPr>
        <p:spPr>
          <a:xfrm>
            <a:off x="455399" y="1596000"/>
            <a:ext cx="8197200" cy="4514083"/>
          </a:xfrm>
          <a:prstGeom prst="rect">
            <a:avLst/>
          </a:prstGeom>
          <a:noFill/>
        </p:spPr>
        <p:txBody>
          <a:bodyPr lIns="91439" tIns="45720" rIns="91440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Click to edit Master text styles</a:t>
            </a:r>
          </a:p>
          <a:p>
            <a:pPr lvl="1" marL="742950" indent="-285750">
              <a:spcBef>
                <a:spcPct val="20000"/>
              </a:spcBef>
              <a:buFontTx/>
              <a:buChar char="–"/>
            </a:pPr>
            <a:r>
              <a:rPr/>
              <a:t>Second level</a:t>
            </a:r>
          </a:p>
          <a:p>
            <a:pPr lvl="2" marL="1143000" indent="-228600">
              <a:spcBef>
                <a:spcPct val="20000"/>
              </a:spcBef>
              <a:buFontTx/>
              <a:buChar char="•"/>
            </a:pPr>
            <a:r>
              <a:rPr/>
              <a:t>Third level</a:t>
            </a:r>
          </a:p>
          <a:p>
            <a:pPr lvl="3" marL="1600200" indent="-228600">
              <a:spcBef>
                <a:spcPct val="20000"/>
              </a:spcBef>
              <a:buFontTx/>
              <a:buChar char="–"/>
            </a:pPr>
            <a:r>
              <a:rPr/>
              <a:t>Fourth level</a:t>
            </a:r>
          </a:p>
          <a:p>
            <a:pPr lvl="4" marL="2057400" indent="-228600">
              <a:spcBef>
                <a:spcPct val="20000"/>
              </a:spcBef>
              <a:buFontTx/>
              <a:buChar char="»"/>
            </a:pPr>
            <a:r>
              <a:rPr/>
              <a:t>Fifth level</a:t>
            </a:r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dt" idx="2"/>
          </p:nvPr>
        </p:nvSpPr>
        <p:spPr>
          <a:xfrm>
            <a:off x="455399" y="6228833"/>
            <a:ext cx="2125199" cy="475000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pPr lvl="0" mar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Arrowheads="1"/>
          </p:cNvSpPr>
          <p:nvPr>
            <p:ph type="ftr" idx="3" size="quarter"/>
          </p:nvPr>
        </p:nvSpPr>
        <p:spPr>
          <a:xfrm>
            <a:off x="3111900" y="6228833"/>
            <a:ext cx="2884199" cy="475000"/>
          </a:xfrm>
          <a:prstGeom prst="rect">
            <a:avLst/>
          </a:prstGeom>
          <a:noFill/>
        </p:spPr>
        <p:txBody>
          <a:bodyPr lIns="91440" tIns="45720" rIns="91439" bIns="45719"/>
          <a:lstStyle/>
          <a:p>
            <a:pPr lvl="0" marL="0" indent="0" algn="ctr">
              <a:buNone/>
            </a:pPr>
            <a:endParaRPr lang="en-US" sz="1400"/>
          </a:p>
        </p:txBody>
      </p:sp>
      <p:sp>
        <p:nvSpPr>
          <p:cNvPr id="1030" name="Shape 1030"/>
          <p:cNvSpPr>
            <a:spLocks noGrp="1" noChangeArrowheads="1"/>
          </p:cNvSpPr>
          <p:nvPr>
            <p:ph type="sldNum" idx="4" size="quarter"/>
          </p:nvPr>
        </p:nvSpPr>
        <p:spPr>
          <a:xfrm>
            <a:off x="6527400" y="6228833"/>
            <a:ext cx="2125200" cy="475000"/>
          </a:xfrm>
          <a:prstGeom prst="rect">
            <a:avLst/>
          </a:prstGeom>
          <a:noFill/>
        </p:spPr>
        <p:txBody>
          <a:bodyPr lIns="91439" tIns="45720" rIns="91439" bIns="45719"/>
          <a:lstStyle/>
          <a:p>
            <a:pPr lvl="0" marL="0" indent="0" algn="r">
              <a:buNone/>
            </a:pPr>
            <a:fld id="{D038279B-FC19-497E-A7D1-5ADD9CAF016F}" type="slidenum">
              <a:rPr sz="1400"/>
              <a:t>&lt;#&gt;</a:t>
            </a:fld>
          </a:p>
        </p:txBody>
      </p:sp>
      <p:sp>
        <p:nvSpPr>
          <p:cNvPr id="1025" name="Shape 1025"/>
          <p:cNvSpPr>
            <a:spLocks noGrp="1" noChangeArrowheads="1"/>
          </p:cNvSpPr>
          <p:nvPr/>
        </p:nvSpPr>
        <p:spPr>
          <a:xfrm>
            <a:off x="0" y="0"/>
            <a:ext cx="9107999" cy="6840000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fontAlgn="base" marL="0" indent="0" algn="ctr" defTabSz="914400">
        <a:buNone/>
        <a:lnSpc>
          <a:spcPct val="100000"/>
        </a:lnSpc>
        <a:defRPr sz="4400" lang="en-US">
          <a:solidFill>
            <a:schemeClr val="dk2"/>
          </a:solidFill>
          <a:latin typeface="+mj-lt"/>
        </a:defRPr>
      </a:lvl1pPr>
      <a:lvl2pPr fontAlgn="base" marL="0" indent="0" algn="ctr" defTabSz="914400">
        <a:buNone/>
        <a:lnSpc>
          <a:spcPct val="100000"/>
        </a:lnSpc>
        <a:defRPr sz="4400" lang="en-US">
          <a:solidFill>
            <a:schemeClr val="dk2"/>
          </a:solidFill>
          <a:latin typeface="+mj-lt"/>
        </a:defRPr>
      </a:lvl2pPr>
      <a:lvl3pPr fontAlgn="base" marL="0" indent="0" algn="ctr" defTabSz="914400">
        <a:buNone/>
        <a:lnSpc>
          <a:spcPct val="100000"/>
        </a:lnSpc>
        <a:defRPr sz="4400" lang="en-US">
          <a:solidFill>
            <a:schemeClr val="dk2"/>
          </a:solidFill>
          <a:latin typeface="+mj-lt"/>
        </a:defRPr>
      </a:lvl3pPr>
      <a:lvl4pPr fontAlgn="base" marL="0" indent="0" algn="ctr" defTabSz="914400">
        <a:buNone/>
        <a:lnSpc>
          <a:spcPct val="100000"/>
        </a:lnSpc>
        <a:defRPr sz="4400" lang="en-US">
          <a:solidFill>
            <a:schemeClr val="dk2"/>
          </a:solidFill>
          <a:latin typeface="+mj-lt"/>
        </a:defRPr>
      </a:lvl4pPr>
      <a:lvl5pPr fontAlgn="base" marL="0" indent="0" algn="ctr" defTabSz="914400">
        <a:buNone/>
        <a:lnSpc>
          <a:spcPct val="100000"/>
        </a:lnSpc>
        <a:defRPr sz="4400" lang="en-US">
          <a:solidFill>
            <a:schemeClr val="dk2"/>
          </a:solidFill>
          <a:latin typeface="+mj-lt"/>
        </a:defRPr>
      </a:lvl5pPr>
      <a:lvl6pPr>
        <a:defRPr sz="1800" lang="en-US">
          <a:latin typeface="Arial"/>
        </a:defRPr>
      </a:lvl6pPr>
      <a:lvl7pPr>
        <a:defRPr sz="1800" lang="en-US">
          <a:latin typeface="Arial"/>
        </a:defRPr>
      </a:lvl7pPr>
      <a:lvl8pPr>
        <a:defRPr sz="1800" lang="en-US">
          <a:latin typeface="Arial"/>
        </a:defRPr>
      </a:lvl8pPr>
      <a:lvl9pPr>
        <a:defRPr sz="1800" lang="en-US">
          <a:latin typeface="Arial"/>
        </a:defRPr>
      </a:lvl9pPr>
    </p:titleStyle>
    <p:bodyStyle>
      <a:lvl1pPr fontAlgn="base" marL="342900" indent="0" algn="l" defTabSz="914400">
        <a:buChar char="•"/>
        <a:lnSpc>
          <a:spcPct val="100000"/>
        </a:lnSpc>
        <a:spcBef>
          <a:spcPct val="20000"/>
        </a:spcBef>
        <a:defRPr sz="3200" lang="en-US">
          <a:solidFill>
            <a:schemeClr val="dk1"/>
          </a:solidFill>
          <a:latin typeface="+mj-lt"/>
        </a:defRPr>
      </a:lvl1pPr>
      <a:lvl2pPr fontAlgn="base" marL="742950" indent="457200" algn="l" defTabSz="914400">
        <a:buChar char="–"/>
        <a:lnSpc>
          <a:spcPct val="100000"/>
        </a:lnSpc>
        <a:spcBef>
          <a:spcPct val="20000"/>
        </a:spcBef>
        <a:defRPr sz="2800" lang="en-US">
          <a:solidFill>
            <a:schemeClr val="dk1"/>
          </a:solidFill>
          <a:latin typeface="+mj-lt"/>
        </a:defRPr>
      </a:lvl2pPr>
      <a:lvl3pPr fontAlgn="base" marL="1143000" indent="914400" algn="l" defTabSz="914400">
        <a:buChar char="•"/>
        <a:lnSpc>
          <a:spcPct val="100000"/>
        </a:lnSpc>
        <a:spcBef>
          <a:spcPct val="20000"/>
        </a:spcBef>
        <a:defRPr sz="2400" lang="en-US">
          <a:solidFill>
            <a:schemeClr val="dk1"/>
          </a:solidFill>
          <a:latin typeface="+mj-lt"/>
        </a:defRPr>
      </a:lvl3pPr>
      <a:lvl4pPr fontAlgn="base" marL="1600200" indent="1371600" algn="l" defTabSz="914400">
        <a:buChar char="–"/>
        <a:lnSpc>
          <a:spcPct val="100000"/>
        </a:lnSpc>
        <a:spcBef>
          <a:spcPct val="20000"/>
        </a:spcBef>
        <a:defRPr sz="2000" lang="en-US">
          <a:solidFill>
            <a:schemeClr val="dk1"/>
          </a:solidFill>
          <a:latin typeface="+mj-lt"/>
        </a:defRPr>
      </a:lvl4pPr>
      <a:lvl5pPr fontAlgn="base" marL="2057400" indent="1828800" algn="l" defTabSz="914400">
        <a:buChar char="»"/>
        <a:lnSpc>
          <a:spcPct val="100000"/>
        </a:lnSpc>
        <a:spcBef>
          <a:spcPct val="20000"/>
        </a:spcBef>
        <a:defRPr sz="2000" lang="en-US">
          <a:solidFill>
            <a:schemeClr val="dk1"/>
          </a:solidFill>
          <a:latin typeface="+mj-lt"/>
        </a:defRPr>
      </a:lvl5pPr>
      <a:lvl6pPr>
        <a:defRPr sz="1800" lang="en-US">
          <a:latin typeface="Arial"/>
        </a:defRPr>
      </a:lvl6pPr>
      <a:lvl7pPr>
        <a:defRPr sz="1800" lang="en-US">
          <a:latin typeface="Arial"/>
        </a:defRPr>
      </a:lvl7pPr>
      <a:lvl8pPr>
        <a:defRPr sz="1800" lang="en-US">
          <a:latin typeface="Arial"/>
        </a:defRPr>
      </a:lvl8pPr>
      <a:lvl9pPr>
        <a:defRPr sz="1800" lang="en-US">
          <a:latin typeface="Arial"/>
        </a:defRPr>
      </a:lvl9pPr>
    </p:bodyStyle>
    <p:otherStyle>
      <a:lvl1pPr fontAlgn="base" marL="0" indent="0" algn="l" defTabSz="914400">
        <a:buNone/>
        <a:lnSpc>
          <a:spcPct val="100000"/>
        </a:lnSpc>
        <a:defRPr sz="1800" lang="en-US">
          <a:solidFill>
            <a:schemeClr val="dk1"/>
          </a:solidFill>
          <a:latin typeface="+mj-lt"/>
        </a:defRPr>
      </a:lvl1pPr>
      <a:lvl2pPr fontAlgn="base" marL="457200" indent="457200" algn="l" defTabSz="914400">
        <a:buNone/>
        <a:lnSpc>
          <a:spcPct val="100000"/>
        </a:lnSpc>
        <a:defRPr sz="1800" lang="en-US">
          <a:solidFill>
            <a:schemeClr val="dk1"/>
          </a:solidFill>
          <a:latin typeface="+mj-lt"/>
        </a:defRPr>
      </a:lvl2pPr>
      <a:lvl3pPr fontAlgn="base" marL="914400" indent="914400" algn="l" defTabSz="914400">
        <a:buNone/>
        <a:lnSpc>
          <a:spcPct val="100000"/>
        </a:lnSpc>
        <a:defRPr sz="1800" lang="en-US">
          <a:solidFill>
            <a:schemeClr val="dk1"/>
          </a:solidFill>
          <a:latin typeface="+mj-lt"/>
        </a:defRPr>
      </a:lvl3pPr>
      <a:lvl4pPr fontAlgn="base" marL="1371600" indent="1371600" algn="l" defTabSz="914400">
        <a:buNone/>
        <a:lnSpc>
          <a:spcPct val="100000"/>
        </a:lnSpc>
        <a:defRPr sz="1800" lang="en-US">
          <a:solidFill>
            <a:schemeClr val="dk1"/>
          </a:solidFill>
          <a:latin typeface="+mj-lt"/>
        </a:defRPr>
      </a:lvl4pPr>
      <a:lvl5pPr fontAlgn="base" marL="1828800" indent="1828800" algn="l" defTabSz="914400">
        <a:buNone/>
        <a:lnSpc>
          <a:spcPct val="100000"/>
        </a:lnSpc>
        <a:defRPr sz="1800" lang="en-US">
          <a:solidFill>
            <a:schemeClr val="dk1"/>
          </a:solidFill>
          <a:latin typeface="+mj-lt"/>
        </a:defRPr>
      </a:lvl5pPr>
      <a:lvl6pPr>
        <a:defRPr sz="1800" lang="en-US">
          <a:latin typeface="Arial"/>
        </a:defRPr>
      </a:lvl6pPr>
      <a:lvl7pPr>
        <a:defRPr sz="1800" lang="en-US">
          <a:latin typeface="Arial"/>
        </a:defRPr>
      </a:lvl7pPr>
      <a:lvl8pPr>
        <a:defRPr sz="1800" lang="en-US">
          <a:latin typeface="Arial"/>
        </a:defRPr>
      </a:lvl8pPr>
      <a:lvl9pPr>
        <a:defRPr sz="1800" lang="en-US">
          <a:latin typeface="Arial"/>
        </a:defRPr>
      </a:lvl9pPr>
    </p:otherStyle>
  </p:txStyles>
</p:sldMaster>
</file>

<file path=ppt/slides/_rels/slide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074"/>
          <p:cNvSpPr>
            <a:spLocks noGrp="1" noChangeArrowheads="1"/>
          </p:cNvSpPr>
          <p:nvPr>
            <p:ph type="ctrTitle" idx="0"/>
          </p:nvPr>
        </p:nvSpPr>
        <p:spPr>
          <a:xfrm>
            <a:off x="685799" y="2130425"/>
            <a:ext cx="7772400" cy="1470024"/>
          </a:xfrm>
          <a:prstGeom prst="rect">
            <a:avLst/>
          </a:prstGeom>
          <a:noFill/>
        </p:spPr>
        <p:txBody>
          <a:bodyPr lIns="91439" tIns="45720" rIns="91440" bIns="45719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/>
              <a:t>Curs C++</a:t>
            </a:r>
          </a:p>
        </p:txBody>
      </p:sp>
      <p:sp>
        <p:nvSpPr>
          <p:cNvPr id="3075" name="Shape 3075"/>
          <p:cNvSpPr>
            <a:spLocks noGrp="1" noChangeArrowheads="1"/>
          </p:cNvSpPr>
          <p:nvPr>
            <p:ph type="subTitle" idx="1"/>
          </p:nvPr>
        </p:nvSpPr>
        <p:spPr>
          <a:xfrm>
            <a:off x="1371599" y="3886199"/>
            <a:ext cx="6400799" cy="1752600"/>
          </a:xfrm>
          <a:prstGeom prst="rect">
            <a:avLst/>
          </a:prstGeom>
          <a:noFill/>
        </p:spPr>
        <p:txBody>
          <a:bodyPr lIns="91439" tIns="45719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lvl="0" marL="0">
              <a:buNone/>
            </a:pPr>
            <a:r>
              <a:rPr/>
              <a:t>Cursul 2</a:t>
            </a:r>
          </a:p>
        </p:txBody>
      </p:sp>
      <p:sp>
        <p:nvSpPr>
          <p:cNvPr id="3073" name="Shape 3073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4098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Conversii de tipuri</a:t>
            </a:r>
          </a:p>
        </p:txBody>
      </p:sp>
      <p:sp>
        <p:nvSpPr>
          <p:cNvPr id="4099" name="Shape 409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Cum convertim dintr-un tip in altul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Conversie implictita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Conversie explictita</a:t>
            </a:r>
          </a:p>
        </p:txBody>
      </p:sp>
      <p:sp>
        <p:nvSpPr>
          <p:cNvPr id="4097" name="Shape 4097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5122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Tipul string</a:t>
            </a:r>
          </a:p>
        </p:txBody>
      </p:sp>
      <p:sp>
        <p:nvSpPr>
          <p:cNvPr id="5123" name="Shape 512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Ce este tipul string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Cum este el diferit de celelalte tipuri de baza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</a:p>
        </p:txBody>
      </p:sp>
      <p:sp>
        <p:nvSpPr>
          <p:cNvPr id="5121" name="Shape 5121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6146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Variabile globale</a:t>
            </a:r>
          </a:p>
        </p:txBody>
      </p:sp>
      <p:sp>
        <p:nvSpPr>
          <p:cNvPr id="6147" name="Shape 614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Ce sunt variabilele globale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Ce sunt variabilele locale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Durata de viata a unei variabile</a:t>
            </a:r>
          </a:p>
        </p:txBody>
      </p:sp>
      <p:sp>
        <p:nvSpPr>
          <p:cNvPr id="6145" name="Shape 6145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7170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Executie conditionata</a:t>
            </a:r>
          </a:p>
        </p:txBody>
      </p:sp>
      <p:sp>
        <p:nvSpPr>
          <p:cNvPr id="7171" name="Shape 717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if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else</a:t>
            </a:r>
          </a:p>
        </p:txBody>
      </p:sp>
      <p:sp>
        <p:nvSpPr>
          <p:cNvPr id="7169" name="Shape 7169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8194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Exercitii</a:t>
            </a:r>
          </a:p>
        </p:txBody>
      </p:sp>
      <p:sp>
        <p:nvSpPr>
          <p:cNvPr id="8195" name="Shape 819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/>
              <a:t>Sa se citeasca un text si un numar de la tastatura. Daca lungimea textului este mai mare decat numarul dat atunci se va afisa mesajul: "Ai depasit limita" altfel se va afisa mesajul: "Te aflii in limita".</a:t>
            </a:r>
          </a:p>
          <a:p>
            <a:pPr lvl="0"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/>
              <a:t>Sa se citeasca doua texte de la tastatura, daca ele sunt atat de lungimi egale cat si cu acelasi text atunci se va afisa mesajul: "Ai inceput sa te repeti" altfel se va afisa mesajul: "Are sens ce spui".</a:t>
            </a:r>
          </a:p>
        </p:txBody>
      </p:sp>
      <p:sp>
        <p:nvSpPr>
          <p:cNvPr id="8193" name="Shape 8193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9218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Referinte</a:t>
            </a:r>
          </a:p>
        </p:txBody>
      </p:sp>
      <p:sp>
        <p:nvSpPr>
          <p:cNvPr id="9219" name="Shape 921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http://stackoverflow.com/questions/2386772/difference-between-float-and-double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http://www.cplusplus.com/doc/tutorial/variables/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http://www.cplusplus.com/reference/string/string/</a:t>
            </a:r>
          </a:p>
        </p:txBody>
      </p:sp>
      <p:sp>
        <p:nvSpPr>
          <p:cNvPr id="9217" name="Shape 9217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C0504D"/>
      </a:accent4>
      <a:accent5>
        <a:srgbClr val="7DB6EF"/>
      </a:accent5>
      <a:accent6>
        <a:srgbClr val="800080"/>
      </a:accent6>
      <a:hlink>
        <a:srgbClr val="0066CC"/>
      </a:hlink>
      <a:folHlink>
        <a:srgbClr val="800080"/>
      </a:folHlink>
    </a:clrScheme>
    <a:fontScheme name="default">
      <a:majorFont>
        <a:latin typeface="Arial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FF9966"/>
        </a:accent4>
        <a:accent5>
          <a:srgbClr val="FBDF53"/>
        </a:accent5>
        <a:accent6>
          <a:srgbClr val="9966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CCCCFF"/>
        </a:accent4>
        <a:accent5>
          <a:srgbClr val="99CCFF"/>
        </a:accent5>
        <a:accent6>
          <a:srgbClr val="AF67F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DEF6F1"/>
        </a:accent3>
        <a:accent4>
          <a:srgbClr val="8DC6FF"/>
        </a:accent4>
        <a:accent5>
          <a:srgbClr val="FFFFFF"/>
        </a:accent5>
        <a:accent6>
          <a:srgbClr val="00A80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D9"/>
        </a:accent3>
        <a:accent4>
          <a:srgbClr val="33CCCC"/>
        </a:accent4>
        <a:accent5>
          <a:srgbClr val="FFFFF7"/>
        </a:accent5>
        <a:accent6>
          <a:srgbClr val="FF99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008080"/>
        </a:accent3>
        <a:accent4>
          <a:srgbClr val="6D6FC7"/>
        </a:accent4>
        <a:accent5>
          <a:srgbClr val="006462"/>
        </a:accent5>
        <a:accent6>
          <a:srgbClr val="00FF00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800000"/>
        </a:accent3>
        <a:accent4>
          <a:srgbClr val="BE7960"/>
        </a:accent4>
        <a:accent5>
          <a:srgbClr val="CC3300"/>
        </a:accent5>
        <a:accent6>
          <a:srgbClr val="D3A219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000099"/>
        </a:accent3>
        <a:accent4>
          <a:srgbClr val="00B000"/>
        </a:accent4>
        <a:accent5>
          <a:srgbClr val="3366CC"/>
        </a:accent5>
        <a:accent6>
          <a:srgbClr val="FFE701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000000"/>
        </a:accent3>
        <a:accent4>
          <a:srgbClr val="468A4B"/>
        </a:accent4>
        <a:accent5>
          <a:srgbClr val="003399"/>
        </a:accent5>
        <a:accent6>
          <a:srgbClr val="F0E500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686B5D"/>
        </a:accent3>
        <a:accent4>
          <a:srgbClr val="809EA8"/>
        </a:accent4>
        <a:accent5>
          <a:srgbClr val="909082"/>
        </a:accent5>
        <a:accent6>
          <a:srgbClr val="E9DCB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666699"/>
        </a:accent3>
        <a:accent4>
          <a:srgbClr val="6666FF"/>
        </a:accent4>
        <a:accent5>
          <a:srgbClr val="60597B"/>
        </a:accent5>
        <a:accent6>
          <a:srgbClr val="FFFF9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23E26"/>
        </a:accent3>
        <a:accent4>
          <a:srgbClr val="8F5F2F"/>
        </a:accent4>
        <a:accent5>
          <a:srgbClr val="8C7B70"/>
        </a:accent5>
        <a:accent6>
          <a:srgbClr val="8C9EA0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C0504D"/>
        </a:accent4>
        <a:accent5>
          <a:srgbClr val="7DB6EF"/>
        </a:accent5>
        <a:accent6>
          <a:srgbClr val="800080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4.4000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OnlyOffice</dc:creator>
  <cp:lastModifiedBy>OnlyOffice</cp:lastModifiedBy>
  <cp:revision>1</cp:revision>
</cp:coreProperties>
</file>