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7" r:id="rId2"/>
  </p:sldMasterIdLst>
  <p:notesMasterIdLst>
    <p:notesMasterId r:id="rId12"/>
  </p:notesMasterIdLst>
  <p:handoutMasterIdLst>
    <p:handoutMasterId r:id="rId13"/>
  </p:handoutMasterIdLst>
  <p:sldIdLst>
    <p:sldId id="257" r:id="rId3"/>
    <p:sldId id="421" r:id="rId4"/>
    <p:sldId id="396" r:id="rId5"/>
    <p:sldId id="408" r:id="rId6"/>
    <p:sldId id="410" r:id="rId7"/>
    <p:sldId id="414" r:id="rId8"/>
    <p:sldId id="412" r:id="rId9"/>
    <p:sldId id="411" r:id="rId10"/>
    <p:sldId id="420" r:id="rId11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88" userDrawn="1">
          <p15:clr>
            <a:srgbClr val="A4A3A4"/>
          </p15:clr>
        </p15:guide>
        <p15:guide id="3" orient="horz" pos="2957" userDrawn="1">
          <p15:clr>
            <a:srgbClr val="A4A3A4"/>
          </p15:clr>
        </p15:guide>
        <p15:guide id="4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Bogucki" initials="SB" lastIdx="4" clrIdx="0">
    <p:extLst>
      <p:ext uri="{19B8F6BF-5375-455C-9EA6-DF929625EA0E}">
        <p15:presenceInfo xmlns:p15="http://schemas.microsoft.com/office/powerpoint/2012/main" userId="6c00c57e0bffff2b" providerId="Windows Live"/>
      </p:ext>
    </p:extLst>
  </p:cmAuthor>
  <p:cmAuthor id="2" name="Wootten, Kathleen E-CTR (FAA)" initials="WKE(" lastIdx="10" clrIdx="1">
    <p:extLst>
      <p:ext uri="{19B8F6BF-5375-455C-9EA6-DF929625EA0E}">
        <p15:presenceInfo xmlns:p15="http://schemas.microsoft.com/office/powerpoint/2012/main" userId="S-1-5-21-3215564045-1863808890-1157122868-31878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F68"/>
    <a:srgbClr val="406F96"/>
    <a:srgbClr val="000000"/>
    <a:srgbClr val="E8E8EF"/>
    <a:srgbClr val="CFD96D"/>
    <a:srgbClr val="4A7EBB"/>
    <a:srgbClr val="154DFF"/>
    <a:srgbClr val="FFFF99"/>
    <a:srgbClr val="FFBDBD"/>
    <a:srgbClr val="CDC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7814" autoAdjust="0"/>
  </p:normalViewPr>
  <p:slideViewPr>
    <p:cSldViewPr>
      <p:cViewPr varScale="1">
        <p:scale>
          <a:sx n="97" d="100"/>
          <a:sy n="97" d="100"/>
        </p:scale>
        <p:origin x="20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352" y="-581"/>
      </p:cViewPr>
      <p:guideLst>
        <p:guide orient="horz" pos="2928"/>
        <p:guide pos="2188"/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/>
          <a:lstStyle>
            <a:lvl1pPr algn="r">
              <a:defRPr sz="1200"/>
            </a:lvl1pPr>
          </a:lstStyle>
          <a:p>
            <a:fld id="{AD1D6EA5-C459-4F01-9E21-7B3167E86CCB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 anchor="b"/>
          <a:lstStyle>
            <a:lvl1pPr algn="r">
              <a:defRPr sz="1200"/>
            </a:lvl1pPr>
          </a:lstStyle>
          <a:p>
            <a:fld id="{FA2CC85D-C49C-455B-9702-79D525054A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5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/>
          <a:lstStyle>
            <a:lvl1pPr algn="r">
              <a:defRPr sz="1200"/>
            </a:lvl1pPr>
          </a:lstStyle>
          <a:p>
            <a:fld id="{E20FF4F5-A447-4FEC-BE08-A5DA04C5D73B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3263"/>
            <a:ext cx="469265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2" tIns="47111" rIns="94222" bIns="471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2" tIns="47111" rIns="94222" bIns="471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 anchor="b"/>
          <a:lstStyle>
            <a:lvl1pPr algn="r">
              <a:defRPr sz="1200"/>
            </a:lvl1pPr>
          </a:lstStyle>
          <a:p>
            <a:fld id="{18E619BD-0A99-4A35-BAB9-85853BB9A2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0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38345-9CBA-4181-BEB7-82A779821C66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7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619BD-0A99-4A35-BAB9-85853BB9A2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51"/>
          <p:cNvSpPr txBox="1">
            <a:spLocks noChangeArrowheads="1"/>
          </p:cNvSpPr>
          <p:nvPr userDrawn="1"/>
        </p:nvSpPr>
        <p:spPr bwMode="auto">
          <a:xfrm>
            <a:off x="270886" y="6062246"/>
            <a:ext cx="14817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1D2F68"/>
                </a:solidFill>
              </a:rPr>
              <a:t>Date:</a:t>
            </a:r>
          </a:p>
        </p:txBody>
      </p:sp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7476" y="354380"/>
            <a:ext cx="4134369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dirty="0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30651" y="1795830"/>
            <a:ext cx="4108027" cy="106709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Select to edit master subtitle</a:t>
            </a:r>
          </a:p>
        </p:txBody>
      </p:sp>
      <p:sp>
        <p:nvSpPr>
          <p:cNvPr id="63515" name="Text Box 1051"/>
          <p:cNvSpPr txBox="1">
            <a:spLocks noChangeArrowheads="1"/>
          </p:cNvSpPr>
          <p:nvPr userDrawn="1"/>
        </p:nvSpPr>
        <p:spPr bwMode="auto">
          <a:xfrm>
            <a:off x="270886" y="4852041"/>
            <a:ext cx="14817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1D2F68"/>
                </a:solidFill>
              </a:rPr>
              <a:t>Presented to:</a:t>
            </a:r>
          </a:p>
        </p:txBody>
      </p:sp>
      <p:sp>
        <p:nvSpPr>
          <p:cNvPr id="15" name="Text Box 1051"/>
          <p:cNvSpPr txBox="1">
            <a:spLocks noChangeArrowheads="1"/>
          </p:cNvSpPr>
          <p:nvPr userDrawn="1"/>
        </p:nvSpPr>
        <p:spPr bwMode="auto">
          <a:xfrm>
            <a:off x="270886" y="5321808"/>
            <a:ext cx="14817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1D2F68"/>
                </a:solidFill>
              </a:rPr>
              <a:t>By:</a:t>
            </a:r>
          </a:p>
        </p:txBody>
      </p:sp>
    </p:spTree>
    <p:extLst>
      <p:ext uri="{BB962C8B-B14F-4D97-AF65-F5344CB8AC3E}">
        <p14:creationId xmlns:p14="http://schemas.microsoft.com/office/powerpoint/2010/main" val="13803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1C513-0F19-4791-A574-25A76CC9795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9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8C0E6-F121-451A-A589-1106E283F5F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6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8400"/>
            <a:ext cx="2438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E28D-49DD-4B7D-A5BC-A5A8EE630DF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34B55-3080-4C74-96D0-93B304EB011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3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496AE-53C2-4F42-958A-B1766F359B7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7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22968-04C7-4239-8B56-22499239291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1225C-DFA7-4920-9FB4-E621D18277A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3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344488"/>
            <a:ext cx="2117725" cy="555466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44488"/>
            <a:ext cx="6202363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1C451-1A21-4F2B-B1EA-78069FE0DD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68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E1922-A4F2-43D5-A6A6-892B1FCCE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11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8050213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779838"/>
            <a:ext cx="8050213" cy="211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16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56" y="1088571"/>
            <a:ext cx="8229600" cy="5120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9463" y="6248400"/>
            <a:ext cx="17373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4356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4899" y="6248400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7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9463" y="6248400"/>
            <a:ext cx="173736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14356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66C2-23C9-4679-9EA6-D74DA6C8C265}" type="slidenum">
              <a:rPr lang="en-US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9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9463" y="6248400"/>
            <a:ext cx="173736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14356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8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9F915-29B1-4ADF-B1F4-B9108899500C}" type="slidenum">
              <a:rPr lang="en-US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9463" y="6248400"/>
            <a:ext cx="173736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14356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7D554-CBC1-41AB-90CF-337CEC897EAA}" type="slidenum">
              <a:rPr lang="en-US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2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rise_plane_powerpo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63937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Select to edit master title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263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73994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1D2F68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1D2F68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1D2F68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1D2F68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1D2F68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1D2F68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1D2F68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1D2F68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kern="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Select to edit master title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0" y="6172200"/>
            <a:ext cx="47847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100" b="0" baseline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Design - Overview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100" b="0" baseline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Jan. 13, 2020</a:t>
            </a:r>
            <a:endParaRPr lang="en-US" sz="1100" b="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600200" y="6629400"/>
            <a:ext cx="292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-152400" y="6019801"/>
            <a:ext cx="2590800" cy="6095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1C5F3-4F9A-40AE-BAEE-D238805CFEC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299" y="914399"/>
            <a:ext cx="822960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4899" y="6248400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pPr fontAlgn="base">
              <a:spcAft>
                <a:spcPct val="0"/>
              </a:spcAft>
            </a:pPr>
            <a:fld id="{74438B1A-AF1B-4C8B-993E-1BADE62A2451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C0C0"/>
                </a:solidFill>
              </a:rPr>
              <a:t>&lt;Presentation Title – Change on Master Slide&gt;</a:t>
            </a:r>
            <a:endParaRPr lang="en-US" sz="1200" dirty="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251416" y="6183312"/>
            <a:ext cx="47847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  <a:spcAft>
                <a:spcPts val="300"/>
              </a:spcAft>
              <a:defRPr/>
            </a:pPr>
            <a:r>
              <a:rPr lang="en-US" sz="1100" b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ASKME Ancillary</a:t>
            </a:r>
            <a:r>
              <a:rPr lang="en-US" sz="1100" b="0" baseline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Releases</a:t>
            </a:r>
            <a:endParaRPr lang="en-US" sz="1100" b="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base"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100" b="0" baseline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January 9, 2019</a:t>
            </a:r>
            <a:endParaRPr lang="en-US" sz="1100" b="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8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" y="0"/>
            <a:ext cx="913485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Select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Select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16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38E1922-A4F2-43D5-A6A6-892B1FCCE9A6}" type="slidenum">
              <a:rPr lang="en-US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8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learn/aspnet/microservices-architecture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62000" y="2514600"/>
            <a:ext cx="4114800" cy="566929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Design</a:t>
            </a:r>
            <a:br>
              <a:rPr lang="en-US" sz="2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i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545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" y="-19878"/>
            <a:ext cx="9144000" cy="6096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0" y="838200"/>
            <a:ext cx="906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approach as a result of analyzing the current infrastructure.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Current State: 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WCF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SOAP/XML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Razor View Engine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i="1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has to be a better way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 SPAs and PWAs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 err="1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non-relational DBs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are technology companies outside of the government doing? 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endParaRPr lang="en-US" sz="18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endParaRPr lang="en-US" sz="20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4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" y="-19878"/>
            <a:ext cx="9144000" cy="609600"/>
          </a:xfrm>
        </p:spPr>
        <p:txBody>
          <a:bodyPr/>
          <a:lstStyle/>
          <a:p>
            <a:r>
              <a:rPr lang="en-US" dirty="0"/>
              <a:t>Process Meets Design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-152400" y="1600200"/>
            <a:ext cx="906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32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Cross-functionality, as a team structure, will support the architecture that wants to implement in its software projects.</a:t>
            </a: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32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algn="ctr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32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architecture will consist of microservices…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endParaRPr lang="en-US" sz="20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endParaRPr lang="en-US" sz="20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3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Microservices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76200" y="9144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Instead of building applications, we build services. 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applications in which services are invoked is an “implementation detail”. 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CS-101: “Separation of Concerns”.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service can be: 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Search functionality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Saving records (cases, in the current app)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new message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32337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Microservices: Technical Details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-76200" y="838200"/>
            <a:ext cx="9067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already build microservices.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Consider the following tech stack: 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Core Web API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Entity Framework 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SQL Server database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microservice consists of: 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client-side user interface (Angular)</a:t>
            </a:r>
          </a:p>
          <a:p>
            <a:pPr lvl="2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6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 AJAX data call and its UI 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that is coordinated via a Web API controller (.NET Core)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modeled as entities in .NET (Entity Framework)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Entity Framework builds, migrates, and updates SQL Server databases (SQL Server</a:t>
            </a: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3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the Difference?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-152400" y="1219200"/>
            <a:ext cx="9067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Instead of thinking in terms of “tasks”, we think in terms of “services”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6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“Features”/”Stories”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a service requires front-end </a:t>
            </a:r>
            <a:r>
              <a:rPr lang="en-US" sz="2000" kern="0" dirty="0" err="1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devs</a:t>
            </a: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work closely with back-end developers. 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Scrum leaders/project managers ensure that backend developers know what data (JSON properties, for example) the front-end needs. 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front-end developers consistently communicate with the back-end developers as needs change. 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6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Incremental changes to the methods in the Web API controllers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6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Potential changes to the data entity attributes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Once a testable service is completed, Entity Framework can update the database schema. </a:t>
            </a:r>
          </a:p>
        </p:txBody>
      </p:sp>
    </p:spTree>
    <p:extLst>
      <p:ext uri="{BB962C8B-B14F-4D97-AF65-F5344CB8AC3E}">
        <p14:creationId xmlns:p14="http://schemas.microsoft.com/office/powerpoint/2010/main" val="206032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Benefits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-29817" y="1066800"/>
            <a:ext cx="9067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b="1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Error handling is implemented by the team that builds the microservice, and errors are bounded to that microservice</a:t>
            </a:r>
            <a:r>
              <a:rPr lang="en-US" sz="2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400" b="1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Microservices can be built quickly for stakeholder review.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Microservices can be implemented in multiple applications.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Different data sources can be “plugged into” the microservice. 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Developers have more opportunity: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8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Leveraging developer experience, capability, and creativity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endParaRPr lang="en-US" sz="16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endParaRPr lang="en-US" sz="2000" b="1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endParaRPr lang="en-US" sz="1600" b="1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0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🔑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76200" y="685800"/>
            <a:ext cx="9067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4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Communication!!!</a:t>
            </a:r>
          </a:p>
        </p:txBody>
      </p:sp>
    </p:spTree>
    <p:extLst>
      <p:ext uri="{BB962C8B-B14F-4D97-AF65-F5344CB8AC3E}">
        <p14:creationId xmlns:p14="http://schemas.microsoft.com/office/powerpoint/2010/main" val="224266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29817" y="990600"/>
            <a:ext cx="906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learn more about microservices, google “Microservices Spotify”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800" kern="0" dirty="0">
                <a:solidFill>
                  <a:srgbClr val="1D2F6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development team at Spotify has shared much about their experience implementing microservice architecture</a:t>
            </a:r>
          </a:p>
          <a:p>
            <a:pPr marL="457200" lvl="1" indent="0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800" kern="0" dirty="0">
              <a:solidFill>
                <a:srgbClr val="1D2F6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endParaRPr lang="en-US" sz="1800" kern="0" dirty="0">
              <a:solidFill>
                <a:srgbClr val="1D2F6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kern="0" dirty="0">
                <a:solidFill>
                  <a:srgbClr val="1D2F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Microservices in .NET Core: 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2400" dirty="0">
                <a:hlinkClick r:id="rId2"/>
              </a:rPr>
              <a:t>https://dotnet.microsoft.com/learn/aspnet/microservices-architecture</a:t>
            </a:r>
            <a:endParaRPr lang="en-US" sz="2400" kern="0" dirty="0">
              <a:solidFill>
                <a:srgbClr val="1D2F6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1093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17447</TotalTime>
  <Words>448</Words>
  <Application>Microsoft Office PowerPoint</Application>
  <PresentationFormat>On-screen Show (4:3)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Helvetica Neue Medium</vt:lpstr>
      <vt:lpstr>Segoe UI</vt:lpstr>
      <vt:lpstr>Tahoma</vt:lpstr>
      <vt:lpstr>Times New Roman</vt:lpstr>
      <vt:lpstr>1_Custom Design</vt:lpstr>
      <vt:lpstr>10_Custom Design</vt:lpstr>
      <vt:lpstr>Software Design </vt:lpstr>
      <vt:lpstr>Background</vt:lpstr>
      <vt:lpstr>Process Meets Design</vt:lpstr>
      <vt:lpstr>About Microservices</vt:lpstr>
      <vt:lpstr>Microservices: Technical Details</vt:lpstr>
      <vt:lpstr>So, What’s the Difference?</vt:lpstr>
      <vt:lpstr>Some Benefits</vt:lpstr>
      <vt:lpstr>The Key 🔑</vt:lpstr>
      <vt:lpstr>More Information</vt:lpstr>
    </vt:vector>
  </TitlesOfParts>
  <Company>Federal Aviation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 Knowledge Management  Environment (ASKME)</dc:title>
  <dc:creator>O'Dell R. Johnson aka Joe Johnson (FAA)</dc:creator>
  <cp:lastModifiedBy>Steve Bogucki</cp:lastModifiedBy>
  <cp:revision>891</cp:revision>
  <cp:lastPrinted>2019-06-05T13:54:26Z</cp:lastPrinted>
  <dcterms:created xsi:type="dcterms:W3CDTF">2017-07-09T23:50:23Z</dcterms:created>
  <dcterms:modified xsi:type="dcterms:W3CDTF">2020-01-15T17:46:14Z</dcterms:modified>
</cp:coreProperties>
</file>