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827" r:id="rId2"/>
  </p:sldMasterIdLst>
  <p:notesMasterIdLst>
    <p:notesMasterId r:id="rId26"/>
  </p:notesMasterIdLst>
  <p:handoutMasterIdLst>
    <p:handoutMasterId r:id="rId27"/>
  </p:handoutMasterIdLst>
  <p:sldIdLst>
    <p:sldId id="257" r:id="rId3"/>
    <p:sldId id="416" r:id="rId4"/>
    <p:sldId id="396" r:id="rId5"/>
    <p:sldId id="408" r:id="rId6"/>
    <p:sldId id="410" r:id="rId7"/>
    <p:sldId id="414" r:id="rId8"/>
    <p:sldId id="411" r:id="rId9"/>
    <p:sldId id="420" r:id="rId10"/>
    <p:sldId id="412" r:id="rId11"/>
    <p:sldId id="421" r:id="rId12"/>
    <p:sldId id="419" r:id="rId13"/>
    <p:sldId id="418" r:id="rId14"/>
    <p:sldId id="413" r:id="rId15"/>
    <p:sldId id="402" r:id="rId16"/>
    <p:sldId id="415" r:id="rId17"/>
    <p:sldId id="391" r:id="rId18"/>
    <p:sldId id="393" r:id="rId19"/>
    <p:sldId id="392" r:id="rId20"/>
    <p:sldId id="422" r:id="rId21"/>
    <p:sldId id="400" r:id="rId22"/>
    <p:sldId id="401" r:id="rId23"/>
    <p:sldId id="399" r:id="rId24"/>
    <p:sldId id="398" r:id="rId25"/>
  </p:sldIdLst>
  <p:sldSz cx="9144000" cy="6858000" type="screen4x3"/>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188" userDrawn="1">
          <p15:clr>
            <a:srgbClr val="A4A3A4"/>
          </p15:clr>
        </p15:guide>
        <p15:guide id="3" orient="horz" pos="2957" userDrawn="1">
          <p15:clr>
            <a:srgbClr val="A4A3A4"/>
          </p15:clr>
        </p15:guide>
        <p15:guide id="4" pos="2237"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ve Bogucki" initials="SB" lastIdx="4" clrIdx="0">
    <p:extLst>
      <p:ext uri="{19B8F6BF-5375-455C-9EA6-DF929625EA0E}">
        <p15:presenceInfo xmlns:p15="http://schemas.microsoft.com/office/powerpoint/2012/main" userId="6c00c57e0bffff2b" providerId="Windows Live"/>
      </p:ext>
    </p:extLst>
  </p:cmAuthor>
  <p:cmAuthor id="2" name="Wootten, Kathleen E-CTR (FAA)" initials="WKE(" lastIdx="10" clrIdx="1">
    <p:extLst>
      <p:ext uri="{19B8F6BF-5375-455C-9EA6-DF929625EA0E}">
        <p15:presenceInfo xmlns:p15="http://schemas.microsoft.com/office/powerpoint/2012/main" userId="S-1-5-21-3215564045-1863808890-1157122868-318781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2F68"/>
    <a:srgbClr val="406F96"/>
    <a:srgbClr val="000000"/>
    <a:srgbClr val="E8E8EF"/>
    <a:srgbClr val="CFD96D"/>
    <a:srgbClr val="4A7EBB"/>
    <a:srgbClr val="154DFF"/>
    <a:srgbClr val="FFFF99"/>
    <a:srgbClr val="FFBDBD"/>
    <a:srgbClr val="CDCD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43" autoAdjust="0"/>
    <p:restoredTop sz="87814" autoAdjust="0"/>
  </p:normalViewPr>
  <p:slideViewPr>
    <p:cSldViewPr>
      <p:cViewPr varScale="1">
        <p:scale>
          <a:sx n="72" d="100"/>
          <a:sy n="72" d="100"/>
        </p:scale>
        <p:origin x="1795" y="53"/>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0"/>
    </p:cViewPr>
  </p:sorterViewPr>
  <p:notesViewPr>
    <p:cSldViewPr>
      <p:cViewPr>
        <p:scale>
          <a:sx n="100" d="100"/>
          <a:sy n="100" d="100"/>
        </p:scale>
        <p:origin x="2323" y="-1171"/>
      </p:cViewPr>
      <p:guideLst>
        <p:guide orient="horz" pos="2928"/>
        <p:guide pos="2188"/>
        <p:guide orient="horz" pos="2957"/>
        <p:guide pos="2237"/>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69424"/>
          </a:xfrm>
          <a:prstGeom prst="rect">
            <a:avLst/>
          </a:prstGeom>
        </p:spPr>
        <p:txBody>
          <a:bodyPr vert="horz" lIns="94222" tIns="47111" rIns="94222" bIns="47111" rtlCol="0"/>
          <a:lstStyle>
            <a:lvl1pPr algn="l">
              <a:defRPr sz="1200"/>
            </a:lvl1pPr>
          </a:lstStyle>
          <a:p>
            <a:endParaRPr lang="en-US" dirty="0"/>
          </a:p>
        </p:txBody>
      </p:sp>
      <p:sp>
        <p:nvSpPr>
          <p:cNvPr id="3" name="Date Placeholder 2"/>
          <p:cNvSpPr>
            <a:spLocks noGrp="1"/>
          </p:cNvSpPr>
          <p:nvPr>
            <p:ph type="dt" sz="quarter" idx="1"/>
          </p:nvPr>
        </p:nvSpPr>
        <p:spPr>
          <a:xfrm>
            <a:off x="4023093" y="0"/>
            <a:ext cx="3077739" cy="469424"/>
          </a:xfrm>
          <a:prstGeom prst="rect">
            <a:avLst/>
          </a:prstGeom>
        </p:spPr>
        <p:txBody>
          <a:bodyPr vert="horz" lIns="94222" tIns="47111" rIns="94222" bIns="47111" rtlCol="0"/>
          <a:lstStyle>
            <a:lvl1pPr algn="r">
              <a:defRPr sz="1200"/>
            </a:lvl1pPr>
          </a:lstStyle>
          <a:p>
            <a:fld id="{AD1D6EA5-C459-4F01-9E21-7B3167E86CCB}" type="datetimeFigureOut">
              <a:rPr lang="en-US" smtClean="0"/>
              <a:t>1/10/2020</a:t>
            </a:fld>
            <a:endParaRPr lang="en-US" dirty="0"/>
          </a:p>
        </p:txBody>
      </p:sp>
      <p:sp>
        <p:nvSpPr>
          <p:cNvPr id="4" name="Footer Placeholder 3"/>
          <p:cNvSpPr>
            <a:spLocks noGrp="1"/>
          </p:cNvSpPr>
          <p:nvPr>
            <p:ph type="ftr" sz="quarter" idx="2"/>
          </p:nvPr>
        </p:nvSpPr>
        <p:spPr>
          <a:xfrm>
            <a:off x="0" y="8917422"/>
            <a:ext cx="3077739" cy="469424"/>
          </a:xfrm>
          <a:prstGeom prst="rect">
            <a:avLst/>
          </a:prstGeom>
        </p:spPr>
        <p:txBody>
          <a:bodyPr vert="horz" lIns="94222" tIns="47111" rIns="94222" bIns="47111" rtlCol="0" anchor="b"/>
          <a:lstStyle>
            <a:lvl1pPr algn="l">
              <a:defRPr sz="1200"/>
            </a:lvl1pPr>
          </a:lstStyle>
          <a:p>
            <a:endParaRPr lang="en-US" dirty="0"/>
          </a:p>
        </p:txBody>
      </p:sp>
      <p:sp>
        <p:nvSpPr>
          <p:cNvPr id="5" name="Slide Number Placeholder 4"/>
          <p:cNvSpPr>
            <a:spLocks noGrp="1"/>
          </p:cNvSpPr>
          <p:nvPr>
            <p:ph type="sldNum" sz="quarter" idx="3"/>
          </p:nvPr>
        </p:nvSpPr>
        <p:spPr>
          <a:xfrm>
            <a:off x="4023093" y="8917422"/>
            <a:ext cx="3077739" cy="469424"/>
          </a:xfrm>
          <a:prstGeom prst="rect">
            <a:avLst/>
          </a:prstGeom>
        </p:spPr>
        <p:txBody>
          <a:bodyPr vert="horz" lIns="94222" tIns="47111" rIns="94222" bIns="47111" rtlCol="0" anchor="b"/>
          <a:lstStyle>
            <a:lvl1pPr algn="r">
              <a:defRPr sz="1200"/>
            </a:lvl1pPr>
          </a:lstStyle>
          <a:p>
            <a:fld id="{FA2CC85D-C49C-455B-9702-79D525054ADC}" type="slidenum">
              <a:rPr lang="en-US" smtClean="0"/>
              <a:t>‹#›</a:t>
            </a:fld>
            <a:endParaRPr lang="en-US" dirty="0"/>
          </a:p>
        </p:txBody>
      </p:sp>
    </p:spTree>
    <p:extLst>
      <p:ext uri="{BB962C8B-B14F-4D97-AF65-F5344CB8AC3E}">
        <p14:creationId xmlns:p14="http://schemas.microsoft.com/office/powerpoint/2010/main" val="14245525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69424"/>
          </a:xfrm>
          <a:prstGeom prst="rect">
            <a:avLst/>
          </a:prstGeom>
        </p:spPr>
        <p:txBody>
          <a:bodyPr vert="horz" lIns="94222" tIns="47111" rIns="94222" bIns="47111" rtlCol="0"/>
          <a:lstStyle>
            <a:lvl1pPr algn="l">
              <a:defRPr sz="1200"/>
            </a:lvl1pPr>
          </a:lstStyle>
          <a:p>
            <a:endParaRPr lang="en-US" dirty="0"/>
          </a:p>
        </p:txBody>
      </p:sp>
      <p:sp>
        <p:nvSpPr>
          <p:cNvPr id="3" name="Date Placeholder 2"/>
          <p:cNvSpPr>
            <a:spLocks noGrp="1"/>
          </p:cNvSpPr>
          <p:nvPr>
            <p:ph type="dt" idx="1"/>
          </p:nvPr>
        </p:nvSpPr>
        <p:spPr>
          <a:xfrm>
            <a:off x="4023093" y="0"/>
            <a:ext cx="3077739" cy="469424"/>
          </a:xfrm>
          <a:prstGeom prst="rect">
            <a:avLst/>
          </a:prstGeom>
        </p:spPr>
        <p:txBody>
          <a:bodyPr vert="horz" lIns="94222" tIns="47111" rIns="94222" bIns="47111" rtlCol="0"/>
          <a:lstStyle>
            <a:lvl1pPr algn="r">
              <a:defRPr sz="1200"/>
            </a:lvl1pPr>
          </a:lstStyle>
          <a:p>
            <a:fld id="{E20FF4F5-A447-4FEC-BE08-A5DA04C5D73B}" type="datetimeFigureOut">
              <a:rPr lang="en-US" smtClean="0"/>
              <a:t>1/10/2020</a:t>
            </a:fld>
            <a:endParaRPr lang="en-US" dirty="0"/>
          </a:p>
        </p:txBody>
      </p:sp>
      <p:sp>
        <p:nvSpPr>
          <p:cNvPr id="4" name="Slide Image Placeholder 3"/>
          <p:cNvSpPr>
            <a:spLocks noGrp="1" noRot="1" noChangeAspect="1"/>
          </p:cNvSpPr>
          <p:nvPr>
            <p:ph type="sldImg" idx="2"/>
          </p:nvPr>
        </p:nvSpPr>
        <p:spPr>
          <a:xfrm>
            <a:off x="1204913" y="703263"/>
            <a:ext cx="4692650" cy="3521075"/>
          </a:xfrm>
          <a:prstGeom prst="rect">
            <a:avLst/>
          </a:prstGeom>
          <a:noFill/>
          <a:ln w="12700">
            <a:solidFill>
              <a:prstClr val="black"/>
            </a:solidFill>
          </a:ln>
        </p:spPr>
        <p:txBody>
          <a:bodyPr vert="horz" lIns="94222" tIns="47111" rIns="94222" bIns="47111" rtlCol="0" anchor="ctr"/>
          <a:lstStyle/>
          <a:p>
            <a:endParaRPr lang="en-US" dirty="0"/>
          </a:p>
        </p:txBody>
      </p:sp>
      <p:sp>
        <p:nvSpPr>
          <p:cNvPr id="5" name="Notes Placeholder 4"/>
          <p:cNvSpPr>
            <a:spLocks noGrp="1"/>
          </p:cNvSpPr>
          <p:nvPr>
            <p:ph type="body" sz="quarter" idx="3"/>
          </p:nvPr>
        </p:nvSpPr>
        <p:spPr>
          <a:xfrm>
            <a:off x="710248" y="4459526"/>
            <a:ext cx="5681980" cy="4224814"/>
          </a:xfrm>
          <a:prstGeom prst="rect">
            <a:avLst/>
          </a:prstGeom>
        </p:spPr>
        <p:txBody>
          <a:bodyPr vert="horz" lIns="94222" tIns="47111" rIns="94222" bIns="4711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17422"/>
            <a:ext cx="3077739" cy="469424"/>
          </a:xfrm>
          <a:prstGeom prst="rect">
            <a:avLst/>
          </a:prstGeom>
        </p:spPr>
        <p:txBody>
          <a:bodyPr vert="horz" lIns="94222" tIns="47111" rIns="94222" bIns="47111" rtlCol="0" anchor="b"/>
          <a:lstStyle>
            <a:lvl1pPr algn="l">
              <a:defRPr sz="1200"/>
            </a:lvl1pPr>
          </a:lstStyle>
          <a:p>
            <a:endParaRPr lang="en-US" dirty="0"/>
          </a:p>
        </p:txBody>
      </p:sp>
      <p:sp>
        <p:nvSpPr>
          <p:cNvPr id="7" name="Slide Number Placeholder 6"/>
          <p:cNvSpPr>
            <a:spLocks noGrp="1"/>
          </p:cNvSpPr>
          <p:nvPr>
            <p:ph type="sldNum" sz="quarter" idx="5"/>
          </p:nvPr>
        </p:nvSpPr>
        <p:spPr>
          <a:xfrm>
            <a:off x="4023093" y="8917422"/>
            <a:ext cx="3077739" cy="469424"/>
          </a:xfrm>
          <a:prstGeom prst="rect">
            <a:avLst/>
          </a:prstGeom>
        </p:spPr>
        <p:txBody>
          <a:bodyPr vert="horz" lIns="94222" tIns="47111" rIns="94222" bIns="47111" rtlCol="0" anchor="b"/>
          <a:lstStyle>
            <a:lvl1pPr algn="r">
              <a:defRPr sz="1200"/>
            </a:lvl1pPr>
          </a:lstStyle>
          <a:p>
            <a:fld id="{18E619BD-0A99-4A35-BAB9-85853BB9A23B}" type="slidenum">
              <a:rPr lang="en-US" smtClean="0"/>
              <a:t>‹#›</a:t>
            </a:fld>
            <a:endParaRPr lang="en-US" dirty="0"/>
          </a:p>
        </p:txBody>
      </p:sp>
    </p:spTree>
    <p:extLst>
      <p:ext uri="{BB962C8B-B14F-4D97-AF65-F5344CB8AC3E}">
        <p14:creationId xmlns:p14="http://schemas.microsoft.com/office/powerpoint/2010/main" val="33917075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31338345-9CBA-4181-BEB7-82A779821C66}" type="slidenum">
              <a:rPr lang="en-US">
                <a:solidFill>
                  <a:prstClr val="black"/>
                </a:solidFill>
              </a:rPr>
              <a:pPr/>
              <a:t>1</a:t>
            </a:fld>
            <a:endParaRPr lang="en-US" dirty="0">
              <a:solidFill>
                <a:prstClr val="black"/>
              </a:solidFill>
            </a:endParaRPr>
          </a:p>
        </p:txBody>
      </p:sp>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5025791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E619BD-0A99-4A35-BAB9-85853BB9A23B}" type="slidenum">
              <a:rPr lang="en-US" smtClean="0"/>
              <a:t>20</a:t>
            </a:fld>
            <a:endParaRPr lang="en-US" dirty="0"/>
          </a:p>
        </p:txBody>
      </p:sp>
    </p:spTree>
    <p:extLst>
      <p:ext uri="{BB962C8B-B14F-4D97-AF65-F5344CB8AC3E}">
        <p14:creationId xmlns:p14="http://schemas.microsoft.com/office/powerpoint/2010/main" val="18284498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E619BD-0A99-4A35-BAB9-85853BB9A23B}" type="slidenum">
              <a:rPr lang="en-US" smtClean="0"/>
              <a:t>21</a:t>
            </a:fld>
            <a:endParaRPr lang="en-US" dirty="0"/>
          </a:p>
        </p:txBody>
      </p:sp>
    </p:spTree>
    <p:extLst>
      <p:ext uri="{BB962C8B-B14F-4D97-AF65-F5344CB8AC3E}">
        <p14:creationId xmlns:p14="http://schemas.microsoft.com/office/powerpoint/2010/main" val="20055094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E619BD-0A99-4A35-BAB9-85853BB9A23B}" type="slidenum">
              <a:rPr lang="en-US" smtClean="0"/>
              <a:t>22</a:t>
            </a:fld>
            <a:endParaRPr lang="en-US" dirty="0"/>
          </a:p>
        </p:txBody>
      </p:sp>
    </p:spTree>
    <p:extLst>
      <p:ext uri="{BB962C8B-B14F-4D97-AF65-F5344CB8AC3E}">
        <p14:creationId xmlns:p14="http://schemas.microsoft.com/office/powerpoint/2010/main" val="20798923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E619BD-0A99-4A35-BAB9-85853BB9A23B}" type="slidenum">
              <a:rPr lang="en-US" smtClean="0"/>
              <a:t>23</a:t>
            </a:fld>
            <a:endParaRPr lang="en-US" dirty="0"/>
          </a:p>
        </p:txBody>
      </p:sp>
    </p:spTree>
    <p:extLst>
      <p:ext uri="{BB962C8B-B14F-4D97-AF65-F5344CB8AC3E}">
        <p14:creationId xmlns:p14="http://schemas.microsoft.com/office/powerpoint/2010/main" val="17420070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missing required functionality bullet invites a desired conversation about intended automation that wasn’t implemented (EDPA, for example, automating the certification application process) but is still needed. The functionality is still required to support organizational goals such as risk-based and data-supported decision-making, and standardization of processes. </a:t>
            </a:r>
          </a:p>
        </p:txBody>
      </p:sp>
      <p:sp>
        <p:nvSpPr>
          <p:cNvPr id="4" name="Slide Number Placeholder 3"/>
          <p:cNvSpPr>
            <a:spLocks noGrp="1"/>
          </p:cNvSpPr>
          <p:nvPr>
            <p:ph type="sldNum" sz="quarter" idx="5"/>
          </p:nvPr>
        </p:nvSpPr>
        <p:spPr/>
        <p:txBody>
          <a:bodyPr/>
          <a:lstStyle/>
          <a:p>
            <a:fld id="{18E619BD-0A99-4A35-BAB9-85853BB9A23B}" type="slidenum">
              <a:rPr lang="en-US" smtClean="0"/>
              <a:t>4</a:t>
            </a:fld>
            <a:endParaRPr lang="en-US" dirty="0"/>
          </a:p>
        </p:txBody>
      </p:sp>
    </p:spTree>
    <p:extLst>
      <p:ext uri="{BB962C8B-B14F-4D97-AF65-F5344CB8AC3E}">
        <p14:creationId xmlns:p14="http://schemas.microsoft.com/office/powerpoint/2010/main" val="10871704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Text is small – so bring attention to the relevant key points. </a:t>
            </a:r>
          </a:p>
        </p:txBody>
      </p:sp>
      <p:sp>
        <p:nvSpPr>
          <p:cNvPr id="4" name="Slide Number Placeholder 3"/>
          <p:cNvSpPr>
            <a:spLocks noGrp="1"/>
          </p:cNvSpPr>
          <p:nvPr>
            <p:ph type="sldNum" sz="quarter" idx="5"/>
          </p:nvPr>
        </p:nvSpPr>
        <p:spPr/>
        <p:txBody>
          <a:bodyPr/>
          <a:lstStyle/>
          <a:p>
            <a:fld id="{18E619BD-0A99-4A35-BAB9-85853BB9A23B}" type="slidenum">
              <a:rPr lang="en-US" smtClean="0"/>
              <a:t>12</a:t>
            </a:fld>
            <a:endParaRPr lang="en-US" dirty="0"/>
          </a:p>
        </p:txBody>
      </p:sp>
    </p:spTree>
    <p:extLst>
      <p:ext uri="{BB962C8B-B14F-4D97-AF65-F5344CB8AC3E}">
        <p14:creationId xmlns:p14="http://schemas.microsoft.com/office/powerpoint/2010/main" val="6835885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other words, we are suggesting potential enhancements based on industry best practices, but Discovery still dictates ultimately what technical recommendations will be provided during Enhancement 1. </a:t>
            </a:r>
          </a:p>
        </p:txBody>
      </p:sp>
      <p:sp>
        <p:nvSpPr>
          <p:cNvPr id="4" name="Slide Number Placeholder 3"/>
          <p:cNvSpPr>
            <a:spLocks noGrp="1"/>
          </p:cNvSpPr>
          <p:nvPr>
            <p:ph type="sldNum" sz="quarter" idx="5"/>
          </p:nvPr>
        </p:nvSpPr>
        <p:spPr/>
        <p:txBody>
          <a:bodyPr/>
          <a:lstStyle/>
          <a:p>
            <a:fld id="{18E619BD-0A99-4A35-BAB9-85853BB9A23B}" type="slidenum">
              <a:rPr lang="en-US" smtClean="0"/>
              <a:t>13</a:t>
            </a:fld>
            <a:endParaRPr lang="en-US" dirty="0"/>
          </a:p>
        </p:txBody>
      </p:sp>
    </p:spTree>
    <p:extLst>
      <p:ext uri="{BB962C8B-B14F-4D97-AF65-F5344CB8AC3E}">
        <p14:creationId xmlns:p14="http://schemas.microsoft.com/office/powerpoint/2010/main" val="30155459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E619BD-0A99-4A35-BAB9-85853BB9A23B}" type="slidenum">
              <a:rPr lang="en-US" smtClean="0"/>
              <a:t>14</a:t>
            </a:fld>
            <a:endParaRPr lang="en-US" dirty="0"/>
          </a:p>
        </p:txBody>
      </p:sp>
    </p:spTree>
    <p:extLst>
      <p:ext uri="{BB962C8B-B14F-4D97-AF65-F5344CB8AC3E}">
        <p14:creationId xmlns:p14="http://schemas.microsoft.com/office/powerpoint/2010/main" val="38148725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E619BD-0A99-4A35-BAB9-85853BB9A23B}" type="slidenum">
              <a:rPr lang="en-US" smtClean="0"/>
              <a:t>16</a:t>
            </a:fld>
            <a:endParaRPr lang="en-US" dirty="0"/>
          </a:p>
        </p:txBody>
      </p:sp>
    </p:spTree>
    <p:extLst>
      <p:ext uri="{BB962C8B-B14F-4D97-AF65-F5344CB8AC3E}">
        <p14:creationId xmlns:p14="http://schemas.microsoft.com/office/powerpoint/2010/main" val="12394583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E619BD-0A99-4A35-BAB9-85853BB9A23B}" type="slidenum">
              <a:rPr lang="en-US" smtClean="0"/>
              <a:t>17</a:t>
            </a:fld>
            <a:endParaRPr lang="en-US" dirty="0"/>
          </a:p>
        </p:txBody>
      </p:sp>
    </p:spTree>
    <p:extLst>
      <p:ext uri="{BB962C8B-B14F-4D97-AF65-F5344CB8AC3E}">
        <p14:creationId xmlns:p14="http://schemas.microsoft.com/office/powerpoint/2010/main" val="9203321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E619BD-0A99-4A35-BAB9-85853BB9A23B}" type="slidenum">
              <a:rPr lang="en-US" smtClean="0"/>
              <a:t>18</a:t>
            </a:fld>
            <a:endParaRPr lang="en-US" dirty="0"/>
          </a:p>
        </p:txBody>
      </p:sp>
    </p:spTree>
    <p:extLst>
      <p:ext uri="{BB962C8B-B14F-4D97-AF65-F5344CB8AC3E}">
        <p14:creationId xmlns:p14="http://schemas.microsoft.com/office/powerpoint/2010/main" val="26349516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E619BD-0A99-4A35-BAB9-85853BB9A23B}" type="slidenum">
              <a:rPr lang="en-US" smtClean="0"/>
              <a:t>19</a:t>
            </a:fld>
            <a:endParaRPr lang="en-US" dirty="0"/>
          </a:p>
        </p:txBody>
      </p:sp>
    </p:spTree>
    <p:extLst>
      <p:ext uri="{BB962C8B-B14F-4D97-AF65-F5344CB8AC3E}">
        <p14:creationId xmlns:p14="http://schemas.microsoft.com/office/powerpoint/2010/main" val="15332476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Text Box 1051"/>
          <p:cNvSpPr txBox="1">
            <a:spLocks noChangeArrowheads="1"/>
          </p:cNvSpPr>
          <p:nvPr userDrawn="1"/>
        </p:nvSpPr>
        <p:spPr bwMode="auto">
          <a:xfrm>
            <a:off x="270886" y="6062246"/>
            <a:ext cx="1481714"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fontAlgn="base">
              <a:spcBef>
                <a:spcPts val="1800"/>
              </a:spcBef>
              <a:spcAft>
                <a:spcPct val="0"/>
              </a:spcAft>
            </a:pPr>
            <a:r>
              <a:rPr lang="en-US" sz="1600" b="1" dirty="0">
                <a:solidFill>
                  <a:srgbClr val="1D2F68"/>
                </a:solidFill>
              </a:rPr>
              <a:t>Date:</a:t>
            </a:r>
          </a:p>
        </p:txBody>
      </p:sp>
      <p:sp>
        <p:nvSpPr>
          <p:cNvPr id="63490" name="Rectangle 1026"/>
          <p:cNvSpPr>
            <a:spLocks noGrp="1" noChangeArrowheads="1"/>
          </p:cNvSpPr>
          <p:nvPr>
            <p:ph type="ctrTitle"/>
          </p:nvPr>
        </p:nvSpPr>
        <p:spPr>
          <a:xfrm>
            <a:off x="227476" y="354380"/>
            <a:ext cx="4134369" cy="1395412"/>
          </a:xfrm>
        </p:spPr>
        <p:txBody>
          <a:bodyPr anchor="t"/>
          <a:lstStyle>
            <a:lvl1pPr>
              <a:defRPr/>
            </a:lvl1pPr>
          </a:lstStyle>
          <a:p>
            <a:pPr lvl="0"/>
            <a:r>
              <a:rPr lang="en-US" noProof="0" dirty="0"/>
              <a:t>Select to edit master title</a:t>
            </a:r>
          </a:p>
        </p:txBody>
      </p:sp>
      <p:sp>
        <p:nvSpPr>
          <p:cNvPr id="63491" name="Rectangle 1027"/>
          <p:cNvSpPr>
            <a:spLocks noGrp="1" noChangeArrowheads="1"/>
          </p:cNvSpPr>
          <p:nvPr>
            <p:ph type="subTitle" idx="1"/>
          </p:nvPr>
        </p:nvSpPr>
        <p:spPr>
          <a:xfrm>
            <a:off x="230651" y="1795830"/>
            <a:ext cx="4108027" cy="1067092"/>
          </a:xfrm>
        </p:spPr>
        <p:txBody>
          <a:bodyPr/>
          <a:lstStyle>
            <a:lvl1pPr marL="0" indent="0">
              <a:buFontTx/>
              <a:buNone/>
              <a:defRPr sz="3200">
                <a:solidFill>
                  <a:schemeClr val="bg2"/>
                </a:solidFill>
              </a:defRPr>
            </a:lvl1pPr>
          </a:lstStyle>
          <a:p>
            <a:pPr lvl="0"/>
            <a:r>
              <a:rPr lang="en-US" noProof="0" dirty="0"/>
              <a:t>Select to edit master subtitle</a:t>
            </a:r>
          </a:p>
        </p:txBody>
      </p:sp>
      <p:sp>
        <p:nvSpPr>
          <p:cNvPr id="63515" name="Text Box 1051"/>
          <p:cNvSpPr txBox="1">
            <a:spLocks noChangeArrowheads="1"/>
          </p:cNvSpPr>
          <p:nvPr userDrawn="1"/>
        </p:nvSpPr>
        <p:spPr bwMode="auto">
          <a:xfrm>
            <a:off x="270886" y="4852041"/>
            <a:ext cx="1481714"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sz="1600" b="1" dirty="0">
                <a:solidFill>
                  <a:srgbClr val="1D2F68"/>
                </a:solidFill>
              </a:rPr>
              <a:t>Presented to:</a:t>
            </a:r>
          </a:p>
        </p:txBody>
      </p:sp>
      <p:sp>
        <p:nvSpPr>
          <p:cNvPr id="15" name="Text Box 1051"/>
          <p:cNvSpPr txBox="1">
            <a:spLocks noChangeArrowheads="1"/>
          </p:cNvSpPr>
          <p:nvPr userDrawn="1"/>
        </p:nvSpPr>
        <p:spPr bwMode="auto">
          <a:xfrm>
            <a:off x="270886" y="5321808"/>
            <a:ext cx="1481714"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fontAlgn="base">
              <a:spcBef>
                <a:spcPts val="1800"/>
              </a:spcBef>
              <a:spcAft>
                <a:spcPct val="0"/>
              </a:spcAft>
            </a:pPr>
            <a:r>
              <a:rPr lang="en-US" sz="1600" b="1" dirty="0">
                <a:solidFill>
                  <a:srgbClr val="1D2F68"/>
                </a:solidFill>
              </a:rPr>
              <a:t>By:</a:t>
            </a:r>
          </a:p>
        </p:txBody>
      </p:sp>
    </p:spTree>
    <p:extLst>
      <p:ext uri="{BB962C8B-B14F-4D97-AF65-F5344CB8AC3E}">
        <p14:creationId xmlns:p14="http://schemas.microsoft.com/office/powerpoint/2010/main" val="1380383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sz="half" idx="1"/>
          </p:nvPr>
        </p:nvSpPr>
        <p:spPr>
          <a:xfrm>
            <a:off x="495300" y="1508125"/>
            <a:ext cx="3948113" cy="4391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595813" y="1508125"/>
            <a:ext cx="3949700" cy="4391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D421C513-0F19-4791-A574-25A76CC97955}" type="slidenum">
              <a:rPr lang="en-US">
                <a:solidFill>
                  <a:srgbClr val="FFFFFF"/>
                </a:solidFill>
              </a:rPr>
              <a:pPr>
                <a:defRPr/>
              </a:pPr>
              <a:t>‹#›</a:t>
            </a:fld>
            <a:endParaRPr lang="en-US" dirty="0">
              <a:solidFill>
                <a:srgbClr val="FFFFFF"/>
              </a:solidFill>
            </a:endParaRPr>
          </a:p>
        </p:txBody>
      </p:sp>
    </p:spTree>
    <p:extLst>
      <p:ext uri="{BB962C8B-B14F-4D97-AF65-F5344CB8AC3E}">
        <p14:creationId xmlns:p14="http://schemas.microsoft.com/office/powerpoint/2010/main" val="822497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solidFill>
                  <a:schemeClr val="tx1"/>
                </a:solidFill>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dirty="0">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dirty="0">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2A18C0E6-F121-451A-A589-1106E283F5F8}" type="slidenum">
              <a:rPr lang="en-US">
                <a:solidFill>
                  <a:srgbClr val="FFFFFF"/>
                </a:solidFill>
              </a:rPr>
              <a:pPr>
                <a:defRPr/>
              </a:pPr>
              <a:t>‹#›</a:t>
            </a:fld>
            <a:endParaRPr lang="en-US" dirty="0">
              <a:solidFill>
                <a:srgbClr val="FFFFFF"/>
              </a:solidFill>
            </a:endParaRPr>
          </a:p>
        </p:txBody>
      </p:sp>
    </p:spTree>
    <p:extLst>
      <p:ext uri="{BB962C8B-B14F-4D97-AF65-F5344CB8AC3E}">
        <p14:creationId xmlns:p14="http://schemas.microsoft.com/office/powerpoint/2010/main" val="2174763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Rectangle 4"/>
          <p:cNvSpPr>
            <a:spLocks noGrp="1" noChangeArrowheads="1"/>
          </p:cNvSpPr>
          <p:nvPr>
            <p:ph type="dt" sz="half" idx="10"/>
          </p:nvPr>
        </p:nvSpPr>
        <p:spPr>
          <a:xfrm>
            <a:off x="152400" y="6248400"/>
            <a:ext cx="2438400" cy="457200"/>
          </a:xfrm>
          <a:ln/>
        </p:spPr>
        <p:txBody>
          <a:bodyPr/>
          <a:lstStyle>
            <a:lvl1pPr>
              <a:defRPr/>
            </a:lvl1pPr>
          </a:lstStyle>
          <a:p>
            <a:pPr>
              <a:defRPr/>
            </a:pPr>
            <a:endParaRPr lang="en-US" dirty="0">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dirty="0">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A9D3E28D-49DD-4B7D-A5BC-A5A8EE630DF2}" type="slidenum">
              <a:rPr lang="en-US">
                <a:solidFill>
                  <a:srgbClr val="FFFFFF"/>
                </a:solidFill>
              </a:rPr>
              <a:pPr>
                <a:defRPr/>
              </a:pPr>
              <a:t>‹#›</a:t>
            </a:fld>
            <a:endParaRPr lang="en-US" dirty="0">
              <a:solidFill>
                <a:srgbClr val="FFFFFF"/>
              </a:solidFill>
            </a:endParaRPr>
          </a:p>
        </p:txBody>
      </p:sp>
    </p:spTree>
    <p:extLst>
      <p:ext uri="{BB962C8B-B14F-4D97-AF65-F5344CB8AC3E}">
        <p14:creationId xmlns:p14="http://schemas.microsoft.com/office/powerpoint/2010/main" val="798267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dirty="0">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dirty="0">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FD334B55-3080-4C74-96D0-93B304EB0116}" type="slidenum">
              <a:rPr lang="en-US">
                <a:solidFill>
                  <a:srgbClr val="FFFFFF"/>
                </a:solidFill>
              </a:rPr>
              <a:pPr>
                <a:defRPr/>
              </a:pPr>
              <a:t>‹#›</a:t>
            </a:fld>
            <a:endParaRPr lang="en-US" dirty="0">
              <a:solidFill>
                <a:srgbClr val="FFFFFF"/>
              </a:solidFill>
            </a:endParaRPr>
          </a:p>
        </p:txBody>
      </p:sp>
    </p:spTree>
    <p:extLst>
      <p:ext uri="{BB962C8B-B14F-4D97-AF65-F5344CB8AC3E}">
        <p14:creationId xmlns:p14="http://schemas.microsoft.com/office/powerpoint/2010/main" val="32462380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E5D496AE-53C2-4F42-958A-B1766F359B72}" type="slidenum">
              <a:rPr lang="en-US">
                <a:solidFill>
                  <a:srgbClr val="FFFFFF"/>
                </a:solidFill>
              </a:rPr>
              <a:pPr>
                <a:defRPr/>
              </a:pPr>
              <a:t>‹#›</a:t>
            </a:fld>
            <a:endParaRPr lang="en-US" dirty="0">
              <a:solidFill>
                <a:srgbClr val="FFFFFF"/>
              </a:solidFill>
            </a:endParaRPr>
          </a:p>
        </p:txBody>
      </p:sp>
    </p:spTree>
    <p:extLst>
      <p:ext uri="{BB962C8B-B14F-4D97-AF65-F5344CB8AC3E}">
        <p14:creationId xmlns:p14="http://schemas.microsoft.com/office/powerpoint/2010/main" val="37103740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solidFill>
                  <a:schemeClr val="tx1"/>
                </a:solidFill>
              </a:defRPr>
            </a:lvl1pPr>
          </a:lstStyle>
          <a:p>
            <a:r>
              <a:rPr lang="en-US" dirty="0"/>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11822968-04C7-4239-8B56-224992392915}" type="slidenum">
              <a:rPr lang="en-US">
                <a:solidFill>
                  <a:srgbClr val="FFFFFF"/>
                </a:solidFill>
              </a:rPr>
              <a:pPr>
                <a:defRPr/>
              </a:pPr>
              <a:t>‹#›</a:t>
            </a:fld>
            <a:endParaRPr lang="en-US" dirty="0">
              <a:solidFill>
                <a:srgbClr val="FFFFFF"/>
              </a:solidFill>
            </a:endParaRPr>
          </a:p>
        </p:txBody>
      </p:sp>
    </p:spTree>
    <p:extLst>
      <p:ext uri="{BB962C8B-B14F-4D97-AF65-F5344CB8AC3E}">
        <p14:creationId xmlns:p14="http://schemas.microsoft.com/office/powerpoint/2010/main" val="3715072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B1C1225C-DFA7-4920-9FB4-E621D18277A5}" type="slidenum">
              <a:rPr lang="en-US">
                <a:solidFill>
                  <a:srgbClr val="FFFFFF"/>
                </a:solidFill>
              </a:rPr>
              <a:pPr>
                <a:defRPr/>
              </a:pPr>
              <a:t>‹#›</a:t>
            </a:fld>
            <a:endParaRPr lang="en-US" dirty="0">
              <a:solidFill>
                <a:srgbClr val="FFFFFF"/>
              </a:solidFill>
            </a:endParaRPr>
          </a:p>
        </p:txBody>
      </p:sp>
    </p:spTree>
    <p:extLst>
      <p:ext uri="{BB962C8B-B14F-4D97-AF65-F5344CB8AC3E}">
        <p14:creationId xmlns:p14="http://schemas.microsoft.com/office/powerpoint/2010/main" val="11400396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3388" y="344488"/>
            <a:ext cx="2117725" cy="5554662"/>
          </a:xfrm>
        </p:spPr>
        <p:txBody>
          <a:bodyPr vert="eaVert"/>
          <a:lstStyle>
            <a:lvl1pPr>
              <a:defRPr>
                <a:solidFill>
                  <a:schemeClr val="tx1"/>
                </a:solidFill>
              </a:defRPr>
            </a:lvl1pPr>
          </a:lstStyle>
          <a:p>
            <a:r>
              <a:rPr lang="en-US" dirty="0"/>
              <a:t>Click to edit Master title style</a:t>
            </a:r>
          </a:p>
        </p:txBody>
      </p:sp>
      <p:sp>
        <p:nvSpPr>
          <p:cNvPr id="3" name="Vertical Text Placeholder 2"/>
          <p:cNvSpPr>
            <a:spLocks noGrp="1"/>
          </p:cNvSpPr>
          <p:nvPr>
            <p:ph type="body" orient="vert" idx="1"/>
          </p:nvPr>
        </p:nvSpPr>
        <p:spPr>
          <a:xfrm>
            <a:off x="428625" y="344488"/>
            <a:ext cx="6202363" cy="55546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DD11C451-1A21-4F2B-B1EA-78069FE0DDA1}" type="slidenum">
              <a:rPr lang="en-US">
                <a:solidFill>
                  <a:srgbClr val="FFFFFF"/>
                </a:solidFill>
              </a:rPr>
              <a:pPr>
                <a:defRPr/>
              </a:pPr>
              <a:t>‹#›</a:t>
            </a:fld>
            <a:endParaRPr lang="en-US" dirty="0">
              <a:solidFill>
                <a:srgbClr val="FFFFFF"/>
              </a:solidFill>
            </a:endParaRPr>
          </a:p>
        </p:txBody>
      </p:sp>
    </p:spTree>
    <p:extLst>
      <p:ext uri="{BB962C8B-B14F-4D97-AF65-F5344CB8AC3E}">
        <p14:creationId xmlns:p14="http://schemas.microsoft.com/office/powerpoint/2010/main" val="35740683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28625" y="344488"/>
            <a:ext cx="8472488" cy="609600"/>
          </a:xfrm>
        </p:spPr>
        <p:txBody>
          <a:bodyPr/>
          <a:lstStyle>
            <a:lvl1pPr>
              <a:defRPr>
                <a:solidFill>
                  <a:schemeClr val="tx1"/>
                </a:solidFill>
              </a:defRPr>
            </a:lvl1pPr>
          </a:lstStyle>
          <a:p>
            <a:r>
              <a:rPr lang="en-US" dirty="0"/>
              <a:t>Click to edit Master title style</a:t>
            </a:r>
          </a:p>
        </p:txBody>
      </p:sp>
      <p:sp>
        <p:nvSpPr>
          <p:cNvPr id="3" name="Text Placeholder 2"/>
          <p:cNvSpPr>
            <a:spLocks noGrp="1"/>
          </p:cNvSpPr>
          <p:nvPr>
            <p:ph type="body" sz="half" idx="1"/>
          </p:nvPr>
        </p:nvSpPr>
        <p:spPr>
          <a:xfrm>
            <a:off x="495300" y="1508125"/>
            <a:ext cx="3948113" cy="43910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595813" y="1508125"/>
            <a:ext cx="3949700" cy="4391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pPr>
              <a:defRPr/>
            </a:pPr>
            <a:endParaRPr lang="en-US" dirty="0">
              <a:solidFill>
                <a:srgbClr val="000000"/>
              </a:solidFill>
            </a:endParaRPr>
          </a:p>
        </p:txBody>
      </p:sp>
      <p:sp>
        <p:nvSpPr>
          <p:cNvPr id="9" name="Footer Placeholder 8"/>
          <p:cNvSpPr>
            <a:spLocks noGrp="1"/>
          </p:cNvSpPr>
          <p:nvPr>
            <p:ph type="ftr" sz="quarter" idx="11"/>
          </p:nvPr>
        </p:nvSpPr>
        <p:spPr/>
        <p:txBody>
          <a:bodyPr/>
          <a:lstStyle/>
          <a:p>
            <a:pPr>
              <a:defRPr/>
            </a:pPr>
            <a:endParaRPr lang="en-US" dirty="0">
              <a:solidFill>
                <a:srgbClr val="000000"/>
              </a:solidFill>
            </a:endParaRPr>
          </a:p>
        </p:txBody>
      </p:sp>
      <p:sp>
        <p:nvSpPr>
          <p:cNvPr id="10" name="Slide Number Placeholder 9"/>
          <p:cNvSpPr>
            <a:spLocks noGrp="1"/>
          </p:cNvSpPr>
          <p:nvPr>
            <p:ph type="sldNum" sz="quarter" idx="12"/>
          </p:nvPr>
        </p:nvSpPr>
        <p:spPr/>
        <p:txBody>
          <a:bodyPr/>
          <a:lstStyle/>
          <a:p>
            <a:pPr>
              <a:defRPr/>
            </a:pPr>
            <a:fld id="{738E1922-A4F2-43D5-A6A6-892B1FCCE9A6}" type="slidenum">
              <a:rPr lang="en-US" smtClean="0">
                <a:solidFill>
                  <a:srgbClr val="FFFFFF"/>
                </a:solidFill>
              </a:rPr>
              <a:pPr>
                <a:defRPr/>
              </a:pPr>
              <a:t>‹#›</a:t>
            </a:fld>
            <a:endParaRPr lang="en-US" dirty="0">
              <a:solidFill>
                <a:srgbClr val="FFFFFF"/>
              </a:solidFill>
            </a:endParaRPr>
          </a:p>
        </p:txBody>
      </p:sp>
    </p:spTree>
    <p:extLst>
      <p:ext uri="{BB962C8B-B14F-4D97-AF65-F5344CB8AC3E}">
        <p14:creationId xmlns:p14="http://schemas.microsoft.com/office/powerpoint/2010/main" val="33218119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28625" y="344488"/>
            <a:ext cx="8472488" cy="609600"/>
          </a:xfrm>
        </p:spPr>
        <p:txBody>
          <a:bodyPr/>
          <a:lstStyle>
            <a:lvl1pPr>
              <a:defRPr>
                <a:solidFill>
                  <a:schemeClr val="tx1"/>
                </a:solidFill>
              </a:defRPr>
            </a:lvl1pPr>
          </a:lstStyle>
          <a:p>
            <a:r>
              <a:rPr lang="en-US" dirty="0"/>
              <a:t>Click to edit Master title style</a:t>
            </a:r>
          </a:p>
        </p:txBody>
      </p:sp>
      <p:sp>
        <p:nvSpPr>
          <p:cNvPr id="3" name="Text Placeholder 2"/>
          <p:cNvSpPr>
            <a:spLocks noGrp="1"/>
          </p:cNvSpPr>
          <p:nvPr>
            <p:ph type="body" sz="half" idx="1"/>
          </p:nvPr>
        </p:nvSpPr>
        <p:spPr>
          <a:xfrm>
            <a:off x="495300" y="1508125"/>
            <a:ext cx="8050213" cy="211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5300" y="3779838"/>
            <a:ext cx="8050213" cy="211931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31685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27956" y="1088571"/>
            <a:ext cx="8229600" cy="51206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9"/>
          <p:cNvSpPr>
            <a:spLocks noGrp="1" noChangeArrowheads="1"/>
          </p:cNvSpPr>
          <p:nvPr>
            <p:ph type="dt" sz="half" idx="2"/>
          </p:nvPr>
        </p:nvSpPr>
        <p:spPr bwMode="auto">
          <a:xfrm>
            <a:off x="509463" y="6248400"/>
            <a:ext cx="173736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buFontTx/>
              <a:buNone/>
              <a:defRPr sz="1400" b="0" i="0">
                <a:solidFill>
                  <a:schemeClr val="bg1">
                    <a:lumMod val="65000"/>
                  </a:schemeClr>
                </a:solidFill>
                <a:latin typeface="Helvetica Neue Medium"/>
                <a:cs typeface="Helvetica Neue Medium"/>
              </a:defRPr>
            </a:lvl1pPr>
          </a:lstStyle>
          <a:p>
            <a:endParaRPr lang="en-US" dirty="0">
              <a:solidFill>
                <a:srgbClr val="FFFFFF">
                  <a:lumMod val="65000"/>
                </a:srgbClr>
              </a:solidFill>
            </a:endParaRPr>
          </a:p>
        </p:txBody>
      </p:sp>
      <p:sp>
        <p:nvSpPr>
          <p:cNvPr id="8" name="Rectangle 10"/>
          <p:cNvSpPr>
            <a:spLocks noGrp="1" noChangeArrowheads="1"/>
          </p:cNvSpPr>
          <p:nvPr>
            <p:ph type="ftr" sz="quarter" idx="3"/>
          </p:nvPr>
        </p:nvSpPr>
        <p:spPr bwMode="auto">
          <a:xfrm>
            <a:off x="2314356" y="6248400"/>
            <a:ext cx="2895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spcBef>
                <a:spcPct val="0"/>
              </a:spcBef>
              <a:buFontTx/>
              <a:buNone/>
              <a:defRPr sz="1400" b="0" i="0">
                <a:solidFill>
                  <a:schemeClr val="bg1">
                    <a:lumMod val="65000"/>
                  </a:schemeClr>
                </a:solidFill>
                <a:latin typeface="Helvetica Neue Medium"/>
                <a:cs typeface="Helvetica Neue Medium"/>
              </a:defRPr>
            </a:lvl1pPr>
          </a:lstStyle>
          <a:p>
            <a:endParaRPr lang="en-US" dirty="0">
              <a:solidFill>
                <a:srgbClr val="FFFFFF">
                  <a:lumMod val="65000"/>
                </a:srgbClr>
              </a:solidFill>
            </a:endParaRPr>
          </a:p>
        </p:txBody>
      </p:sp>
      <p:sp>
        <p:nvSpPr>
          <p:cNvPr id="9" name="Rectangle 11"/>
          <p:cNvSpPr>
            <a:spLocks noGrp="1" noChangeArrowheads="1"/>
          </p:cNvSpPr>
          <p:nvPr>
            <p:ph type="sldNum" sz="quarter" idx="4"/>
          </p:nvPr>
        </p:nvSpPr>
        <p:spPr bwMode="auto">
          <a:xfrm>
            <a:off x="7454899" y="6248400"/>
            <a:ext cx="1101265"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buFontTx/>
              <a:buNone/>
              <a:defRPr sz="1400" b="0" i="0">
                <a:solidFill>
                  <a:schemeClr val="bg1">
                    <a:lumMod val="65000"/>
                  </a:schemeClr>
                </a:solidFill>
                <a:latin typeface="Helvetica Neue Medium"/>
                <a:cs typeface="Helvetica Neue Medium"/>
              </a:defRPr>
            </a:lvl1pPr>
          </a:lstStyle>
          <a:p>
            <a:fld id="{74438B1A-AF1B-4C8B-993E-1BADE62A2451}" type="slidenum">
              <a:rPr lang="en-US" smtClean="0">
                <a:solidFill>
                  <a:srgbClr val="FFFFFF">
                    <a:lumMod val="65000"/>
                  </a:srgbClr>
                </a:solidFill>
              </a:rPr>
              <a:pPr/>
              <a:t>‹#›</a:t>
            </a:fld>
            <a:endParaRPr lang="en-US" dirty="0">
              <a:solidFill>
                <a:srgbClr val="FFFFFF">
                  <a:lumMod val="65000"/>
                </a:srgbClr>
              </a:solidFill>
            </a:endParaRPr>
          </a:p>
        </p:txBody>
      </p:sp>
    </p:spTree>
    <p:extLst>
      <p:ext uri="{BB962C8B-B14F-4D97-AF65-F5344CB8AC3E}">
        <p14:creationId xmlns:p14="http://schemas.microsoft.com/office/powerpoint/2010/main" val="2005970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95300" y="1508125"/>
            <a:ext cx="3948113" cy="4391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95813" y="1508125"/>
            <a:ext cx="3949700" cy="4391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509463" y="6248400"/>
            <a:ext cx="1737360" cy="457200"/>
          </a:xfrm>
          <a:prstGeom prst="rect">
            <a:avLst/>
          </a:prstGeom>
        </p:spPr>
        <p:txBody>
          <a:bodyPr/>
          <a:lstStyle>
            <a:lvl1pPr>
              <a:defRPr/>
            </a:lvl1pPr>
          </a:lstStyle>
          <a:p>
            <a:endParaRPr lang="en-US" dirty="0">
              <a:solidFill>
                <a:srgbClr val="FFFFFF">
                  <a:lumMod val="65000"/>
                </a:srgbClr>
              </a:solidFill>
            </a:endParaRPr>
          </a:p>
        </p:txBody>
      </p:sp>
      <p:sp>
        <p:nvSpPr>
          <p:cNvPr id="6" name="Footer Placeholder 5"/>
          <p:cNvSpPr>
            <a:spLocks noGrp="1"/>
          </p:cNvSpPr>
          <p:nvPr>
            <p:ph type="ftr" sz="quarter" idx="11"/>
          </p:nvPr>
        </p:nvSpPr>
        <p:spPr>
          <a:xfrm>
            <a:off x="2314356" y="6248400"/>
            <a:ext cx="2895600" cy="457200"/>
          </a:xfrm>
          <a:prstGeom prst="rect">
            <a:avLst/>
          </a:prstGeom>
        </p:spPr>
        <p:txBody>
          <a:bodyPr/>
          <a:lstStyle>
            <a:lvl1pPr>
              <a:defRPr/>
            </a:lvl1pPr>
          </a:lstStyle>
          <a:p>
            <a:endParaRPr lang="en-US" dirty="0">
              <a:solidFill>
                <a:srgbClr val="FFFFFF">
                  <a:lumMod val="65000"/>
                </a:srgbClr>
              </a:solidFill>
            </a:endParaRPr>
          </a:p>
        </p:txBody>
      </p:sp>
      <p:sp>
        <p:nvSpPr>
          <p:cNvPr id="7" name="Slide Number Placeholder 6"/>
          <p:cNvSpPr>
            <a:spLocks noGrp="1"/>
          </p:cNvSpPr>
          <p:nvPr>
            <p:ph type="sldNum" sz="quarter" idx="12"/>
          </p:nvPr>
        </p:nvSpPr>
        <p:spPr/>
        <p:txBody>
          <a:bodyPr/>
          <a:lstStyle>
            <a:lvl1pPr>
              <a:defRPr/>
            </a:lvl1pPr>
          </a:lstStyle>
          <a:p>
            <a:fld id="{836266C2-23C9-4679-9EA6-D74DA6C8C265}" type="slidenum">
              <a:rPr lang="en-US">
                <a:solidFill>
                  <a:srgbClr val="FFFFFF">
                    <a:lumMod val="65000"/>
                  </a:srgbClr>
                </a:solidFill>
              </a:rPr>
              <a:pPr/>
              <a:t>‹#›</a:t>
            </a:fld>
            <a:endParaRPr lang="en-US" dirty="0">
              <a:solidFill>
                <a:srgbClr val="FFFFFF">
                  <a:lumMod val="65000"/>
                </a:srgbClr>
              </a:solidFill>
            </a:endParaRPr>
          </a:p>
        </p:txBody>
      </p:sp>
    </p:spTree>
    <p:extLst>
      <p:ext uri="{BB962C8B-B14F-4D97-AF65-F5344CB8AC3E}">
        <p14:creationId xmlns:p14="http://schemas.microsoft.com/office/powerpoint/2010/main" val="741191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509463" y="6248400"/>
            <a:ext cx="1737360" cy="457200"/>
          </a:xfrm>
          <a:prstGeom prst="rect">
            <a:avLst/>
          </a:prstGeom>
        </p:spPr>
        <p:txBody>
          <a:bodyPr/>
          <a:lstStyle>
            <a:lvl1pPr>
              <a:defRPr/>
            </a:lvl1pPr>
          </a:lstStyle>
          <a:p>
            <a:endParaRPr lang="en-US" dirty="0">
              <a:solidFill>
                <a:srgbClr val="FFFFFF">
                  <a:lumMod val="65000"/>
                </a:srgbClr>
              </a:solidFill>
            </a:endParaRPr>
          </a:p>
        </p:txBody>
      </p:sp>
      <p:sp>
        <p:nvSpPr>
          <p:cNvPr id="4" name="Footer Placeholder 3"/>
          <p:cNvSpPr>
            <a:spLocks noGrp="1"/>
          </p:cNvSpPr>
          <p:nvPr>
            <p:ph type="ftr" sz="quarter" idx="11"/>
          </p:nvPr>
        </p:nvSpPr>
        <p:spPr>
          <a:xfrm>
            <a:off x="2314356" y="6248400"/>
            <a:ext cx="2895600" cy="457200"/>
          </a:xfrm>
          <a:prstGeom prst="rect">
            <a:avLst/>
          </a:prstGeom>
        </p:spPr>
        <p:txBody>
          <a:bodyPr/>
          <a:lstStyle>
            <a:lvl1pPr>
              <a:defRPr/>
            </a:lvl1pPr>
          </a:lstStyle>
          <a:p>
            <a:endParaRPr lang="en-US" dirty="0">
              <a:solidFill>
                <a:srgbClr val="FFFFFF">
                  <a:lumMod val="65000"/>
                </a:srgbClr>
              </a:solidFill>
            </a:endParaRPr>
          </a:p>
        </p:txBody>
      </p:sp>
      <p:sp>
        <p:nvSpPr>
          <p:cNvPr id="5" name="Slide Number Placeholder 4"/>
          <p:cNvSpPr>
            <a:spLocks noGrp="1"/>
          </p:cNvSpPr>
          <p:nvPr>
            <p:ph type="sldNum" sz="quarter" idx="12"/>
          </p:nvPr>
        </p:nvSpPr>
        <p:spPr/>
        <p:txBody>
          <a:bodyPr/>
          <a:lstStyle>
            <a:lvl1pPr>
              <a:defRPr/>
            </a:lvl1pPr>
          </a:lstStyle>
          <a:p>
            <a:fld id="{F1F6FF14-FC6A-41B6-B2DC-884C6B7C3F2E}" type="slidenum">
              <a:rPr lang="en-US">
                <a:solidFill>
                  <a:srgbClr val="FFFFFF">
                    <a:lumMod val="65000"/>
                  </a:srgbClr>
                </a:solidFill>
              </a:rPr>
              <a:pPr/>
              <a:t>‹#›</a:t>
            </a:fld>
            <a:endParaRPr lang="en-US" dirty="0">
              <a:solidFill>
                <a:srgbClr val="FFFFFF">
                  <a:lumMod val="65000"/>
                </a:srgbClr>
              </a:solidFill>
            </a:endParaRPr>
          </a:p>
        </p:txBody>
      </p:sp>
    </p:spTree>
    <p:extLst>
      <p:ext uri="{BB962C8B-B14F-4D97-AF65-F5344CB8AC3E}">
        <p14:creationId xmlns:p14="http://schemas.microsoft.com/office/powerpoint/2010/main" val="935288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lvl1pPr>
          </a:lstStyle>
          <a:p>
            <a:fld id="{8579F915-29B1-4ADF-B1F4-B9108899500C}" type="slidenum">
              <a:rPr lang="en-US">
                <a:solidFill>
                  <a:srgbClr val="FFFFFF">
                    <a:lumMod val="65000"/>
                  </a:srgbClr>
                </a:solidFill>
              </a:rPr>
              <a:pPr/>
              <a:t>‹#›</a:t>
            </a:fld>
            <a:endParaRPr lang="en-US" dirty="0">
              <a:solidFill>
                <a:srgbClr val="FFFFFF">
                  <a:lumMod val="65000"/>
                </a:srgbClr>
              </a:solidFill>
            </a:endParaRPr>
          </a:p>
        </p:txBody>
      </p:sp>
    </p:spTree>
    <p:extLst>
      <p:ext uri="{BB962C8B-B14F-4D97-AF65-F5344CB8AC3E}">
        <p14:creationId xmlns:p14="http://schemas.microsoft.com/office/powerpoint/2010/main" val="1025546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09463" y="6248400"/>
            <a:ext cx="1737360" cy="457200"/>
          </a:xfrm>
          <a:prstGeom prst="rect">
            <a:avLst/>
          </a:prstGeom>
        </p:spPr>
        <p:txBody>
          <a:bodyPr/>
          <a:lstStyle>
            <a:lvl1pPr>
              <a:defRPr/>
            </a:lvl1pPr>
          </a:lstStyle>
          <a:p>
            <a:endParaRPr lang="en-US" dirty="0">
              <a:solidFill>
                <a:srgbClr val="FFFFFF">
                  <a:lumMod val="65000"/>
                </a:srgbClr>
              </a:solidFill>
            </a:endParaRPr>
          </a:p>
        </p:txBody>
      </p:sp>
      <p:sp>
        <p:nvSpPr>
          <p:cNvPr id="6" name="Footer Placeholder 5"/>
          <p:cNvSpPr>
            <a:spLocks noGrp="1"/>
          </p:cNvSpPr>
          <p:nvPr>
            <p:ph type="ftr" sz="quarter" idx="11"/>
          </p:nvPr>
        </p:nvSpPr>
        <p:spPr>
          <a:xfrm>
            <a:off x="2314356" y="6248400"/>
            <a:ext cx="2895600" cy="457200"/>
          </a:xfrm>
          <a:prstGeom prst="rect">
            <a:avLst/>
          </a:prstGeom>
        </p:spPr>
        <p:txBody>
          <a:bodyPr/>
          <a:lstStyle>
            <a:lvl1pPr>
              <a:defRPr/>
            </a:lvl1pPr>
          </a:lstStyle>
          <a:p>
            <a:endParaRPr lang="en-US" dirty="0">
              <a:solidFill>
                <a:srgbClr val="FFFFFF">
                  <a:lumMod val="65000"/>
                </a:srgbClr>
              </a:solidFill>
            </a:endParaRPr>
          </a:p>
        </p:txBody>
      </p:sp>
      <p:sp>
        <p:nvSpPr>
          <p:cNvPr id="7" name="Slide Number Placeholder 6"/>
          <p:cNvSpPr>
            <a:spLocks noGrp="1"/>
          </p:cNvSpPr>
          <p:nvPr>
            <p:ph type="sldNum" sz="quarter" idx="12"/>
          </p:nvPr>
        </p:nvSpPr>
        <p:spPr/>
        <p:txBody>
          <a:bodyPr/>
          <a:lstStyle>
            <a:lvl1pPr>
              <a:defRPr/>
            </a:lvl1pPr>
          </a:lstStyle>
          <a:p>
            <a:fld id="{9187D554-CBC1-41AB-90CF-337CEC897EAA}" type="slidenum">
              <a:rPr lang="en-US">
                <a:solidFill>
                  <a:srgbClr val="FFFFFF">
                    <a:lumMod val="65000"/>
                  </a:srgbClr>
                </a:solidFill>
              </a:rPr>
              <a:pPr/>
              <a:t>‹#›</a:t>
            </a:fld>
            <a:endParaRPr lang="en-US" dirty="0">
              <a:solidFill>
                <a:srgbClr val="FFFFFF">
                  <a:lumMod val="65000"/>
                </a:srgbClr>
              </a:solidFill>
            </a:endParaRPr>
          </a:p>
        </p:txBody>
      </p:sp>
    </p:spTree>
    <p:extLst>
      <p:ext uri="{BB962C8B-B14F-4D97-AF65-F5344CB8AC3E}">
        <p14:creationId xmlns:p14="http://schemas.microsoft.com/office/powerpoint/2010/main" val="4259927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123" name="Rectangle 3"/>
          <p:cNvSpPr>
            <a:spLocks noGrp="1" noChangeArrowheads="1"/>
          </p:cNvSpPr>
          <p:nvPr>
            <p:ph type="ctrTitle"/>
          </p:nvPr>
        </p:nvSpPr>
        <p:spPr>
          <a:xfrm>
            <a:off x="446088" y="312738"/>
            <a:ext cx="4983162" cy="1395412"/>
          </a:xfrm>
        </p:spPr>
        <p:txBody>
          <a:bodyPr anchor="t"/>
          <a:lstStyle>
            <a:lvl1pPr>
              <a:defRPr>
                <a:solidFill>
                  <a:schemeClr val="tx1"/>
                </a:solidFill>
              </a:defRPr>
            </a:lvl1pPr>
          </a:lstStyle>
          <a:p>
            <a:r>
              <a:rPr lang="en-US" dirty="0"/>
              <a:t>Select to edit master title</a:t>
            </a:r>
          </a:p>
        </p:txBody>
      </p:sp>
      <p:sp>
        <p:nvSpPr>
          <p:cNvPr id="5124" name="Rectangle 4"/>
          <p:cNvSpPr>
            <a:spLocks noGrp="1" noChangeArrowheads="1"/>
          </p:cNvSpPr>
          <p:nvPr>
            <p:ph type="subTitle" idx="1"/>
          </p:nvPr>
        </p:nvSpPr>
        <p:spPr>
          <a:xfrm>
            <a:off x="449263" y="1754188"/>
            <a:ext cx="4951412" cy="1752600"/>
          </a:xfrm>
        </p:spPr>
        <p:txBody>
          <a:bodyPr/>
          <a:lstStyle>
            <a:lvl1pPr marL="0" indent="0">
              <a:buFontTx/>
              <a:buNone/>
              <a:defRPr sz="3200">
                <a:solidFill>
                  <a:schemeClr val="tx1"/>
                </a:solidFill>
              </a:defRPr>
            </a:lvl1pPr>
          </a:lstStyle>
          <a:p>
            <a:r>
              <a:rPr lang="en-US" dirty="0"/>
              <a:t>Select to edit master subtitle</a:t>
            </a:r>
          </a:p>
        </p:txBody>
      </p:sp>
    </p:spTree>
    <p:extLst>
      <p:ext uri="{BB962C8B-B14F-4D97-AF65-F5344CB8AC3E}">
        <p14:creationId xmlns:p14="http://schemas.microsoft.com/office/powerpoint/2010/main" val="1739943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1" name="Rectangle 2"/>
          <p:cNvSpPr txBox="1">
            <a:spLocks noChangeArrowheads="1"/>
          </p:cNvSpPr>
          <p:nvPr userDrawn="1"/>
        </p:nvSpPr>
        <p:spPr bwMode="auto">
          <a:xfrm>
            <a:off x="0" y="0"/>
            <a:ext cx="9144000" cy="609600"/>
          </a:xfrm>
          <a:prstGeom prst="rect">
            <a:avLst/>
          </a:prstGeom>
          <a:solidFill>
            <a:schemeClr val="accent3">
              <a:lumMod val="8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182880" tIns="45720" rIns="91440" bIns="45720" numCol="1" anchor="ctr" anchorCtr="0" compatLnSpc="1">
            <a:prstTxWarp prst="textNoShape">
              <a:avLst/>
            </a:prstTxWarp>
          </a:bodyPr>
          <a:lstStyle>
            <a:lvl1pPr algn="l" rtl="0" eaLnBrk="0" fontAlgn="base" hangingPunct="0">
              <a:spcBef>
                <a:spcPct val="0"/>
              </a:spcBef>
              <a:spcAft>
                <a:spcPct val="0"/>
              </a:spcAft>
              <a:defRPr sz="2800" b="1">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algn="l" rtl="0" eaLnBrk="0" fontAlgn="base" hangingPunct="0">
              <a:spcBef>
                <a:spcPct val="0"/>
              </a:spcBef>
              <a:spcAft>
                <a:spcPct val="0"/>
              </a:spcAft>
              <a:defRPr sz="4000" b="1">
                <a:solidFill>
                  <a:srgbClr val="1D2F68"/>
                </a:solidFill>
                <a:latin typeface="Arial" charset="0"/>
              </a:defRPr>
            </a:lvl2pPr>
            <a:lvl3pPr algn="l" rtl="0" eaLnBrk="0" fontAlgn="base" hangingPunct="0">
              <a:spcBef>
                <a:spcPct val="0"/>
              </a:spcBef>
              <a:spcAft>
                <a:spcPct val="0"/>
              </a:spcAft>
              <a:defRPr sz="4000" b="1">
                <a:solidFill>
                  <a:srgbClr val="1D2F68"/>
                </a:solidFill>
                <a:latin typeface="Arial" charset="0"/>
              </a:defRPr>
            </a:lvl3pPr>
            <a:lvl4pPr algn="l" rtl="0" eaLnBrk="0" fontAlgn="base" hangingPunct="0">
              <a:spcBef>
                <a:spcPct val="0"/>
              </a:spcBef>
              <a:spcAft>
                <a:spcPct val="0"/>
              </a:spcAft>
              <a:defRPr sz="4000" b="1">
                <a:solidFill>
                  <a:srgbClr val="1D2F68"/>
                </a:solidFill>
                <a:latin typeface="Arial" charset="0"/>
              </a:defRPr>
            </a:lvl4pPr>
            <a:lvl5pPr algn="l" rtl="0" eaLnBrk="0" fontAlgn="base" hangingPunct="0">
              <a:spcBef>
                <a:spcPct val="0"/>
              </a:spcBef>
              <a:spcAft>
                <a:spcPct val="0"/>
              </a:spcAft>
              <a:defRPr sz="4000" b="1">
                <a:solidFill>
                  <a:srgbClr val="1D2F68"/>
                </a:solidFill>
                <a:latin typeface="Arial" charset="0"/>
              </a:defRPr>
            </a:lvl5pPr>
            <a:lvl6pPr marL="457200" algn="l" rtl="0" fontAlgn="base">
              <a:spcBef>
                <a:spcPct val="0"/>
              </a:spcBef>
              <a:spcAft>
                <a:spcPct val="0"/>
              </a:spcAft>
              <a:defRPr sz="4000" b="1">
                <a:solidFill>
                  <a:srgbClr val="1D2F68"/>
                </a:solidFill>
                <a:latin typeface="Arial" charset="0"/>
              </a:defRPr>
            </a:lvl6pPr>
            <a:lvl7pPr marL="914400" algn="l" rtl="0" fontAlgn="base">
              <a:spcBef>
                <a:spcPct val="0"/>
              </a:spcBef>
              <a:spcAft>
                <a:spcPct val="0"/>
              </a:spcAft>
              <a:defRPr sz="4000" b="1">
                <a:solidFill>
                  <a:srgbClr val="1D2F68"/>
                </a:solidFill>
                <a:latin typeface="Arial" charset="0"/>
              </a:defRPr>
            </a:lvl7pPr>
            <a:lvl8pPr marL="1371600" algn="l" rtl="0" fontAlgn="base">
              <a:spcBef>
                <a:spcPct val="0"/>
              </a:spcBef>
              <a:spcAft>
                <a:spcPct val="0"/>
              </a:spcAft>
              <a:defRPr sz="4000" b="1">
                <a:solidFill>
                  <a:srgbClr val="1D2F68"/>
                </a:solidFill>
                <a:latin typeface="Arial" charset="0"/>
              </a:defRPr>
            </a:lvl8pPr>
            <a:lvl9pPr marL="1828800" algn="l" rtl="0" fontAlgn="base">
              <a:spcBef>
                <a:spcPct val="0"/>
              </a:spcBef>
              <a:spcAft>
                <a:spcPct val="0"/>
              </a:spcAft>
              <a:defRPr sz="4000" b="1">
                <a:solidFill>
                  <a:srgbClr val="1D2F68"/>
                </a:solidFill>
                <a:latin typeface="Arial" charset="0"/>
              </a:defRPr>
            </a:lvl9pPr>
          </a:lstStyle>
          <a:p>
            <a:pPr eaLnBrk="1" hangingPunct="1"/>
            <a:endParaRPr lang="en-US" altLang="en-US" kern="0" dirty="0"/>
          </a:p>
        </p:txBody>
      </p:sp>
      <p:sp>
        <p:nvSpPr>
          <p:cNvPr id="8" name="Rectangle 2"/>
          <p:cNvSpPr>
            <a:spLocks noGrp="1" noChangeArrowheads="1"/>
          </p:cNvSpPr>
          <p:nvPr>
            <p:ph type="title"/>
          </p:nvPr>
        </p:nvSpPr>
        <p:spPr bwMode="auto">
          <a:xfrm>
            <a:off x="0" y="0"/>
            <a:ext cx="9144000"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Select to edit master title</a:t>
            </a:r>
          </a:p>
        </p:txBody>
      </p:sp>
      <p:sp>
        <p:nvSpPr>
          <p:cNvPr id="9" name="Rectangle 8"/>
          <p:cNvSpPr>
            <a:spLocks noChangeArrowheads="1"/>
          </p:cNvSpPr>
          <p:nvPr userDrawn="1"/>
        </p:nvSpPr>
        <p:spPr bwMode="auto">
          <a:xfrm>
            <a:off x="6996113" y="6237288"/>
            <a:ext cx="1905000" cy="457200"/>
          </a:xfrm>
          <a:prstGeom prst="rect">
            <a:avLst/>
          </a:prstGeom>
          <a:noFill/>
          <a:ln w="9525">
            <a:noFill/>
            <a:miter lim="800000"/>
            <a:headEnd/>
            <a:tailEnd/>
          </a:ln>
          <a:effectLst/>
        </p:spPr>
        <p:txBody>
          <a:bodyPr/>
          <a:lstStyle/>
          <a:p>
            <a:pPr algn="r" fontAlgn="base">
              <a:spcBef>
                <a:spcPct val="0"/>
              </a:spcBef>
              <a:spcAft>
                <a:spcPct val="0"/>
              </a:spcAft>
              <a:defRPr/>
            </a:pPr>
            <a:fld id="{34A6F8F9-A716-4775-A95B-C36D04D3C2F8}" type="slidenum">
              <a:rPr lang="en-US" sz="1200" b="0">
                <a:solidFill>
                  <a:schemeClr val="bg1">
                    <a:lumMod val="75000"/>
                  </a:schemeClr>
                </a:solidFill>
              </a:rPr>
              <a:pPr algn="r" fontAlgn="base">
                <a:spcBef>
                  <a:spcPct val="0"/>
                </a:spcBef>
                <a:spcAft>
                  <a:spcPct val="0"/>
                </a:spcAft>
                <a:defRPr/>
              </a:pPr>
              <a:t>‹#›</a:t>
            </a:fld>
            <a:endParaRPr lang="en-US" sz="1200" b="0" dirty="0">
              <a:solidFill>
                <a:schemeClr val="bg1">
                  <a:lumMod val="75000"/>
                </a:schemeClr>
              </a:solidFill>
            </a:endParaRPr>
          </a:p>
        </p:txBody>
      </p:sp>
      <p:sp>
        <p:nvSpPr>
          <p:cNvPr id="10" name="Text Box 12"/>
          <p:cNvSpPr txBox="1">
            <a:spLocks noChangeArrowheads="1"/>
          </p:cNvSpPr>
          <p:nvPr userDrawn="1"/>
        </p:nvSpPr>
        <p:spPr bwMode="auto">
          <a:xfrm>
            <a:off x="0" y="6172200"/>
            <a:ext cx="4784725" cy="520700"/>
          </a:xfrm>
          <a:prstGeom prst="rect">
            <a:avLst/>
          </a:prstGeom>
          <a:noFill/>
          <a:ln w="9525">
            <a:noFill/>
            <a:miter lim="800000"/>
            <a:headEnd/>
            <a:tailEnd/>
          </a:ln>
          <a:effectLst/>
        </p:spPr>
        <p:txBody>
          <a:bodyPr>
            <a:noAutofit/>
          </a:bodyPr>
          <a:lstStyle/>
          <a:p>
            <a:pPr fontAlgn="base">
              <a:spcBef>
                <a:spcPts val="0"/>
              </a:spcBef>
              <a:spcAft>
                <a:spcPct val="0"/>
              </a:spcAft>
              <a:defRPr/>
            </a:pPr>
            <a:r>
              <a:rPr lang="en-US" sz="1100" b="0" baseline="0" dirty="0">
                <a:solidFill>
                  <a:schemeClr val="bg1">
                    <a:lumMod val="75000"/>
                  </a:schemeClr>
                </a:solidFill>
                <a:latin typeface="Segoe UI" panose="020B0502040204020203" pitchFamily="34" charset="0"/>
                <a:ea typeface="Segoe UI" panose="020B0502040204020203" pitchFamily="34" charset="0"/>
                <a:cs typeface="Segoe UI" panose="020B0502040204020203" pitchFamily="34" charset="0"/>
              </a:rPr>
              <a:t>Enhancement 1 – Initial Technical Recommendations Session</a:t>
            </a:r>
          </a:p>
          <a:p>
            <a:pPr fontAlgn="base">
              <a:spcBef>
                <a:spcPts val="0"/>
              </a:spcBef>
              <a:spcAft>
                <a:spcPct val="0"/>
              </a:spcAft>
              <a:defRPr/>
            </a:pPr>
            <a:r>
              <a:rPr lang="en-US" sz="1100" b="0" baseline="0" dirty="0">
                <a:solidFill>
                  <a:schemeClr val="bg1">
                    <a:lumMod val="75000"/>
                  </a:schemeClr>
                </a:solidFill>
                <a:latin typeface="Segoe UI" panose="020B0502040204020203" pitchFamily="34" charset="0"/>
                <a:ea typeface="Segoe UI" panose="020B0502040204020203" pitchFamily="34" charset="0"/>
                <a:cs typeface="Segoe UI" panose="020B0502040204020203" pitchFamily="34" charset="0"/>
              </a:rPr>
              <a:t>Nov. 5, 2019</a:t>
            </a:r>
            <a:endParaRPr lang="en-US" sz="1100" b="0" dirty="0">
              <a:solidFill>
                <a:schemeClr val="bg1">
                  <a:lumMod val="75000"/>
                </a:schemeClr>
              </a:solidFill>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017098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TextBox 3"/>
          <p:cNvSpPr txBox="1"/>
          <p:nvPr userDrawn="1"/>
        </p:nvSpPr>
        <p:spPr>
          <a:xfrm>
            <a:off x="1600200" y="6629400"/>
            <a:ext cx="292100" cy="461963"/>
          </a:xfrm>
          <a:prstGeom prst="rect">
            <a:avLst/>
          </a:prstGeom>
          <a:noFill/>
        </p:spPr>
        <p:txBody>
          <a:bodyPr wrap="none">
            <a:spAutoFit/>
          </a:bodyPr>
          <a:lstStyle/>
          <a:p>
            <a:pPr fontAlgn="base">
              <a:spcBef>
                <a:spcPct val="50000"/>
              </a:spcBef>
              <a:spcAft>
                <a:spcPct val="0"/>
              </a:spcAft>
              <a:buFontTx/>
              <a:buChar char="•"/>
              <a:defRPr/>
            </a:pPr>
            <a:endParaRPr lang="en-US" sz="2400" dirty="0">
              <a:solidFill>
                <a:srgbClr val="000000"/>
              </a:solidFill>
            </a:endParaRPr>
          </a:p>
        </p:txBody>
      </p:sp>
      <p:sp>
        <p:nvSpPr>
          <p:cNvPr id="2" name="Title 1"/>
          <p:cNvSpPr>
            <a:spLocks noGrp="1"/>
          </p:cNvSpPr>
          <p:nvPr>
            <p:ph type="title"/>
          </p:nvPr>
        </p:nvSpPr>
        <p:spPr>
          <a:xfrm>
            <a:off x="722313" y="4406900"/>
            <a:ext cx="7772400" cy="1362075"/>
          </a:xfrm>
        </p:spPr>
        <p:txBody>
          <a:bodyPr anchor="t"/>
          <a:lstStyle>
            <a:lvl1pPr algn="l">
              <a:defRPr sz="4000" b="1" cap="all">
                <a:solidFill>
                  <a:schemeClr val="tx1"/>
                </a:solidFill>
              </a:defRPr>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
        <p:nvSpPr>
          <p:cNvPr id="5" name="Date Placeholder 9"/>
          <p:cNvSpPr>
            <a:spLocks noGrp="1"/>
          </p:cNvSpPr>
          <p:nvPr>
            <p:ph type="dt" sz="half" idx="10"/>
          </p:nvPr>
        </p:nvSpPr>
        <p:spPr>
          <a:xfrm>
            <a:off x="-152400" y="6019801"/>
            <a:ext cx="2590800" cy="609599"/>
          </a:xfrm>
        </p:spPr>
        <p:txBody>
          <a:bodyPr/>
          <a:lstStyle>
            <a:lvl1pPr>
              <a:defRPr/>
            </a:lvl1pPr>
          </a:lstStyle>
          <a:p>
            <a:pPr>
              <a:defRPr/>
            </a:pPr>
            <a:endParaRPr lang="en-US" dirty="0">
              <a:solidFill>
                <a:srgbClr val="000000"/>
              </a:solidFill>
            </a:endParaRPr>
          </a:p>
        </p:txBody>
      </p:sp>
      <p:sp>
        <p:nvSpPr>
          <p:cNvPr id="6" name="Slide Number Placeholder 10"/>
          <p:cNvSpPr>
            <a:spLocks noGrp="1"/>
          </p:cNvSpPr>
          <p:nvPr>
            <p:ph type="sldNum" sz="quarter" idx="11"/>
          </p:nvPr>
        </p:nvSpPr>
        <p:spPr/>
        <p:txBody>
          <a:bodyPr/>
          <a:lstStyle>
            <a:lvl1pPr>
              <a:defRPr/>
            </a:lvl1pPr>
          </a:lstStyle>
          <a:p>
            <a:pPr>
              <a:defRPr/>
            </a:pPr>
            <a:fld id="{7961C5F3-4F9A-40AE-BAEE-D238805CFEC9}" type="slidenum">
              <a:rPr lang="en-US">
                <a:solidFill>
                  <a:srgbClr val="FFFFFF"/>
                </a:solidFill>
              </a:rPr>
              <a:pPr>
                <a:defRPr/>
              </a:pPr>
              <a:t>‹#›</a:t>
            </a:fld>
            <a:endParaRPr lang="en-US" dirty="0">
              <a:solidFill>
                <a:srgbClr val="FFFFFF"/>
              </a:solidFill>
            </a:endParaRPr>
          </a:p>
        </p:txBody>
      </p:sp>
      <p:sp>
        <p:nvSpPr>
          <p:cNvPr id="7" name="Footer Placeholder 11"/>
          <p:cNvSpPr>
            <a:spLocks noGrp="1"/>
          </p:cNvSpPr>
          <p:nvPr>
            <p:ph type="ftr" sz="quarter" idx="12"/>
          </p:nvPr>
        </p:nvSpPr>
        <p:spPr/>
        <p:txBody>
          <a:bodyPr/>
          <a:lstStyle>
            <a:lvl1pPr>
              <a:defRPr/>
            </a:lvl1pPr>
          </a:lstStyle>
          <a:p>
            <a:pPr>
              <a:defRPr/>
            </a:pPr>
            <a:endParaRPr lang="en-US" dirty="0">
              <a:solidFill>
                <a:srgbClr val="000000"/>
              </a:solidFill>
            </a:endParaRPr>
          </a:p>
        </p:txBody>
      </p:sp>
    </p:spTree>
    <p:extLst>
      <p:ext uri="{BB962C8B-B14F-4D97-AF65-F5344CB8AC3E}">
        <p14:creationId xmlns:p14="http://schemas.microsoft.com/office/powerpoint/2010/main" val="10480663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slideLayout" Target="../slideLayouts/slideLayout19.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6332" name="Rectangle 12"/>
          <p:cNvSpPr>
            <a:spLocks noChangeArrowheads="1"/>
          </p:cNvSpPr>
          <p:nvPr/>
        </p:nvSpPr>
        <p:spPr bwMode="auto">
          <a:xfrm>
            <a:off x="0" y="6035675"/>
            <a:ext cx="9144000" cy="815975"/>
          </a:xfrm>
          <a:prstGeom prst="rect">
            <a:avLst/>
          </a:prstGeom>
          <a:solidFill>
            <a:srgbClr val="1D2F68"/>
          </a:solidFill>
          <a:ln w="9525">
            <a:solidFill>
              <a:srgbClr val="1D2F68"/>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50000"/>
              </a:spcBef>
              <a:spcAft>
                <a:spcPct val="0"/>
              </a:spcAft>
              <a:buFontTx/>
              <a:buChar char="•"/>
            </a:pPr>
            <a:endParaRPr lang="en-US" sz="2400" dirty="0">
              <a:solidFill>
                <a:srgbClr val="000000"/>
              </a:solidFill>
            </a:endParaRPr>
          </a:p>
        </p:txBody>
      </p:sp>
      <p:sp>
        <p:nvSpPr>
          <p:cNvPr id="56327" name="Rectangle 7"/>
          <p:cNvSpPr>
            <a:spLocks noGrp="1" noChangeArrowheads="1"/>
          </p:cNvSpPr>
          <p:nvPr>
            <p:ph type="title"/>
          </p:nvPr>
        </p:nvSpPr>
        <p:spPr bwMode="auto">
          <a:xfrm>
            <a:off x="428625" y="344488"/>
            <a:ext cx="8472488" cy="609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a:t>Select to edit master title</a:t>
            </a:r>
          </a:p>
        </p:txBody>
      </p:sp>
      <p:sp>
        <p:nvSpPr>
          <p:cNvPr id="56328" name="Rectangle 8"/>
          <p:cNvSpPr>
            <a:spLocks noGrp="1" noChangeArrowheads="1"/>
          </p:cNvSpPr>
          <p:nvPr>
            <p:ph type="body" idx="1"/>
          </p:nvPr>
        </p:nvSpPr>
        <p:spPr bwMode="auto">
          <a:xfrm>
            <a:off x="495299" y="914399"/>
            <a:ext cx="8229600" cy="512064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dirty="0"/>
              <a:t>Select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6331" name="Rectangle 11"/>
          <p:cNvSpPr>
            <a:spLocks noGrp="1" noChangeArrowheads="1"/>
          </p:cNvSpPr>
          <p:nvPr>
            <p:ph type="sldNum" sz="quarter" idx="4"/>
          </p:nvPr>
        </p:nvSpPr>
        <p:spPr bwMode="auto">
          <a:xfrm>
            <a:off x="7454899" y="6248400"/>
            <a:ext cx="1101265"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buFontTx/>
              <a:buNone/>
              <a:defRPr sz="1400" b="0" i="0">
                <a:solidFill>
                  <a:schemeClr val="bg1">
                    <a:lumMod val="65000"/>
                  </a:schemeClr>
                </a:solidFill>
                <a:latin typeface="Helvetica Neue Medium"/>
                <a:cs typeface="Helvetica Neue Medium"/>
              </a:defRPr>
            </a:lvl1pPr>
          </a:lstStyle>
          <a:p>
            <a:pPr fontAlgn="base">
              <a:spcAft>
                <a:spcPct val="0"/>
              </a:spcAft>
            </a:pPr>
            <a:fld id="{74438B1A-AF1B-4C8B-993E-1BADE62A2451}" type="slidenum">
              <a:rPr lang="en-US" smtClean="0">
                <a:solidFill>
                  <a:srgbClr val="FFFFFF">
                    <a:lumMod val="65000"/>
                  </a:srgbClr>
                </a:solidFill>
              </a:rPr>
              <a:pPr fontAlgn="base">
                <a:spcAft>
                  <a:spcPct val="0"/>
                </a:spcAft>
              </a:pPr>
              <a:t>‹#›</a:t>
            </a:fld>
            <a:endParaRPr lang="en-US" dirty="0">
              <a:solidFill>
                <a:srgbClr val="FFFFFF">
                  <a:lumMod val="65000"/>
                </a:srgbClr>
              </a:solidFill>
            </a:endParaRPr>
          </a:p>
        </p:txBody>
      </p:sp>
      <p:sp>
        <p:nvSpPr>
          <p:cNvPr id="56349" name="Text Box 29" hidden="1"/>
          <p:cNvSpPr txBox="1">
            <a:spLocks noChangeArrowheads="1"/>
          </p:cNvSpPr>
          <p:nvPr userDrawn="1"/>
        </p:nvSpPr>
        <p:spPr bwMode="auto">
          <a:xfrm>
            <a:off x="449263" y="6205538"/>
            <a:ext cx="4784725"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sz="1200" b="1" dirty="0">
                <a:solidFill>
                  <a:srgbClr val="C0C0C0"/>
                </a:solidFill>
              </a:rPr>
              <a:t>&lt;Presentation Title – Change on Master Slide&gt;</a:t>
            </a:r>
            <a:endParaRPr lang="en-US" sz="1200" dirty="0">
              <a:solidFill>
                <a:srgbClr val="C0C0C0"/>
              </a:solidFill>
            </a:endParaRPr>
          </a:p>
        </p:txBody>
      </p:sp>
      <p:sp>
        <p:nvSpPr>
          <p:cNvPr id="56350" name="Text Box 30" hidden="1"/>
          <p:cNvSpPr txBox="1">
            <a:spLocks noChangeArrowheads="1"/>
          </p:cNvSpPr>
          <p:nvPr userDrawn="1"/>
        </p:nvSpPr>
        <p:spPr bwMode="auto">
          <a:xfrm>
            <a:off x="441325" y="6384925"/>
            <a:ext cx="374015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sz="1200" dirty="0">
                <a:solidFill>
                  <a:srgbClr val="C0C0C0"/>
                </a:solidFill>
              </a:rPr>
              <a:t>&lt;Date of Presentation – Change on Master Slide&gt;</a:t>
            </a:r>
          </a:p>
        </p:txBody>
      </p:sp>
      <p:sp>
        <p:nvSpPr>
          <p:cNvPr id="13" name="Text Box 12"/>
          <p:cNvSpPr txBox="1">
            <a:spLocks noChangeArrowheads="1"/>
          </p:cNvSpPr>
          <p:nvPr userDrawn="1"/>
        </p:nvSpPr>
        <p:spPr bwMode="auto">
          <a:xfrm>
            <a:off x="251416" y="6183312"/>
            <a:ext cx="4784725" cy="520700"/>
          </a:xfrm>
          <a:prstGeom prst="rect">
            <a:avLst/>
          </a:prstGeom>
          <a:noFill/>
          <a:ln w="9525">
            <a:noFill/>
            <a:miter lim="800000"/>
            <a:headEnd/>
            <a:tailEnd/>
          </a:ln>
          <a:effectLst/>
        </p:spPr>
        <p:txBody>
          <a:bodyPr>
            <a:noAutofit/>
          </a:bodyPr>
          <a:lstStyle/>
          <a:p>
            <a:pPr fontAlgn="base">
              <a:spcBef>
                <a:spcPts val="0"/>
              </a:spcBef>
              <a:spcAft>
                <a:spcPts val="300"/>
              </a:spcAft>
              <a:defRPr/>
            </a:pPr>
            <a:endParaRPr lang="en-US" sz="1100" b="0" dirty="0">
              <a:solidFill>
                <a:schemeClr val="bg1">
                  <a:lumMod val="75000"/>
                </a:schemeClr>
              </a:solidFill>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8317839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hf hdr="0" ftr="0" dt="0"/>
  <p:txStyles>
    <p:titleStyle>
      <a:lvl1pPr algn="l" rtl="0" fontAlgn="base">
        <a:spcBef>
          <a:spcPct val="0"/>
        </a:spcBef>
        <a:spcAft>
          <a:spcPct val="0"/>
        </a:spcAft>
        <a:defRPr sz="3200" b="1">
          <a:solidFill>
            <a:srgbClr val="1D2F68"/>
          </a:solidFill>
          <a:latin typeface="+mj-lt"/>
          <a:ea typeface="+mj-ea"/>
          <a:cs typeface="+mj-cs"/>
        </a:defRPr>
      </a:lvl1pPr>
      <a:lvl2pPr algn="l" rtl="0" fontAlgn="base">
        <a:spcBef>
          <a:spcPct val="0"/>
        </a:spcBef>
        <a:spcAft>
          <a:spcPct val="0"/>
        </a:spcAft>
        <a:defRPr sz="4000" b="1">
          <a:solidFill>
            <a:srgbClr val="1D2F68"/>
          </a:solidFill>
          <a:latin typeface="Arial" charset="0"/>
        </a:defRPr>
      </a:lvl2pPr>
      <a:lvl3pPr algn="l" rtl="0" fontAlgn="base">
        <a:spcBef>
          <a:spcPct val="0"/>
        </a:spcBef>
        <a:spcAft>
          <a:spcPct val="0"/>
        </a:spcAft>
        <a:defRPr sz="4000" b="1">
          <a:solidFill>
            <a:srgbClr val="1D2F68"/>
          </a:solidFill>
          <a:latin typeface="Arial" charset="0"/>
        </a:defRPr>
      </a:lvl3pPr>
      <a:lvl4pPr algn="l" rtl="0" fontAlgn="base">
        <a:spcBef>
          <a:spcPct val="0"/>
        </a:spcBef>
        <a:spcAft>
          <a:spcPct val="0"/>
        </a:spcAft>
        <a:defRPr sz="4000" b="1">
          <a:solidFill>
            <a:srgbClr val="1D2F68"/>
          </a:solidFill>
          <a:latin typeface="Arial" charset="0"/>
        </a:defRPr>
      </a:lvl4pPr>
      <a:lvl5pPr algn="l" rtl="0" fontAlgn="base">
        <a:spcBef>
          <a:spcPct val="0"/>
        </a:spcBef>
        <a:spcAft>
          <a:spcPct val="0"/>
        </a:spcAft>
        <a:defRPr sz="4000" b="1">
          <a:solidFill>
            <a:srgbClr val="1D2F68"/>
          </a:solidFill>
          <a:latin typeface="Arial" charset="0"/>
        </a:defRPr>
      </a:lvl5pPr>
      <a:lvl6pPr marL="457200" algn="l" rtl="0" fontAlgn="base">
        <a:spcBef>
          <a:spcPct val="0"/>
        </a:spcBef>
        <a:spcAft>
          <a:spcPct val="0"/>
        </a:spcAft>
        <a:defRPr sz="4000" b="1">
          <a:solidFill>
            <a:srgbClr val="1D2F68"/>
          </a:solidFill>
          <a:latin typeface="Arial" charset="0"/>
        </a:defRPr>
      </a:lvl6pPr>
      <a:lvl7pPr marL="914400" algn="l" rtl="0" fontAlgn="base">
        <a:spcBef>
          <a:spcPct val="0"/>
        </a:spcBef>
        <a:spcAft>
          <a:spcPct val="0"/>
        </a:spcAft>
        <a:defRPr sz="4000" b="1">
          <a:solidFill>
            <a:srgbClr val="1D2F68"/>
          </a:solidFill>
          <a:latin typeface="Arial" charset="0"/>
        </a:defRPr>
      </a:lvl7pPr>
      <a:lvl8pPr marL="1371600" algn="l" rtl="0" fontAlgn="base">
        <a:spcBef>
          <a:spcPct val="0"/>
        </a:spcBef>
        <a:spcAft>
          <a:spcPct val="0"/>
        </a:spcAft>
        <a:defRPr sz="4000" b="1">
          <a:solidFill>
            <a:srgbClr val="1D2F68"/>
          </a:solidFill>
          <a:latin typeface="Arial" charset="0"/>
        </a:defRPr>
      </a:lvl8pPr>
      <a:lvl9pPr marL="1828800" algn="l" rtl="0" fontAlgn="base">
        <a:spcBef>
          <a:spcPct val="0"/>
        </a:spcBef>
        <a:spcAft>
          <a:spcPct val="0"/>
        </a:spcAft>
        <a:defRPr sz="4000" b="1">
          <a:solidFill>
            <a:srgbClr val="1D2F68"/>
          </a:solidFill>
          <a:latin typeface="Arial" charset="0"/>
        </a:defRPr>
      </a:lvl9pPr>
    </p:titleStyle>
    <p:bodyStyle>
      <a:lvl1pPr marL="342900" indent="-342900" algn="l" rtl="0" fontAlgn="base">
        <a:spcBef>
          <a:spcPct val="20000"/>
        </a:spcBef>
        <a:spcAft>
          <a:spcPct val="0"/>
        </a:spcAft>
        <a:buChar char="•"/>
        <a:defRPr sz="2800" b="1">
          <a:solidFill>
            <a:schemeClr val="tx1"/>
          </a:solidFill>
          <a:latin typeface="+mn-lt"/>
          <a:ea typeface="+mn-ea"/>
          <a:cs typeface="+mn-cs"/>
        </a:defRPr>
      </a:lvl1pPr>
      <a:lvl2pPr marL="742950" indent="-285750" algn="l" rtl="0" fontAlgn="base">
        <a:spcBef>
          <a:spcPct val="20000"/>
        </a:spcBef>
        <a:spcAft>
          <a:spcPct val="0"/>
        </a:spcAft>
        <a:buChar char="–"/>
        <a:defRPr sz="2400">
          <a:solidFill>
            <a:schemeClr val="tx1"/>
          </a:solidFill>
          <a:latin typeface="+mn-lt"/>
        </a:defRPr>
      </a:lvl2pPr>
      <a:lvl3pPr marL="1143000" indent="-228600" algn="l" rtl="0" fontAlgn="base">
        <a:spcBef>
          <a:spcPct val="20000"/>
        </a:spcBef>
        <a:spcAft>
          <a:spcPct val="0"/>
        </a:spcAft>
        <a:buChar char="•"/>
        <a:defRPr sz="2000">
          <a:solidFill>
            <a:schemeClr val="tx1"/>
          </a:solidFill>
          <a:latin typeface="+mn-lt"/>
        </a:defRPr>
      </a:lvl3pPr>
      <a:lvl4pPr marL="1600200" indent="-228600" algn="l" rtl="0" fontAlgn="base">
        <a:spcBef>
          <a:spcPct val="20000"/>
        </a:spcBef>
        <a:spcAft>
          <a:spcPct val="0"/>
        </a:spcAft>
        <a:buChar char="–"/>
        <a:defRPr>
          <a:solidFill>
            <a:schemeClr val="tx1"/>
          </a:solidFill>
          <a:latin typeface="+mn-lt"/>
        </a:defRPr>
      </a:lvl4pPr>
      <a:lvl5pPr marL="2057400" indent="-228600" algn="l" rtl="0" fontAlgn="base">
        <a:spcBef>
          <a:spcPct val="20000"/>
        </a:spcBef>
        <a:spcAft>
          <a:spcPct val="0"/>
        </a:spcAft>
        <a:buChar char="»"/>
        <a:defRPr>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 y="0"/>
            <a:ext cx="9134856"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Select to edit master title</a:t>
            </a:r>
          </a:p>
        </p:txBody>
      </p:sp>
      <p:sp>
        <p:nvSpPr>
          <p:cNvPr id="2051" name="Rectangle 3"/>
          <p:cNvSpPr>
            <a:spLocks noGrp="1" noChangeArrowheads="1"/>
          </p:cNvSpPr>
          <p:nvPr>
            <p:ph type="body" idx="1"/>
          </p:nvPr>
        </p:nvSpPr>
        <p:spPr bwMode="auto">
          <a:xfrm>
            <a:off x="495300" y="1508125"/>
            <a:ext cx="8050213" cy="4391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Select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4100"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FontTx/>
              <a:buNone/>
              <a:defRPr sz="1400">
                <a:latin typeface="Times New Roman" pitchFamily="18" charset="0"/>
              </a:defRPr>
            </a:lvl1pPr>
          </a:lstStyle>
          <a:p>
            <a:pPr fontAlgn="base">
              <a:spcAft>
                <a:spcPct val="0"/>
              </a:spcAft>
              <a:defRPr/>
            </a:pPr>
            <a:endParaRPr lang="en-US" dirty="0">
              <a:solidFill>
                <a:srgbClr val="000000"/>
              </a:solidFill>
            </a:endParaRPr>
          </a:p>
        </p:txBody>
      </p:sp>
      <p:sp>
        <p:nvSpPr>
          <p:cNvPr id="4101"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400">
                <a:latin typeface="Times New Roman" pitchFamily="18" charset="0"/>
              </a:defRPr>
            </a:lvl1pPr>
          </a:lstStyle>
          <a:p>
            <a:pPr fontAlgn="base">
              <a:spcAft>
                <a:spcPct val="0"/>
              </a:spcAft>
              <a:defRPr/>
            </a:pPr>
            <a:endParaRPr lang="en-US" dirty="0">
              <a:solidFill>
                <a:srgbClr val="000000"/>
              </a:solidFill>
            </a:endParaRPr>
          </a:p>
        </p:txBody>
      </p:sp>
      <p:sp>
        <p:nvSpPr>
          <p:cNvPr id="4102" name="Rectangle 6"/>
          <p:cNvSpPr>
            <a:spLocks noGrp="1" noChangeArrowheads="1"/>
          </p:cNvSpPr>
          <p:nvPr>
            <p:ph type="sldNum" sz="quarter" idx="4"/>
          </p:nvPr>
        </p:nvSpPr>
        <p:spPr bwMode="auto">
          <a:xfrm>
            <a:off x="685165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FontTx/>
              <a:buNone/>
              <a:defRPr sz="1400">
                <a:solidFill>
                  <a:schemeClr val="bg1"/>
                </a:solidFill>
                <a:latin typeface="Times New Roman" pitchFamily="18" charset="0"/>
              </a:defRPr>
            </a:lvl1pPr>
          </a:lstStyle>
          <a:p>
            <a:pPr fontAlgn="base">
              <a:spcAft>
                <a:spcPct val="0"/>
              </a:spcAft>
              <a:defRPr/>
            </a:pPr>
            <a:fld id="{738E1922-A4F2-43D5-A6A6-892B1FCCE9A6}" type="slidenum">
              <a:rPr lang="en-US">
                <a:solidFill>
                  <a:srgbClr val="FFFFFF"/>
                </a:solidFill>
              </a:rPr>
              <a:pPr fontAlgn="base">
                <a:spcAft>
                  <a:spcPct val="0"/>
                </a:spcAft>
                <a:defRPr/>
              </a:pPr>
              <a:t>‹#›</a:t>
            </a:fld>
            <a:endParaRPr lang="en-US" dirty="0">
              <a:solidFill>
                <a:srgbClr val="FFFFFF"/>
              </a:solidFill>
            </a:endParaRPr>
          </a:p>
        </p:txBody>
      </p:sp>
      <p:sp>
        <p:nvSpPr>
          <p:cNvPr id="4103" name="Rectangle 7"/>
          <p:cNvSpPr>
            <a:spLocks noChangeArrowheads="1"/>
          </p:cNvSpPr>
          <p:nvPr/>
        </p:nvSpPr>
        <p:spPr bwMode="auto">
          <a:xfrm>
            <a:off x="0" y="6035675"/>
            <a:ext cx="9144000" cy="815975"/>
          </a:xfrm>
          <a:prstGeom prst="rect">
            <a:avLst/>
          </a:prstGeom>
          <a:solidFill>
            <a:srgbClr val="1D2F68"/>
          </a:solidFill>
          <a:ln w="9525">
            <a:solidFill>
              <a:srgbClr val="1D2F68"/>
            </a:solidFill>
            <a:miter lim="800000"/>
            <a:headEnd/>
            <a:tailEnd/>
          </a:ln>
          <a:effectLst/>
        </p:spPr>
        <p:txBody>
          <a:bodyPr wrap="none" anchor="ctr"/>
          <a:lstStyle/>
          <a:p>
            <a:pPr fontAlgn="base">
              <a:spcBef>
                <a:spcPct val="50000"/>
              </a:spcBef>
              <a:spcAft>
                <a:spcPct val="0"/>
              </a:spcAft>
              <a:buFontTx/>
              <a:buChar char="•"/>
              <a:defRPr/>
            </a:pPr>
            <a:endParaRPr lang="en-US" sz="2400" dirty="0">
              <a:solidFill>
                <a:srgbClr val="000000"/>
              </a:solidFill>
            </a:endParaRPr>
          </a:p>
        </p:txBody>
      </p:sp>
    </p:spTree>
    <p:extLst>
      <p:ext uri="{BB962C8B-B14F-4D97-AF65-F5344CB8AC3E}">
        <p14:creationId xmlns:p14="http://schemas.microsoft.com/office/powerpoint/2010/main" val="829285746"/>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 id="2147483839" r:id="rId12"/>
    <p:sldLayoutId id="2147483840" r:id="rId13"/>
  </p:sldLayoutIdLst>
  <p:txStyles>
    <p:titleStyle>
      <a:lvl1pPr algn="l" rtl="0" eaLnBrk="0" fontAlgn="base" hangingPunct="0">
        <a:spcBef>
          <a:spcPct val="0"/>
        </a:spcBef>
        <a:spcAft>
          <a:spcPct val="0"/>
        </a:spcAft>
        <a:defRPr sz="2800" b="1">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algn="l" rtl="0" eaLnBrk="0" fontAlgn="base" hangingPunct="0">
        <a:spcBef>
          <a:spcPct val="0"/>
        </a:spcBef>
        <a:spcAft>
          <a:spcPct val="0"/>
        </a:spcAft>
        <a:defRPr sz="4000" b="1">
          <a:solidFill>
            <a:srgbClr val="1D2F68"/>
          </a:solidFill>
          <a:latin typeface="Arial" charset="0"/>
        </a:defRPr>
      </a:lvl2pPr>
      <a:lvl3pPr algn="l" rtl="0" eaLnBrk="0" fontAlgn="base" hangingPunct="0">
        <a:spcBef>
          <a:spcPct val="0"/>
        </a:spcBef>
        <a:spcAft>
          <a:spcPct val="0"/>
        </a:spcAft>
        <a:defRPr sz="4000" b="1">
          <a:solidFill>
            <a:srgbClr val="1D2F68"/>
          </a:solidFill>
          <a:latin typeface="Arial" charset="0"/>
        </a:defRPr>
      </a:lvl3pPr>
      <a:lvl4pPr algn="l" rtl="0" eaLnBrk="0" fontAlgn="base" hangingPunct="0">
        <a:spcBef>
          <a:spcPct val="0"/>
        </a:spcBef>
        <a:spcAft>
          <a:spcPct val="0"/>
        </a:spcAft>
        <a:defRPr sz="4000" b="1">
          <a:solidFill>
            <a:srgbClr val="1D2F68"/>
          </a:solidFill>
          <a:latin typeface="Arial" charset="0"/>
        </a:defRPr>
      </a:lvl4pPr>
      <a:lvl5pPr algn="l" rtl="0" eaLnBrk="0" fontAlgn="base" hangingPunct="0">
        <a:spcBef>
          <a:spcPct val="0"/>
        </a:spcBef>
        <a:spcAft>
          <a:spcPct val="0"/>
        </a:spcAft>
        <a:defRPr sz="4000" b="1">
          <a:solidFill>
            <a:srgbClr val="1D2F68"/>
          </a:solidFill>
          <a:latin typeface="Arial" charset="0"/>
        </a:defRPr>
      </a:lvl5pPr>
      <a:lvl6pPr marL="457200" algn="l" rtl="0" fontAlgn="base">
        <a:spcBef>
          <a:spcPct val="0"/>
        </a:spcBef>
        <a:spcAft>
          <a:spcPct val="0"/>
        </a:spcAft>
        <a:defRPr sz="4000" b="1">
          <a:solidFill>
            <a:srgbClr val="1D2F68"/>
          </a:solidFill>
          <a:latin typeface="Arial" charset="0"/>
        </a:defRPr>
      </a:lvl6pPr>
      <a:lvl7pPr marL="914400" algn="l" rtl="0" fontAlgn="base">
        <a:spcBef>
          <a:spcPct val="0"/>
        </a:spcBef>
        <a:spcAft>
          <a:spcPct val="0"/>
        </a:spcAft>
        <a:defRPr sz="4000" b="1">
          <a:solidFill>
            <a:srgbClr val="1D2F68"/>
          </a:solidFill>
          <a:latin typeface="Arial" charset="0"/>
        </a:defRPr>
      </a:lvl7pPr>
      <a:lvl8pPr marL="1371600" algn="l" rtl="0" fontAlgn="base">
        <a:spcBef>
          <a:spcPct val="0"/>
        </a:spcBef>
        <a:spcAft>
          <a:spcPct val="0"/>
        </a:spcAft>
        <a:defRPr sz="4000" b="1">
          <a:solidFill>
            <a:srgbClr val="1D2F68"/>
          </a:solidFill>
          <a:latin typeface="Arial" charset="0"/>
        </a:defRPr>
      </a:lvl8pPr>
      <a:lvl9pPr marL="1828800" algn="l" rtl="0" fontAlgn="base">
        <a:spcBef>
          <a:spcPct val="0"/>
        </a:spcBef>
        <a:spcAft>
          <a:spcPct val="0"/>
        </a:spcAft>
        <a:defRPr sz="4000" b="1">
          <a:solidFill>
            <a:srgbClr val="1D2F68"/>
          </a:solidFill>
          <a:latin typeface="Arial" charset="0"/>
        </a:defRPr>
      </a:lvl9pPr>
    </p:titleStyle>
    <p:bodyStyle>
      <a:lvl1pPr marL="342900" indent="-342900"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hyperlink" Target="https://www.cmswire.com/information-management/7-tech-giants-embracing-microservices/"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hyperlink" Target="https://smartbear.com/solutions/microservices/" TargetMode="External"/><Relationship Id="rId5" Type="http://schemas.openxmlformats.org/officeDocument/2006/relationships/image" Target="../media/image7.JPG"/><Relationship Id="rId4" Type="http://schemas.openxmlformats.org/officeDocument/2006/relationships/hyperlink" Target="https://www.quora.com/How-can-I-find-out-how-many-companies-are-using-microservices-architecture"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2.xml"/><Relationship Id="rId1" Type="http://schemas.openxmlformats.org/officeDocument/2006/relationships/slideLayout" Target="../slideLayouts/slideLayout8.xml"/><Relationship Id="rId6" Type="http://schemas.openxmlformats.org/officeDocument/2006/relationships/hyperlink" Target="https://apiumhub.com/tech-blog-barcelona/microservices-architecture-implementation/" TargetMode="External"/><Relationship Id="rId5" Type="http://schemas.openxmlformats.org/officeDocument/2006/relationships/image" Target="../media/image9.JPG"/><Relationship Id="rId4" Type="http://schemas.openxmlformats.org/officeDocument/2006/relationships/hyperlink" Target="https://blog.christianposta.com/microservices/the-hardest-part-about-microservices-data/"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hyperlink" Target="https://microservices.io/patterns/data/database-per-service.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9" name="Rectangle 11"/>
          <p:cNvSpPr>
            <a:spLocks noGrp="1" noChangeArrowheads="1"/>
          </p:cNvSpPr>
          <p:nvPr>
            <p:ph type="ctrTitle"/>
          </p:nvPr>
        </p:nvSpPr>
        <p:spPr>
          <a:xfrm>
            <a:off x="227476" y="347471"/>
            <a:ext cx="4114800" cy="3017520"/>
          </a:xfrm>
        </p:spPr>
        <p:txBody>
          <a:bodyPr/>
          <a:lstStyle/>
          <a:p>
            <a:r>
              <a:rPr lang="en-US" sz="2800" dirty="0"/>
              <a:t>Enhancement 1 </a:t>
            </a:r>
            <a:br>
              <a:rPr lang="en-US" sz="2800" dirty="0"/>
            </a:br>
            <a:br>
              <a:rPr lang="en-US" sz="2800" dirty="0"/>
            </a:br>
            <a:r>
              <a:rPr lang="en-US" sz="2800" dirty="0"/>
              <a:t>Initial Technical Recommendations Session</a:t>
            </a:r>
            <a:endParaRPr lang="en-US" sz="2800" dirty="0">
              <a:solidFill>
                <a:srgbClr val="0000FF"/>
              </a:solidFill>
            </a:endParaRPr>
          </a:p>
        </p:txBody>
      </p:sp>
      <p:sp>
        <p:nvSpPr>
          <p:cNvPr id="13" name="Text Box 1051"/>
          <p:cNvSpPr txBox="1">
            <a:spLocks noChangeArrowheads="1"/>
          </p:cNvSpPr>
          <p:nvPr/>
        </p:nvSpPr>
        <p:spPr bwMode="auto">
          <a:xfrm>
            <a:off x="1752600" y="6093023"/>
            <a:ext cx="2133600"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fontAlgn="base">
              <a:spcBef>
                <a:spcPts val="1800"/>
              </a:spcBef>
              <a:spcAft>
                <a:spcPct val="0"/>
              </a:spcAft>
            </a:pPr>
            <a:r>
              <a:rPr lang="en-US" sz="1400" dirty="0"/>
              <a:t>November 5, 2019</a:t>
            </a:r>
          </a:p>
        </p:txBody>
      </p:sp>
      <p:sp>
        <p:nvSpPr>
          <p:cNvPr id="15" name="Text Box 1051"/>
          <p:cNvSpPr txBox="1">
            <a:spLocks noChangeArrowheads="1"/>
          </p:cNvSpPr>
          <p:nvPr/>
        </p:nvSpPr>
        <p:spPr bwMode="auto">
          <a:xfrm>
            <a:off x="1752600" y="5346981"/>
            <a:ext cx="2319914"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l" fontAlgn="base">
              <a:spcBef>
                <a:spcPts val="1800"/>
              </a:spcBef>
              <a:spcAft>
                <a:spcPct val="0"/>
              </a:spcAft>
            </a:pPr>
            <a:r>
              <a:rPr lang="en-US" sz="1400" dirty="0" err="1"/>
              <a:t>BoGoodSki</a:t>
            </a:r>
            <a:endParaRPr lang="en-US" sz="1400" b="0" dirty="0">
              <a:solidFill>
                <a:schemeClr val="tx1"/>
              </a:solidFill>
            </a:endParaRPr>
          </a:p>
        </p:txBody>
      </p:sp>
    </p:spTree>
    <p:extLst>
      <p:ext uri="{BB962C8B-B14F-4D97-AF65-F5344CB8AC3E}">
        <p14:creationId xmlns:p14="http://schemas.microsoft.com/office/powerpoint/2010/main" val="1619154508"/>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Architecture - Alternative</a:t>
            </a:r>
          </a:p>
        </p:txBody>
      </p:sp>
      <p:sp>
        <p:nvSpPr>
          <p:cNvPr id="3" name="Content Placeholder 5"/>
          <p:cNvSpPr txBox="1">
            <a:spLocks/>
          </p:cNvSpPr>
          <p:nvPr/>
        </p:nvSpPr>
        <p:spPr bwMode="auto">
          <a:xfrm>
            <a:off x="-152400" y="838200"/>
            <a:ext cx="9067800" cy="5410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27432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a:lstStyle>
          <a:p>
            <a:pPr lvl="1">
              <a:spcBef>
                <a:spcPts val="0"/>
              </a:spcBef>
              <a:spcAft>
                <a:spcPts val="400"/>
              </a:spcAft>
              <a:defRPr/>
            </a:pPr>
            <a:r>
              <a:rPr lang="en-US" sz="2000" kern="0" dirty="0">
                <a:solidFill>
                  <a:srgbClr val="1D2F68"/>
                </a:solidFill>
                <a:latin typeface="Segoe UI" panose="020B0502040204020203" pitchFamily="34" charset="0"/>
                <a:ea typeface="Segoe UI" panose="020B0502040204020203" pitchFamily="34" charset="0"/>
                <a:cs typeface="Segoe UI" panose="020B0502040204020203" pitchFamily="34" charset="0"/>
              </a:rPr>
              <a:t>Modern data strategy that implements Virtualization or Extract/Transform/Load, following defined system-level guidance, to consolidate disparate data while separating production data sets from reporting queries; </a:t>
            </a:r>
          </a:p>
          <a:p>
            <a:pPr lvl="1">
              <a:spcBef>
                <a:spcPts val="0"/>
              </a:spcBef>
              <a:spcAft>
                <a:spcPts val="400"/>
              </a:spcAft>
              <a:defRPr/>
            </a:pPr>
            <a:r>
              <a:rPr lang="en-US" sz="2000" kern="0" dirty="0">
                <a:solidFill>
                  <a:srgbClr val="1D2F68"/>
                </a:solidFill>
                <a:latin typeface="Segoe UI" panose="020B0502040204020203" pitchFamily="34" charset="0"/>
                <a:ea typeface="Segoe UI" panose="020B0502040204020203" pitchFamily="34" charset="0"/>
                <a:cs typeface="Segoe UI" panose="020B0502040204020203" pitchFamily="34" charset="0"/>
              </a:rPr>
              <a:t>Portal for on-boarding external users that implements latest LexisNexis technology for identity-proofing and </a:t>
            </a:r>
            <a:r>
              <a:rPr lang="en-US" sz="2000" kern="0" dirty="0" err="1">
                <a:solidFill>
                  <a:srgbClr val="1D2F68"/>
                </a:solidFill>
                <a:latin typeface="Segoe UI" panose="020B0502040204020203" pitchFamily="34" charset="0"/>
                <a:ea typeface="Segoe UI" panose="020B0502040204020203" pitchFamily="34" charset="0"/>
                <a:cs typeface="Segoe UI" panose="020B0502040204020203" pitchFamily="34" charset="0"/>
              </a:rPr>
              <a:t>Okta</a:t>
            </a:r>
            <a:r>
              <a:rPr lang="en-US" sz="2000" kern="0" dirty="0">
                <a:solidFill>
                  <a:srgbClr val="1D2F68"/>
                </a:solidFill>
                <a:latin typeface="Segoe UI" panose="020B0502040204020203" pitchFamily="34" charset="0"/>
                <a:ea typeface="Segoe UI" panose="020B0502040204020203" pitchFamily="34" charset="0"/>
                <a:cs typeface="Segoe UI" panose="020B0502040204020203" pitchFamily="34" charset="0"/>
              </a:rPr>
              <a:t> for user/role management;</a:t>
            </a:r>
          </a:p>
          <a:p>
            <a:pPr lvl="1">
              <a:spcBef>
                <a:spcPts val="0"/>
              </a:spcBef>
              <a:spcAft>
                <a:spcPts val="400"/>
              </a:spcAft>
              <a:defRPr/>
            </a:pPr>
            <a:r>
              <a:rPr lang="en-US" sz="2000" kern="0" dirty="0">
                <a:solidFill>
                  <a:srgbClr val="1D2F68"/>
                </a:solidFill>
                <a:latin typeface="Segoe UI" panose="020B0502040204020203" pitchFamily="34" charset="0"/>
                <a:ea typeface="Segoe UI" panose="020B0502040204020203" pitchFamily="34" charset="0"/>
                <a:cs typeface="Segoe UI" panose="020B0502040204020203" pitchFamily="34" charset="0"/>
              </a:rPr>
              <a:t>Implementation of user design principles that meet requirements of modern devices and reflect human factor analyses for expected application behavior;</a:t>
            </a:r>
          </a:p>
          <a:p>
            <a:pPr lvl="1">
              <a:spcBef>
                <a:spcPts val="0"/>
              </a:spcBef>
              <a:spcAft>
                <a:spcPts val="400"/>
              </a:spcAft>
              <a:defRPr/>
            </a:pPr>
            <a:r>
              <a:rPr lang="en-US" sz="2000" kern="0" dirty="0">
                <a:solidFill>
                  <a:srgbClr val="1D2F68"/>
                </a:solidFill>
                <a:latin typeface="Segoe UI" panose="020B0502040204020203" pitchFamily="34" charset="0"/>
                <a:ea typeface="Segoe UI" panose="020B0502040204020203" pitchFamily="34" charset="0"/>
                <a:cs typeface="Segoe UI" panose="020B0502040204020203" pitchFamily="34" charset="0"/>
              </a:rPr>
              <a:t>Architectural and coding principles that incorporate common industry standards, reducing costs in talent procurement by widening the pool of potential developers;</a:t>
            </a:r>
          </a:p>
          <a:p>
            <a:pPr lvl="1">
              <a:spcBef>
                <a:spcPts val="0"/>
              </a:spcBef>
              <a:spcAft>
                <a:spcPts val="400"/>
              </a:spcAft>
              <a:defRPr/>
            </a:pPr>
            <a:r>
              <a:rPr lang="en-US" sz="2000" kern="0" dirty="0">
                <a:solidFill>
                  <a:srgbClr val="1D2F68"/>
                </a:solidFill>
                <a:latin typeface="Segoe UI" panose="020B0502040204020203" pitchFamily="34" charset="0"/>
                <a:ea typeface="Segoe UI" panose="020B0502040204020203" pitchFamily="34" charset="0"/>
                <a:cs typeface="Segoe UI" panose="020B0502040204020203" pitchFamily="34" charset="0"/>
              </a:rPr>
              <a:t>Aligns with Agile software development methodology, supporting business reps’ constant development status awareness, and centralizing coding around their input. </a:t>
            </a:r>
          </a:p>
          <a:p>
            <a:pPr marL="457200" lvl="1" indent="0">
              <a:spcBef>
                <a:spcPts val="0"/>
              </a:spcBef>
              <a:spcAft>
                <a:spcPts val="400"/>
              </a:spcAft>
              <a:buNone/>
              <a:defRPr/>
            </a:pPr>
            <a:endParaRPr lang="en-US" sz="1600" b="1" kern="0" dirty="0">
              <a:solidFill>
                <a:srgbClr val="1D2F68"/>
              </a:solidFill>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508039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Microservices – Case Example</a:t>
            </a:r>
          </a:p>
        </p:txBody>
      </p:sp>
      <p:sp>
        <p:nvSpPr>
          <p:cNvPr id="3" name="Content Placeholder 5"/>
          <p:cNvSpPr txBox="1">
            <a:spLocks/>
          </p:cNvSpPr>
          <p:nvPr/>
        </p:nvSpPr>
        <p:spPr bwMode="auto">
          <a:xfrm>
            <a:off x="-23191" y="533400"/>
            <a:ext cx="9067800" cy="5410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27432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a:lstStyle>
          <a:p>
            <a:pPr marL="0" indent="0" algn="ctr">
              <a:spcBef>
                <a:spcPts val="0"/>
              </a:spcBef>
              <a:spcAft>
                <a:spcPts val="400"/>
              </a:spcAft>
              <a:buNone/>
              <a:defRPr/>
            </a:pPr>
            <a:r>
              <a:rPr lang="en-US" sz="2000" b="1" kern="0" dirty="0">
                <a:solidFill>
                  <a:srgbClr val="1D2F68"/>
                </a:solidFill>
                <a:latin typeface="Segoe UI" panose="020B0502040204020203" pitchFamily="34" charset="0"/>
                <a:ea typeface="Segoe UI" panose="020B0502040204020203" pitchFamily="34" charset="0"/>
                <a:cs typeface="Segoe UI" panose="020B0502040204020203" pitchFamily="34" charset="0"/>
              </a:rPr>
              <a:t>Business Request: </a:t>
            </a:r>
            <a:r>
              <a:rPr lang="en-US" sz="2000" b="1" i="1" kern="0" dirty="0">
                <a:solidFill>
                  <a:srgbClr val="1D2F68"/>
                </a:solidFill>
                <a:latin typeface="Segoe UI" panose="020B0502040204020203" pitchFamily="34" charset="0"/>
                <a:ea typeface="Segoe UI" panose="020B0502040204020203" pitchFamily="34" charset="0"/>
                <a:cs typeface="Segoe UI" panose="020B0502040204020203" pitchFamily="34" charset="0"/>
              </a:rPr>
              <a:t>Enhanced searching </a:t>
            </a:r>
          </a:p>
          <a:p>
            <a:pPr marL="0" indent="0" algn="ctr">
              <a:spcBef>
                <a:spcPts val="0"/>
              </a:spcBef>
              <a:spcAft>
                <a:spcPts val="400"/>
              </a:spcAft>
              <a:buNone/>
              <a:defRPr/>
            </a:pPr>
            <a:r>
              <a:rPr lang="en-US" sz="1600" kern="0" dirty="0">
                <a:solidFill>
                  <a:srgbClr val="1D2F68"/>
                </a:solidFill>
                <a:latin typeface="Segoe UI" panose="020B0502040204020203" pitchFamily="34" charset="0"/>
                <a:ea typeface="Segoe UI" panose="020B0502040204020203" pitchFamily="34" charset="0"/>
                <a:cs typeface="Segoe UI" panose="020B0502040204020203" pitchFamily="34" charset="0"/>
              </a:rPr>
              <a:t>Instead of updating the entire codebase, the microservice pattern allows the development team to add this functionality to the existing infrastructure: </a:t>
            </a:r>
          </a:p>
          <a:p>
            <a:pPr lvl="1">
              <a:spcBef>
                <a:spcPts val="0"/>
              </a:spcBef>
              <a:spcAft>
                <a:spcPts val="400"/>
              </a:spcAft>
              <a:defRPr/>
            </a:pPr>
            <a:r>
              <a:rPr lang="en-US" sz="1400" kern="0" dirty="0">
                <a:solidFill>
                  <a:srgbClr val="1D2F68"/>
                </a:solidFill>
                <a:latin typeface="Segoe UI" panose="020B0502040204020203" pitchFamily="34" charset="0"/>
                <a:ea typeface="Segoe UI" panose="020B0502040204020203" pitchFamily="34" charset="0"/>
                <a:cs typeface="Segoe UI" panose="020B0502040204020203" pitchFamily="34" charset="0"/>
              </a:rPr>
              <a:t>Implement cost-efficient </a:t>
            </a:r>
            <a:r>
              <a:rPr lang="en-US" sz="1400" kern="0" dirty="0" err="1">
                <a:solidFill>
                  <a:srgbClr val="1D2F68"/>
                </a:solidFill>
                <a:latin typeface="Segoe UI" panose="020B0502040204020203" pitchFamily="34" charset="0"/>
                <a:ea typeface="Segoe UI" panose="020B0502040204020203" pitchFamily="34" charset="0"/>
                <a:cs typeface="Segoe UI" panose="020B0502040204020203" pitchFamily="34" charset="0"/>
              </a:rPr>
              <a:t>ElasticSearch</a:t>
            </a:r>
            <a:r>
              <a:rPr lang="en-US" sz="1400" kern="0" dirty="0">
                <a:solidFill>
                  <a:srgbClr val="1D2F68"/>
                </a:solidFill>
                <a:latin typeface="Segoe UI" panose="020B0502040204020203" pitchFamily="34" charset="0"/>
                <a:ea typeface="Segoe UI" panose="020B0502040204020203" pitchFamily="34" charset="0"/>
                <a:cs typeface="Segoe UI" panose="020B0502040204020203" pitchFamily="34" charset="0"/>
              </a:rPr>
              <a:t> database that is structured specifically to support search functionality. </a:t>
            </a:r>
          </a:p>
          <a:p>
            <a:pPr lvl="1">
              <a:spcBef>
                <a:spcPts val="0"/>
              </a:spcBef>
              <a:spcAft>
                <a:spcPts val="400"/>
              </a:spcAft>
              <a:defRPr/>
            </a:pPr>
            <a:r>
              <a:rPr lang="en-US" sz="1400" kern="0" dirty="0">
                <a:solidFill>
                  <a:srgbClr val="1D2F68"/>
                </a:solidFill>
                <a:latin typeface="Segoe UI" panose="020B0502040204020203" pitchFamily="34" charset="0"/>
                <a:ea typeface="Segoe UI" panose="020B0502040204020203" pitchFamily="34" charset="0"/>
                <a:cs typeface="Segoe UI" panose="020B0502040204020203" pitchFamily="34" charset="0"/>
              </a:rPr>
              <a:t>Write business logic into the .NET Core data access layer, implementing event handling via one of any industry-standard event orchestration tools. </a:t>
            </a:r>
          </a:p>
          <a:p>
            <a:pPr lvl="1">
              <a:spcBef>
                <a:spcPts val="0"/>
              </a:spcBef>
              <a:spcAft>
                <a:spcPts val="400"/>
              </a:spcAft>
              <a:defRPr/>
            </a:pPr>
            <a:r>
              <a:rPr lang="en-US" sz="1400" kern="0" dirty="0">
                <a:solidFill>
                  <a:srgbClr val="1D2F68"/>
                </a:solidFill>
                <a:latin typeface="Segoe UI" panose="020B0502040204020203" pitchFamily="34" charset="0"/>
                <a:ea typeface="Segoe UI" panose="020B0502040204020203" pitchFamily="34" charset="0"/>
                <a:cs typeface="Segoe UI" panose="020B0502040204020203" pitchFamily="34" charset="0"/>
              </a:rPr>
              <a:t>Expose search data via .NET Core Web API endpoint for consumption by the client-side application. </a:t>
            </a:r>
          </a:p>
          <a:p>
            <a:pPr lvl="1">
              <a:spcBef>
                <a:spcPts val="0"/>
              </a:spcBef>
              <a:spcAft>
                <a:spcPts val="400"/>
              </a:spcAft>
              <a:defRPr/>
            </a:pPr>
            <a:r>
              <a:rPr lang="en-US" sz="1400" kern="0" dirty="0">
                <a:solidFill>
                  <a:srgbClr val="1D2F68"/>
                </a:solidFill>
                <a:latin typeface="Segoe UI" panose="020B0502040204020203" pitchFamily="34" charset="0"/>
                <a:ea typeface="Segoe UI" panose="020B0502040204020203" pitchFamily="34" charset="0"/>
                <a:cs typeface="Segoe UI" panose="020B0502040204020203" pitchFamily="34" charset="0"/>
              </a:rPr>
              <a:t>Separate production data from queries via Data Virtualization or ETL. </a:t>
            </a:r>
          </a:p>
          <a:p>
            <a:pPr lvl="1">
              <a:spcBef>
                <a:spcPts val="0"/>
              </a:spcBef>
              <a:spcAft>
                <a:spcPts val="400"/>
              </a:spcAft>
              <a:defRPr/>
            </a:pPr>
            <a:r>
              <a:rPr lang="en-US" sz="1400" kern="0" dirty="0">
                <a:solidFill>
                  <a:srgbClr val="1D2F68"/>
                </a:solidFill>
                <a:latin typeface="Segoe UI" panose="020B0502040204020203" pitchFamily="34" charset="0"/>
                <a:ea typeface="Segoe UI" panose="020B0502040204020203" pitchFamily="34" charset="0"/>
                <a:cs typeface="Segoe UI" panose="020B0502040204020203" pitchFamily="34" charset="0"/>
              </a:rPr>
              <a:t>Client-side application implements modern asynchronous data-fetching requests to call the API endpoint, the presentation layer further filters the data as necessary for display to user. </a:t>
            </a:r>
          </a:p>
          <a:p>
            <a:pPr>
              <a:spcBef>
                <a:spcPts val="0"/>
              </a:spcBef>
              <a:spcAft>
                <a:spcPts val="400"/>
              </a:spcAft>
              <a:defRPr/>
            </a:pPr>
            <a:r>
              <a:rPr lang="en-US" sz="1600" kern="0" dirty="0">
                <a:solidFill>
                  <a:srgbClr val="1D2F68"/>
                </a:solidFill>
                <a:latin typeface="Segoe UI" panose="020B0502040204020203" pitchFamily="34" charset="0"/>
                <a:ea typeface="Segoe UI" panose="020B0502040204020203" pitchFamily="34" charset="0"/>
                <a:cs typeface="Segoe UI" panose="020B0502040204020203" pitchFamily="34" charset="0"/>
              </a:rPr>
              <a:t>Development of enhanced search service could be overseen by a single project manager and a small team of front- and back-end developers.</a:t>
            </a:r>
          </a:p>
          <a:p>
            <a:pPr>
              <a:spcBef>
                <a:spcPts val="0"/>
              </a:spcBef>
              <a:spcAft>
                <a:spcPts val="400"/>
              </a:spcAft>
              <a:defRPr/>
            </a:pPr>
            <a:r>
              <a:rPr lang="en-US" sz="1600" kern="0" dirty="0">
                <a:solidFill>
                  <a:srgbClr val="1D2F68"/>
                </a:solidFill>
                <a:latin typeface="Segoe UI" panose="020B0502040204020203" pitchFamily="34" charset="0"/>
                <a:ea typeface="Segoe UI" panose="020B0502040204020203" pitchFamily="34" charset="0"/>
                <a:cs typeface="Segoe UI" panose="020B0502040204020203" pitchFamily="34" charset="0"/>
              </a:rPr>
              <a:t>Initial search functionality completed during a two-week sprint, presented in the development environment for stakeholder review. </a:t>
            </a:r>
          </a:p>
          <a:p>
            <a:pPr>
              <a:spcBef>
                <a:spcPts val="0"/>
              </a:spcBef>
              <a:spcAft>
                <a:spcPts val="400"/>
              </a:spcAft>
              <a:defRPr/>
            </a:pPr>
            <a:r>
              <a:rPr lang="en-US" sz="1600" kern="0" dirty="0">
                <a:solidFill>
                  <a:srgbClr val="1D2F68"/>
                </a:solidFill>
                <a:latin typeface="Segoe UI" panose="020B0502040204020203" pitchFamily="34" charset="0"/>
                <a:ea typeface="Segoe UI" panose="020B0502040204020203" pitchFamily="34" charset="0"/>
                <a:cs typeface="Segoe UI" panose="020B0502040204020203" pitchFamily="34" charset="0"/>
              </a:rPr>
              <a:t>Design described above is just one option of many – that is, focusing on individual services allows team to try any tool and technology best suited for the specific use case.</a:t>
            </a:r>
          </a:p>
          <a:p>
            <a:pPr>
              <a:spcBef>
                <a:spcPts val="0"/>
              </a:spcBef>
              <a:spcAft>
                <a:spcPts val="400"/>
              </a:spcAft>
              <a:defRPr/>
            </a:pPr>
            <a:r>
              <a:rPr lang="en-US" sz="1600" kern="0" dirty="0">
                <a:solidFill>
                  <a:srgbClr val="1D2F68"/>
                </a:solidFill>
                <a:latin typeface="Segoe UI" panose="020B0502040204020203" pitchFamily="34" charset="0"/>
                <a:ea typeface="Segoe UI" panose="020B0502040204020203" pitchFamily="34" charset="0"/>
                <a:cs typeface="Segoe UI" panose="020B0502040204020203" pitchFamily="34" charset="0"/>
              </a:rPr>
              <a:t>Implementing enhanced search service doesn’t require modification to the rest of application. </a:t>
            </a:r>
          </a:p>
          <a:p>
            <a:pPr>
              <a:spcBef>
                <a:spcPts val="0"/>
              </a:spcBef>
              <a:spcAft>
                <a:spcPts val="400"/>
              </a:spcAft>
              <a:defRPr/>
            </a:pPr>
            <a:r>
              <a:rPr lang="en-US" sz="1600" kern="0" dirty="0">
                <a:solidFill>
                  <a:srgbClr val="1D2F68"/>
                </a:solidFill>
                <a:latin typeface="Segoe UI" panose="020B0502040204020203" pitchFamily="34" charset="0"/>
                <a:ea typeface="Segoe UI" panose="020B0502040204020203" pitchFamily="34" charset="0"/>
                <a:cs typeface="Segoe UI" panose="020B0502040204020203" pitchFamily="34" charset="0"/>
              </a:rPr>
              <a:t>When completed, enhanced search available as a service to all of application.   </a:t>
            </a:r>
          </a:p>
          <a:p>
            <a:pPr>
              <a:spcBef>
                <a:spcPts val="0"/>
              </a:spcBef>
              <a:spcAft>
                <a:spcPts val="400"/>
              </a:spcAft>
              <a:defRPr/>
            </a:pPr>
            <a:endParaRPr lang="en-US" sz="2000" kern="0" dirty="0">
              <a:solidFill>
                <a:srgbClr val="1D2F68"/>
              </a:solidFill>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3273566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Microservices Promote Integration and Enhancement</a:t>
            </a:r>
          </a:p>
        </p:txBody>
      </p:sp>
      <p:sp>
        <p:nvSpPr>
          <p:cNvPr id="3" name="Content Placeholder 5"/>
          <p:cNvSpPr txBox="1">
            <a:spLocks/>
          </p:cNvSpPr>
          <p:nvPr/>
        </p:nvSpPr>
        <p:spPr bwMode="auto">
          <a:xfrm>
            <a:off x="1600200" y="609600"/>
            <a:ext cx="5943600" cy="2895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27432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a:lstStyle>
          <a:p>
            <a:pPr>
              <a:spcBef>
                <a:spcPts val="0"/>
              </a:spcBef>
              <a:spcAft>
                <a:spcPts val="400"/>
              </a:spcAft>
              <a:defRPr/>
            </a:pPr>
            <a:r>
              <a:rPr lang="en-US" sz="1600" b="1" kern="0" dirty="0">
                <a:solidFill>
                  <a:srgbClr val="1D2F68"/>
                </a:solidFill>
                <a:latin typeface="Segoe UI" panose="020B0502040204020203" pitchFamily="34" charset="0"/>
                <a:ea typeface="Segoe UI" panose="020B0502040204020203" pitchFamily="34" charset="0"/>
                <a:cs typeface="Segoe UI" panose="020B0502040204020203" pitchFamily="34" charset="0"/>
              </a:rPr>
              <a:t>Microservices enable integration: </a:t>
            </a:r>
          </a:p>
          <a:p>
            <a:pPr lvl="1">
              <a:spcBef>
                <a:spcPts val="0"/>
              </a:spcBef>
              <a:spcAft>
                <a:spcPts val="400"/>
              </a:spcAft>
              <a:defRPr/>
            </a:pPr>
            <a:r>
              <a:rPr lang="en-US" sz="1400" b="1" kern="0" dirty="0">
                <a:solidFill>
                  <a:srgbClr val="1D2F68"/>
                </a:solidFill>
                <a:latin typeface="Segoe UI" panose="020B0502040204020203" pitchFamily="34" charset="0"/>
                <a:ea typeface="Segoe UI" panose="020B0502040204020203" pitchFamily="34" charset="0"/>
                <a:cs typeface="Segoe UI" panose="020B0502040204020203" pitchFamily="34" charset="0"/>
              </a:rPr>
              <a:t>Data are exposed via API:</a:t>
            </a:r>
          </a:p>
          <a:p>
            <a:pPr lvl="2">
              <a:spcBef>
                <a:spcPts val="0"/>
              </a:spcBef>
              <a:spcAft>
                <a:spcPts val="400"/>
              </a:spcAft>
              <a:defRPr/>
            </a:pPr>
            <a:r>
              <a:rPr lang="en-US" sz="1000" b="1" kern="0" dirty="0">
                <a:solidFill>
                  <a:srgbClr val="1D2F68"/>
                </a:solidFill>
                <a:latin typeface="Segoe UI" panose="020B0502040204020203" pitchFamily="34" charset="0"/>
                <a:ea typeface="Segoe UI" panose="020B0502040204020203" pitchFamily="34" charset="0"/>
                <a:cs typeface="Segoe UI" panose="020B0502040204020203" pitchFamily="34" charset="0"/>
              </a:rPr>
              <a:t>Allows implementation of Data Virtualization and/or ETL. </a:t>
            </a:r>
          </a:p>
          <a:p>
            <a:pPr lvl="2">
              <a:spcBef>
                <a:spcPts val="0"/>
              </a:spcBef>
              <a:spcAft>
                <a:spcPts val="400"/>
              </a:spcAft>
              <a:defRPr/>
            </a:pPr>
            <a:r>
              <a:rPr lang="en-US" sz="1100" b="1" kern="0" dirty="0">
                <a:solidFill>
                  <a:srgbClr val="1D2F68"/>
                </a:solidFill>
                <a:latin typeface="Segoe UI" panose="020B0502040204020203" pitchFamily="34" charset="0"/>
                <a:ea typeface="Segoe UI" panose="020B0502040204020203" pitchFamily="34" charset="0"/>
                <a:cs typeface="Segoe UI" panose="020B0502040204020203" pitchFamily="34" charset="0"/>
              </a:rPr>
              <a:t>API endpoints can provide their data to any tool including: </a:t>
            </a:r>
          </a:p>
          <a:p>
            <a:pPr lvl="3">
              <a:spcBef>
                <a:spcPts val="0"/>
              </a:spcBef>
              <a:spcAft>
                <a:spcPts val="400"/>
              </a:spcAft>
              <a:defRPr/>
            </a:pPr>
            <a:r>
              <a:rPr lang="en-US" sz="1200" b="1" kern="0" dirty="0">
                <a:solidFill>
                  <a:srgbClr val="1D2F68"/>
                </a:solidFill>
                <a:latin typeface="Segoe UI" panose="020B0502040204020203" pitchFamily="34" charset="0"/>
                <a:ea typeface="Segoe UI" panose="020B0502040204020203" pitchFamily="34" charset="0"/>
                <a:cs typeface="Segoe UI" panose="020B0502040204020203" pitchFamily="34" charset="0"/>
              </a:rPr>
              <a:t>Future custom-developed applications. </a:t>
            </a:r>
          </a:p>
          <a:p>
            <a:pPr lvl="3">
              <a:spcBef>
                <a:spcPts val="0"/>
              </a:spcBef>
              <a:spcAft>
                <a:spcPts val="400"/>
              </a:spcAft>
              <a:defRPr/>
            </a:pPr>
            <a:r>
              <a:rPr lang="en-US" sz="1200" b="1" kern="0" dirty="0">
                <a:solidFill>
                  <a:srgbClr val="1D2F68"/>
                </a:solidFill>
                <a:latin typeface="Segoe UI" panose="020B0502040204020203" pitchFamily="34" charset="0"/>
                <a:ea typeface="Segoe UI" panose="020B0502040204020203" pitchFamily="34" charset="0"/>
                <a:cs typeface="Segoe UI" panose="020B0502040204020203" pitchFamily="34" charset="0"/>
              </a:rPr>
              <a:t>Existing tools.</a:t>
            </a:r>
          </a:p>
          <a:p>
            <a:pPr lvl="3">
              <a:spcBef>
                <a:spcPts val="0"/>
              </a:spcBef>
              <a:spcAft>
                <a:spcPts val="400"/>
              </a:spcAft>
              <a:defRPr/>
            </a:pPr>
            <a:r>
              <a:rPr lang="en-US" sz="1200" b="1" kern="0" dirty="0">
                <a:solidFill>
                  <a:srgbClr val="1D2F68"/>
                </a:solidFill>
                <a:latin typeface="Segoe UI" panose="020B0502040204020203" pitchFamily="34" charset="0"/>
                <a:ea typeface="Segoe UI" panose="020B0502040204020203" pitchFamily="34" charset="0"/>
                <a:cs typeface="Segoe UI" panose="020B0502040204020203" pitchFamily="34" charset="0"/>
              </a:rPr>
              <a:t>COTS products: </a:t>
            </a:r>
          </a:p>
          <a:p>
            <a:pPr lvl="4">
              <a:spcBef>
                <a:spcPts val="0"/>
              </a:spcBef>
              <a:spcAft>
                <a:spcPts val="400"/>
              </a:spcAft>
              <a:defRPr/>
            </a:pPr>
            <a:r>
              <a:rPr lang="en-US" sz="1200" b="1" kern="0" dirty="0">
                <a:solidFill>
                  <a:srgbClr val="1D2F68"/>
                </a:solidFill>
                <a:latin typeface="Segoe UI" panose="020B0502040204020203" pitchFamily="34" charset="0"/>
                <a:ea typeface="Segoe UI" panose="020B0502040204020203" pitchFamily="34" charset="0"/>
                <a:cs typeface="Segoe UI" panose="020B0502040204020203" pitchFamily="34" charset="0"/>
              </a:rPr>
              <a:t>Palantir Foundry.</a:t>
            </a:r>
          </a:p>
          <a:p>
            <a:pPr lvl="4">
              <a:spcBef>
                <a:spcPts val="0"/>
              </a:spcBef>
              <a:spcAft>
                <a:spcPts val="400"/>
              </a:spcAft>
              <a:defRPr/>
            </a:pPr>
            <a:r>
              <a:rPr lang="en-US" sz="1200" b="1" kern="0" dirty="0">
                <a:solidFill>
                  <a:srgbClr val="1D2F68"/>
                </a:solidFill>
                <a:latin typeface="Segoe UI" panose="020B0502040204020203" pitchFamily="34" charset="0"/>
                <a:ea typeface="Segoe UI" panose="020B0502040204020203" pitchFamily="34" charset="0"/>
                <a:cs typeface="Segoe UI" panose="020B0502040204020203" pitchFamily="34" charset="0"/>
              </a:rPr>
              <a:t>Power BI.</a:t>
            </a:r>
          </a:p>
          <a:p>
            <a:pPr lvl="4">
              <a:spcBef>
                <a:spcPts val="0"/>
              </a:spcBef>
              <a:spcAft>
                <a:spcPts val="400"/>
              </a:spcAft>
              <a:defRPr/>
            </a:pPr>
            <a:r>
              <a:rPr lang="en-US" sz="1200" b="1" kern="0" dirty="0">
                <a:solidFill>
                  <a:srgbClr val="1D2F68"/>
                </a:solidFill>
                <a:latin typeface="Segoe UI" panose="020B0502040204020203" pitchFamily="34" charset="0"/>
                <a:ea typeface="Segoe UI" panose="020B0502040204020203" pitchFamily="34" charset="0"/>
                <a:cs typeface="Segoe UI" panose="020B0502040204020203" pitchFamily="34" charset="0"/>
              </a:rPr>
              <a:t>Tableau. </a:t>
            </a:r>
          </a:p>
          <a:p>
            <a:pPr lvl="3">
              <a:spcBef>
                <a:spcPts val="0"/>
              </a:spcBef>
              <a:spcAft>
                <a:spcPts val="400"/>
              </a:spcAft>
              <a:defRPr/>
            </a:pPr>
            <a:endParaRPr lang="en-US" sz="600" b="1" kern="0" dirty="0">
              <a:solidFill>
                <a:srgbClr val="1D2F68"/>
              </a:solidFill>
              <a:latin typeface="Segoe UI" panose="020B0502040204020203" pitchFamily="34" charset="0"/>
              <a:ea typeface="Segoe UI" panose="020B0502040204020203" pitchFamily="34" charset="0"/>
              <a:cs typeface="Segoe UI" panose="020B0502040204020203" pitchFamily="34" charset="0"/>
            </a:endParaRPr>
          </a:p>
        </p:txBody>
      </p:sp>
      <p:pic>
        <p:nvPicPr>
          <p:cNvPr id="5" name="Picture 4" descr="A screenshot of a cell phone&#10;&#10;Description automatically generated">
            <a:extLst>
              <a:ext uri="{FF2B5EF4-FFF2-40B4-BE49-F238E27FC236}">
                <a16:creationId xmlns:a16="http://schemas.microsoft.com/office/drawing/2014/main" id="{06DE9850-E28D-48E1-8E64-3D51AAA8D6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2971800"/>
            <a:ext cx="6490518" cy="3017520"/>
          </a:xfrm>
          <a:prstGeom prst="rect">
            <a:avLst/>
          </a:prstGeom>
        </p:spPr>
      </p:pic>
      <p:sp>
        <p:nvSpPr>
          <p:cNvPr id="6" name="TextBox 5">
            <a:extLst>
              <a:ext uri="{FF2B5EF4-FFF2-40B4-BE49-F238E27FC236}">
                <a16:creationId xmlns:a16="http://schemas.microsoft.com/office/drawing/2014/main" id="{9AF05E63-530E-4933-8AEE-CB72DAF3D7D8}"/>
              </a:ext>
            </a:extLst>
          </p:cNvPr>
          <p:cNvSpPr txBox="1"/>
          <p:nvPr/>
        </p:nvSpPr>
        <p:spPr>
          <a:xfrm>
            <a:off x="304800" y="2579608"/>
            <a:ext cx="2741776" cy="369332"/>
          </a:xfrm>
          <a:prstGeom prst="rect">
            <a:avLst/>
          </a:prstGeom>
          <a:noFill/>
        </p:spPr>
        <p:txBody>
          <a:bodyPr wrap="none" rtlCol="0">
            <a:spAutoFit/>
          </a:bodyPr>
          <a:lstStyle/>
          <a:p>
            <a:r>
              <a:rPr lang="en-US" b="1" dirty="0">
                <a:solidFill>
                  <a:srgbClr val="1D2F68"/>
                </a:solidFill>
                <a:latin typeface="Segoe UI" panose="020B0502040204020203" pitchFamily="34" charset="0"/>
                <a:cs typeface="Segoe UI" panose="020B0502040204020203" pitchFamily="34" charset="0"/>
              </a:rPr>
              <a:t>IBM (on microservices):</a:t>
            </a:r>
          </a:p>
        </p:txBody>
      </p:sp>
    </p:spTree>
    <p:extLst>
      <p:ext uri="{BB962C8B-B14F-4D97-AF65-F5344CB8AC3E}">
        <p14:creationId xmlns:p14="http://schemas.microsoft.com/office/powerpoint/2010/main" val="1752983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Technical Discovery - Validation</a:t>
            </a:r>
          </a:p>
        </p:txBody>
      </p:sp>
      <p:sp>
        <p:nvSpPr>
          <p:cNvPr id="3" name="Content Placeholder 5"/>
          <p:cNvSpPr txBox="1">
            <a:spLocks/>
          </p:cNvSpPr>
          <p:nvPr/>
        </p:nvSpPr>
        <p:spPr bwMode="auto">
          <a:xfrm>
            <a:off x="0" y="762000"/>
            <a:ext cx="9067800" cy="4876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27432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a:lstStyle>
          <a:p>
            <a:pPr>
              <a:spcBef>
                <a:spcPts val="0"/>
              </a:spcBef>
              <a:spcAft>
                <a:spcPts val="400"/>
              </a:spcAft>
              <a:defRPr/>
            </a:pPr>
            <a:r>
              <a:rPr lang="en-US" sz="2000" kern="0" dirty="0">
                <a:solidFill>
                  <a:srgbClr val="1D2F68"/>
                </a:solidFill>
                <a:latin typeface="Segoe UI" panose="020B0502040204020203" pitchFamily="34" charset="0"/>
                <a:ea typeface="Segoe UI" panose="020B0502040204020203" pitchFamily="34" charset="0"/>
                <a:cs typeface="Segoe UI" panose="020B0502040204020203" pitchFamily="34" charset="0"/>
              </a:rPr>
              <a:t>By learning more about the system architecture during the Enhancement 1 Discovery phase, we will: </a:t>
            </a:r>
          </a:p>
          <a:p>
            <a:pPr lvl="1">
              <a:spcBef>
                <a:spcPts val="0"/>
              </a:spcBef>
              <a:spcAft>
                <a:spcPts val="400"/>
              </a:spcAft>
              <a:defRPr/>
            </a:pPr>
            <a:r>
              <a:rPr lang="en-US" sz="1600" kern="0" dirty="0">
                <a:solidFill>
                  <a:srgbClr val="1D2F68"/>
                </a:solidFill>
                <a:latin typeface="Segoe UI" panose="020B0502040204020203" pitchFamily="34" charset="0"/>
                <a:ea typeface="Segoe UI" panose="020B0502040204020203" pitchFamily="34" charset="0"/>
                <a:cs typeface="Segoe UI" panose="020B0502040204020203" pitchFamily="34" charset="0"/>
              </a:rPr>
              <a:t>Understand more thoroughly how the system is designed and functions, and the policy it supports: </a:t>
            </a:r>
          </a:p>
          <a:p>
            <a:pPr lvl="2">
              <a:spcBef>
                <a:spcPts val="0"/>
              </a:spcBef>
              <a:spcAft>
                <a:spcPts val="400"/>
              </a:spcAft>
              <a:defRPr/>
            </a:pPr>
            <a:r>
              <a:rPr lang="en-US" sz="1400" b="1" kern="0" dirty="0">
                <a:solidFill>
                  <a:srgbClr val="1D2F68"/>
                </a:solidFill>
                <a:latin typeface="Segoe UI" panose="020B0502040204020203" pitchFamily="34" charset="0"/>
                <a:ea typeface="Segoe UI" panose="020B0502040204020203" pitchFamily="34" charset="0"/>
                <a:cs typeface="Segoe UI" panose="020B0502040204020203" pitchFamily="34" charset="0"/>
              </a:rPr>
              <a:t>Identifying both additional shortfalls as well as successes that can serve as “best practices”.  </a:t>
            </a:r>
          </a:p>
          <a:p>
            <a:pPr lvl="1">
              <a:spcBef>
                <a:spcPts val="0"/>
              </a:spcBef>
              <a:spcAft>
                <a:spcPts val="400"/>
              </a:spcAft>
              <a:defRPr/>
            </a:pPr>
            <a:r>
              <a:rPr lang="en-US" sz="1600" kern="0" dirty="0">
                <a:solidFill>
                  <a:srgbClr val="1D2F68"/>
                </a:solidFill>
                <a:latin typeface="Segoe UI" panose="020B0502040204020203" pitchFamily="34" charset="0"/>
                <a:ea typeface="Segoe UI" panose="020B0502040204020203" pitchFamily="34" charset="0"/>
                <a:cs typeface="Segoe UI" panose="020B0502040204020203" pitchFamily="34" charset="0"/>
              </a:rPr>
              <a:t>Confirm the perceived system architecture shortfalls. </a:t>
            </a:r>
          </a:p>
          <a:p>
            <a:pPr lvl="1">
              <a:spcBef>
                <a:spcPts val="0"/>
              </a:spcBef>
              <a:spcAft>
                <a:spcPts val="400"/>
              </a:spcAft>
              <a:defRPr/>
            </a:pPr>
            <a:r>
              <a:rPr lang="en-US" sz="1600" kern="0" dirty="0">
                <a:solidFill>
                  <a:srgbClr val="1D2F68"/>
                </a:solidFill>
                <a:latin typeface="Segoe UI" panose="020B0502040204020203" pitchFamily="34" charset="0"/>
                <a:ea typeface="Segoe UI" panose="020B0502040204020203" pitchFamily="34" charset="0"/>
                <a:cs typeface="Segoe UI" panose="020B0502040204020203" pitchFamily="34" charset="0"/>
              </a:rPr>
              <a:t>Validate the benefits of implementing future functionality via the strategies described here, including microservices and data governance approaches.</a:t>
            </a:r>
          </a:p>
          <a:p>
            <a:pPr lvl="1">
              <a:spcBef>
                <a:spcPts val="0"/>
              </a:spcBef>
              <a:spcAft>
                <a:spcPts val="400"/>
              </a:spcAft>
              <a:defRPr/>
            </a:pPr>
            <a:r>
              <a:rPr lang="en-US" sz="1600" kern="0" dirty="0">
                <a:solidFill>
                  <a:srgbClr val="1D2F68"/>
                </a:solidFill>
                <a:latin typeface="Segoe UI" panose="020B0502040204020203" pitchFamily="34" charset="0"/>
                <a:ea typeface="Segoe UI" panose="020B0502040204020203" pitchFamily="34" charset="0"/>
                <a:cs typeface="Segoe UI" panose="020B0502040204020203" pitchFamily="34" charset="0"/>
              </a:rPr>
              <a:t>Compare current system architecture to the proposed recommendations, identifying potential increased efficiencies in: </a:t>
            </a:r>
          </a:p>
          <a:p>
            <a:pPr lvl="2">
              <a:spcBef>
                <a:spcPts val="0"/>
              </a:spcBef>
              <a:spcAft>
                <a:spcPts val="400"/>
              </a:spcAft>
              <a:defRPr/>
            </a:pPr>
            <a:r>
              <a:rPr lang="en-US" sz="1400" b="1" kern="0" dirty="0">
                <a:solidFill>
                  <a:srgbClr val="1D2F68"/>
                </a:solidFill>
                <a:latin typeface="Segoe UI" panose="020B0502040204020203" pitchFamily="34" charset="0"/>
                <a:ea typeface="Segoe UI" panose="020B0502040204020203" pitchFamily="34" charset="0"/>
                <a:cs typeface="Segoe UI" panose="020B0502040204020203" pitchFamily="34" charset="0"/>
              </a:rPr>
              <a:t>Costs.</a:t>
            </a:r>
          </a:p>
          <a:p>
            <a:pPr lvl="2">
              <a:spcBef>
                <a:spcPts val="0"/>
              </a:spcBef>
              <a:spcAft>
                <a:spcPts val="400"/>
              </a:spcAft>
              <a:defRPr/>
            </a:pPr>
            <a:r>
              <a:rPr lang="en-US" sz="1400" b="1" kern="0" dirty="0">
                <a:solidFill>
                  <a:srgbClr val="1D2F68"/>
                </a:solidFill>
                <a:latin typeface="Segoe UI" panose="020B0502040204020203" pitchFamily="34" charset="0"/>
                <a:ea typeface="Segoe UI" panose="020B0502040204020203" pitchFamily="34" charset="0"/>
                <a:cs typeface="Segoe UI" panose="020B0502040204020203" pitchFamily="34" charset="0"/>
              </a:rPr>
              <a:t>Resources in both human capital (developers, project managers, etc.) and hardware. </a:t>
            </a:r>
          </a:p>
          <a:p>
            <a:pPr lvl="2">
              <a:spcBef>
                <a:spcPts val="0"/>
              </a:spcBef>
              <a:spcAft>
                <a:spcPts val="400"/>
              </a:spcAft>
              <a:defRPr/>
            </a:pPr>
            <a:r>
              <a:rPr lang="en-US" sz="1400" b="1" kern="0" dirty="0">
                <a:solidFill>
                  <a:srgbClr val="1D2F68"/>
                </a:solidFill>
                <a:latin typeface="Segoe UI" panose="020B0502040204020203" pitchFamily="34" charset="0"/>
                <a:ea typeface="Segoe UI" panose="020B0502040204020203" pitchFamily="34" charset="0"/>
                <a:cs typeface="Segoe UI" panose="020B0502040204020203" pitchFamily="34" charset="0"/>
              </a:rPr>
              <a:t>Application performance. </a:t>
            </a:r>
          </a:p>
          <a:p>
            <a:pPr lvl="2">
              <a:spcBef>
                <a:spcPts val="0"/>
              </a:spcBef>
              <a:spcAft>
                <a:spcPts val="400"/>
              </a:spcAft>
              <a:defRPr/>
            </a:pPr>
            <a:r>
              <a:rPr lang="en-US" sz="1400" b="1" kern="0" dirty="0">
                <a:solidFill>
                  <a:srgbClr val="1D2F68"/>
                </a:solidFill>
                <a:latin typeface="Segoe UI" panose="020B0502040204020203" pitchFamily="34" charset="0"/>
                <a:ea typeface="Segoe UI" panose="020B0502040204020203" pitchFamily="34" charset="0"/>
                <a:cs typeface="Segoe UI" panose="020B0502040204020203" pitchFamily="34" charset="0"/>
              </a:rPr>
              <a:t>Adaptation of advancing technologies.</a:t>
            </a:r>
          </a:p>
          <a:p>
            <a:pPr lvl="2">
              <a:spcBef>
                <a:spcPts val="0"/>
              </a:spcBef>
              <a:spcAft>
                <a:spcPts val="400"/>
              </a:spcAft>
              <a:defRPr/>
            </a:pPr>
            <a:r>
              <a:rPr lang="en-US" sz="1400" b="1" kern="0" dirty="0">
                <a:solidFill>
                  <a:srgbClr val="1D2F68"/>
                </a:solidFill>
                <a:latin typeface="Segoe UI" panose="020B0502040204020203" pitchFamily="34" charset="0"/>
                <a:ea typeface="Segoe UI" panose="020B0502040204020203" pitchFamily="34" charset="0"/>
                <a:cs typeface="Segoe UI" panose="020B0502040204020203" pitchFamily="34" charset="0"/>
              </a:rPr>
              <a:t>Implementation of future functionality due to business sponsor needs and policy changes.</a:t>
            </a:r>
          </a:p>
          <a:p>
            <a:pPr lvl="1">
              <a:spcBef>
                <a:spcPts val="0"/>
              </a:spcBef>
              <a:spcAft>
                <a:spcPts val="400"/>
              </a:spcAft>
              <a:defRPr/>
            </a:pPr>
            <a:r>
              <a:rPr lang="en-US" sz="1800" kern="0" dirty="0">
                <a:solidFill>
                  <a:srgbClr val="1D2F68"/>
                </a:solidFill>
                <a:latin typeface="Segoe UI" panose="020B0502040204020203" pitchFamily="34" charset="0"/>
                <a:ea typeface="Segoe UI" panose="020B0502040204020203" pitchFamily="34" charset="0"/>
                <a:cs typeface="Segoe UI" panose="020B0502040204020203" pitchFamily="34" charset="0"/>
              </a:rPr>
              <a:t>Identify the risks of not mitigating observed system shortfalls.   </a:t>
            </a:r>
          </a:p>
          <a:p>
            <a:pPr lvl="2">
              <a:spcBef>
                <a:spcPts val="0"/>
              </a:spcBef>
              <a:spcAft>
                <a:spcPts val="400"/>
              </a:spcAft>
              <a:defRPr/>
            </a:pPr>
            <a:endParaRPr lang="en-US" sz="700" b="1" kern="0" dirty="0">
              <a:solidFill>
                <a:srgbClr val="1D2F68"/>
              </a:solidFill>
              <a:latin typeface="Segoe UI" panose="020B0502040204020203" pitchFamily="34" charset="0"/>
              <a:ea typeface="Segoe UI" panose="020B0502040204020203" pitchFamily="34" charset="0"/>
              <a:cs typeface="Segoe UI" panose="020B0502040204020203" pitchFamily="34" charset="0"/>
            </a:endParaRPr>
          </a:p>
          <a:p>
            <a:pPr lvl="2">
              <a:spcBef>
                <a:spcPts val="0"/>
              </a:spcBef>
              <a:spcAft>
                <a:spcPts val="400"/>
              </a:spcAft>
              <a:defRPr/>
            </a:pPr>
            <a:endParaRPr lang="en-US" sz="700" b="1" kern="0" dirty="0">
              <a:solidFill>
                <a:srgbClr val="1D2F68"/>
              </a:solidFill>
              <a:latin typeface="Segoe UI" panose="020B0502040204020203" pitchFamily="34" charset="0"/>
              <a:ea typeface="Segoe UI" panose="020B0502040204020203" pitchFamily="34" charset="0"/>
              <a:cs typeface="Segoe UI" panose="020B0502040204020203" pitchFamily="34" charset="0"/>
            </a:endParaRPr>
          </a:p>
          <a:p>
            <a:pPr lvl="1">
              <a:spcBef>
                <a:spcPts val="0"/>
              </a:spcBef>
              <a:spcAft>
                <a:spcPts val="400"/>
              </a:spcAft>
              <a:defRPr/>
            </a:pPr>
            <a:endParaRPr lang="en-US" sz="1600" b="1" kern="0" dirty="0">
              <a:solidFill>
                <a:srgbClr val="1D2F68"/>
              </a:solidFill>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827844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 y="0"/>
            <a:ext cx="9134856" cy="609600"/>
          </a:xfrm>
        </p:spPr>
        <p:txBody>
          <a:bodyPr/>
          <a:lstStyle/>
          <a:p>
            <a:r>
              <a:rPr lang="en-US" dirty="0"/>
              <a:t>Questions? </a:t>
            </a:r>
          </a:p>
        </p:txBody>
      </p:sp>
      <p:sp>
        <p:nvSpPr>
          <p:cNvPr id="2" name="Speech Bubble: Oval 1">
            <a:extLst>
              <a:ext uri="{FF2B5EF4-FFF2-40B4-BE49-F238E27FC236}">
                <a16:creationId xmlns:a16="http://schemas.microsoft.com/office/drawing/2014/main" id="{E8385562-0B56-4215-8265-61686E9DA3C7}"/>
              </a:ext>
            </a:extLst>
          </p:cNvPr>
          <p:cNvSpPr/>
          <p:nvPr/>
        </p:nvSpPr>
        <p:spPr bwMode="auto">
          <a:xfrm>
            <a:off x="1900428" y="1143000"/>
            <a:ext cx="5029200" cy="1752600"/>
          </a:xfrm>
          <a:prstGeom prst="wedgeEllipseCallout">
            <a:avLst/>
          </a:prstGeom>
          <a:no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Char char="•"/>
              <a:tabLst/>
            </a:pPr>
            <a:endParaRPr kumimoji="0" lang="en-US" sz="2400" b="1" i="0" u="none" strike="noStrike" normalizeH="0" baseline="0">
              <a:ln w="22225">
                <a:solidFill>
                  <a:schemeClr val="accent2"/>
                </a:solidFill>
                <a:prstDash val="solid"/>
              </a:ln>
              <a:latin typeface="Arial" charset="0"/>
            </a:endParaRPr>
          </a:p>
        </p:txBody>
      </p:sp>
      <p:grpSp>
        <p:nvGrpSpPr>
          <p:cNvPr id="6" name="Group 5">
            <a:extLst>
              <a:ext uri="{FF2B5EF4-FFF2-40B4-BE49-F238E27FC236}">
                <a16:creationId xmlns:a16="http://schemas.microsoft.com/office/drawing/2014/main" id="{8BD59A74-DA52-47D3-BA73-A177558664E9}"/>
              </a:ext>
            </a:extLst>
          </p:cNvPr>
          <p:cNvGrpSpPr/>
          <p:nvPr/>
        </p:nvGrpSpPr>
        <p:grpSpPr>
          <a:xfrm>
            <a:off x="3276600" y="2286000"/>
            <a:ext cx="2590800" cy="1219200"/>
            <a:chOff x="3276600" y="1524000"/>
            <a:chExt cx="2590800" cy="1219200"/>
          </a:xfrm>
        </p:grpSpPr>
        <p:sp>
          <p:nvSpPr>
            <p:cNvPr id="4" name="Speech Bubble: Oval 3">
              <a:extLst>
                <a:ext uri="{FF2B5EF4-FFF2-40B4-BE49-F238E27FC236}">
                  <a16:creationId xmlns:a16="http://schemas.microsoft.com/office/drawing/2014/main" id="{33EC9365-50CC-45B4-AD62-07D3B0C6AD5B}"/>
                </a:ext>
              </a:extLst>
            </p:cNvPr>
            <p:cNvSpPr/>
            <p:nvPr/>
          </p:nvSpPr>
          <p:spPr bwMode="auto">
            <a:xfrm>
              <a:off x="3276600" y="1524000"/>
              <a:ext cx="2590800" cy="1219200"/>
            </a:xfrm>
            <a:prstGeom prst="wedgeEllipseCallou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Char char="•"/>
                <a:tabLst/>
              </a:pPr>
              <a:endParaRPr kumimoji="0" lang="en-US" sz="2400" b="0" i="0" u="none" strike="noStrike" cap="none" normalizeH="0" baseline="0">
                <a:ln>
                  <a:noFill/>
                </a:ln>
                <a:solidFill>
                  <a:schemeClr val="tx1"/>
                </a:solidFill>
                <a:effectLst/>
                <a:latin typeface="Arial" charset="0"/>
              </a:endParaRPr>
            </a:p>
          </p:txBody>
        </p:sp>
        <p:sp>
          <p:nvSpPr>
            <p:cNvPr id="5" name="TextBox 4">
              <a:extLst>
                <a:ext uri="{FF2B5EF4-FFF2-40B4-BE49-F238E27FC236}">
                  <a16:creationId xmlns:a16="http://schemas.microsoft.com/office/drawing/2014/main" id="{0DDCA5D9-B17B-4285-80E8-8DC1DB77C5B1}"/>
                </a:ext>
              </a:extLst>
            </p:cNvPr>
            <p:cNvSpPr txBox="1"/>
            <p:nvPr/>
          </p:nvSpPr>
          <p:spPr>
            <a:xfrm>
              <a:off x="3733800" y="1790565"/>
              <a:ext cx="1676400" cy="707886"/>
            </a:xfrm>
            <a:prstGeom prst="rect">
              <a:avLst/>
            </a:prstGeom>
            <a:noFill/>
          </p:spPr>
          <p:txBody>
            <a:bodyPr wrap="square" rtlCol="0">
              <a:spAutoFit/>
            </a:bodyPr>
            <a:lstStyle/>
            <a:p>
              <a:pPr algn="ctr"/>
              <a:r>
                <a:rPr lang="en-US" sz="4000" dirty="0"/>
                <a:t>???</a:t>
              </a:r>
            </a:p>
          </p:txBody>
        </p:sp>
      </p:grpSp>
    </p:spTree>
    <p:extLst>
      <p:ext uri="{BB962C8B-B14F-4D97-AF65-F5344CB8AC3E}">
        <p14:creationId xmlns:p14="http://schemas.microsoft.com/office/powerpoint/2010/main" val="28874673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Back-Up Slides</a:t>
            </a:r>
          </a:p>
        </p:txBody>
      </p:sp>
      <p:sp>
        <p:nvSpPr>
          <p:cNvPr id="3" name="Content Placeholder 5"/>
          <p:cNvSpPr txBox="1">
            <a:spLocks/>
          </p:cNvSpPr>
          <p:nvPr/>
        </p:nvSpPr>
        <p:spPr bwMode="auto">
          <a:xfrm>
            <a:off x="0" y="609600"/>
            <a:ext cx="9144000" cy="5410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27432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a:lstStyle>
          <a:p>
            <a:pPr marL="914400" lvl="2" indent="0" algn="ctr">
              <a:spcBef>
                <a:spcPts val="0"/>
              </a:spcBef>
              <a:spcAft>
                <a:spcPts val="400"/>
              </a:spcAft>
              <a:buNone/>
              <a:defRPr/>
            </a:pPr>
            <a:endParaRPr lang="en-US" sz="2400" b="1" kern="0" dirty="0">
              <a:solidFill>
                <a:srgbClr val="1D2F68"/>
              </a:solidFill>
              <a:latin typeface="Segoe UI" panose="020B0502040204020203" pitchFamily="34" charset="0"/>
              <a:ea typeface="Segoe UI" panose="020B0502040204020203" pitchFamily="34" charset="0"/>
              <a:cs typeface="Segoe UI" panose="020B0502040204020203" pitchFamily="34" charset="0"/>
            </a:endParaRPr>
          </a:p>
          <a:p>
            <a:pPr marL="914400" lvl="2" indent="0" algn="ctr">
              <a:spcBef>
                <a:spcPts val="0"/>
              </a:spcBef>
              <a:spcAft>
                <a:spcPts val="400"/>
              </a:spcAft>
              <a:buNone/>
              <a:defRPr/>
            </a:pPr>
            <a:endParaRPr lang="en-US" sz="2400" b="1" kern="0" dirty="0">
              <a:solidFill>
                <a:srgbClr val="1D2F68"/>
              </a:solidFill>
              <a:latin typeface="Segoe UI" panose="020B0502040204020203" pitchFamily="34" charset="0"/>
              <a:ea typeface="Segoe UI" panose="020B0502040204020203" pitchFamily="34" charset="0"/>
              <a:cs typeface="Segoe UI" panose="020B0502040204020203" pitchFamily="34" charset="0"/>
            </a:endParaRPr>
          </a:p>
          <a:p>
            <a:pPr marL="914400" lvl="2" indent="0" algn="ctr">
              <a:spcBef>
                <a:spcPts val="0"/>
              </a:spcBef>
              <a:spcAft>
                <a:spcPts val="400"/>
              </a:spcAft>
              <a:buNone/>
              <a:defRPr/>
            </a:pPr>
            <a:endParaRPr lang="en-US" sz="2400" b="1" kern="0" dirty="0">
              <a:solidFill>
                <a:srgbClr val="1D2F68"/>
              </a:solidFill>
              <a:latin typeface="Segoe UI" panose="020B0502040204020203" pitchFamily="34" charset="0"/>
              <a:ea typeface="Segoe UI" panose="020B0502040204020203" pitchFamily="34" charset="0"/>
              <a:cs typeface="Segoe UI" panose="020B0502040204020203" pitchFamily="34" charset="0"/>
            </a:endParaRPr>
          </a:p>
          <a:p>
            <a:pPr marL="914400" lvl="2" indent="0" algn="ctr">
              <a:spcBef>
                <a:spcPts val="0"/>
              </a:spcBef>
              <a:spcAft>
                <a:spcPts val="400"/>
              </a:spcAft>
              <a:buNone/>
              <a:defRPr/>
            </a:pPr>
            <a:endParaRPr lang="en-US" sz="2400" b="1" kern="0" dirty="0">
              <a:solidFill>
                <a:srgbClr val="1D2F68"/>
              </a:solidFill>
              <a:latin typeface="Segoe UI" panose="020B0502040204020203" pitchFamily="34" charset="0"/>
              <a:ea typeface="Segoe UI" panose="020B0502040204020203" pitchFamily="34" charset="0"/>
              <a:cs typeface="Segoe UI" panose="020B0502040204020203" pitchFamily="34" charset="0"/>
            </a:endParaRPr>
          </a:p>
          <a:p>
            <a:pPr marL="914400" lvl="2" indent="0" algn="ctr">
              <a:spcBef>
                <a:spcPts val="0"/>
              </a:spcBef>
              <a:spcAft>
                <a:spcPts val="400"/>
              </a:spcAft>
              <a:buNone/>
              <a:defRPr/>
            </a:pPr>
            <a:endParaRPr lang="en-US" sz="2400" b="1" kern="0" dirty="0">
              <a:solidFill>
                <a:srgbClr val="1D2F68"/>
              </a:solidFill>
              <a:latin typeface="Segoe UI" panose="020B0502040204020203" pitchFamily="34" charset="0"/>
              <a:ea typeface="Segoe UI" panose="020B0502040204020203" pitchFamily="34" charset="0"/>
              <a:cs typeface="Segoe UI" panose="020B0502040204020203" pitchFamily="34" charset="0"/>
            </a:endParaRPr>
          </a:p>
          <a:p>
            <a:pPr marL="914400" lvl="2" indent="0" algn="ctr">
              <a:spcBef>
                <a:spcPts val="0"/>
              </a:spcBef>
              <a:spcAft>
                <a:spcPts val="400"/>
              </a:spcAft>
              <a:buNone/>
              <a:defRPr/>
            </a:pPr>
            <a:endParaRPr lang="en-US" sz="2400" b="1" kern="0" dirty="0">
              <a:solidFill>
                <a:srgbClr val="1D2F68"/>
              </a:solidFill>
              <a:latin typeface="Segoe UI" panose="020B0502040204020203" pitchFamily="34" charset="0"/>
              <a:ea typeface="Segoe UI" panose="020B0502040204020203" pitchFamily="34" charset="0"/>
              <a:cs typeface="Segoe UI" panose="020B0502040204020203" pitchFamily="34" charset="0"/>
            </a:endParaRPr>
          </a:p>
          <a:p>
            <a:pPr marL="914400" lvl="2" indent="0" algn="ctr">
              <a:spcBef>
                <a:spcPts val="0"/>
              </a:spcBef>
              <a:spcAft>
                <a:spcPts val="400"/>
              </a:spcAft>
              <a:buNone/>
              <a:defRPr/>
            </a:pPr>
            <a:r>
              <a:rPr lang="en-US" sz="2400" b="1" kern="0" dirty="0">
                <a:solidFill>
                  <a:srgbClr val="1D2F68"/>
                </a:solidFill>
                <a:latin typeface="Segoe UI" panose="020B0502040204020203" pitchFamily="34" charset="0"/>
                <a:ea typeface="Segoe UI" panose="020B0502040204020203" pitchFamily="34" charset="0"/>
                <a:cs typeface="Segoe UI" panose="020B0502040204020203" pitchFamily="34" charset="0"/>
              </a:rPr>
              <a:t>Slide Intentionally Blank</a:t>
            </a:r>
          </a:p>
          <a:p>
            <a:pPr lvl="2">
              <a:spcBef>
                <a:spcPts val="0"/>
              </a:spcBef>
              <a:spcAft>
                <a:spcPts val="400"/>
              </a:spcAft>
              <a:defRPr/>
            </a:pPr>
            <a:endParaRPr lang="en-US" sz="700" b="1" kern="0" dirty="0">
              <a:solidFill>
                <a:srgbClr val="1D2F68"/>
              </a:solidFill>
              <a:latin typeface="Segoe UI" panose="020B0502040204020203" pitchFamily="34" charset="0"/>
              <a:ea typeface="Segoe UI" panose="020B0502040204020203" pitchFamily="34" charset="0"/>
              <a:cs typeface="Segoe UI" panose="020B0502040204020203" pitchFamily="34" charset="0"/>
            </a:endParaRPr>
          </a:p>
          <a:p>
            <a:pPr lvl="1">
              <a:spcBef>
                <a:spcPts val="0"/>
              </a:spcBef>
              <a:spcAft>
                <a:spcPts val="400"/>
              </a:spcAft>
              <a:defRPr/>
            </a:pPr>
            <a:endParaRPr lang="en-US" sz="1600" b="1" kern="0" dirty="0">
              <a:solidFill>
                <a:srgbClr val="1D2F68"/>
              </a:solidFill>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4517675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 y="0"/>
            <a:ext cx="9134856" cy="609600"/>
          </a:xfrm>
        </p:spPr>
        <p:txBody>
          <a:bodyPr/>
          <a:lstStyle/>
          <a:p>
            <a:r>
              <a:rPr lang="en-US" dirty="0"/>
              <a:t>ASKME Architecture Overview - General</a:t>
            </a:r>
          </a:p>
        </p:txBody>
      </p:sp>
      <p:pic>
        <p:nvPicPr>
          <p:cNvPr id="4" name="Picture 3" descr="A close up of text on a white background&#10;&#10;Description automatically generated">
            <a:extLst>
              <a:ext uri="{FF2B5EF4-FFF2-40B4-BE49-F238E27FC236}">
                <a16:creationId xmlns:a16="http://schemas.microsoft.com/office/drawing/2014/main" id="{0CC67017-7ACB-4F79-B12B-256DF3C5DE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0" y="685800"/>
            <a:ext cx="3891915" cy="5292090"/>
          </a:xfrm>
          <a:prstGeom prst="rect">
            <a:avLst/>
          </a:prstGeom>
        </p:spPr>
      </p:pic>
      <p:sp>
        <p:nvSpPr>
          <p:cNvPr id="2" name="TextBox 1">
            <a:extLst>
              <a:ext uri="{FF2B5EF4-FFF2-40B4-BE49-F238E27FC236}">
                <a16:creationId xmlns:a16="http://schemas.microsoft.com/office/drawing/2014/main" id="{C28B0828-907C-419C-9D90-07E3551EF2AE}"/>
              </a:ext>
            </a:extLst>
          </p:cNvPr>
          <p:cNvSpPr txBox="1"/>
          <p:nvPr/>
        </p:nvSpPr>
        <p:spPr>
          <a:xfrm>
            <a:off x="0" y="2828835"/>
            <a:ext cx="2666999" cy="1200329"/>
          </a:xfrm>
          <a:prstGeom prst="rect">
            <a:avLst/>
          </a:prstGeom>
          <a:noFill/>
        </p:spPr>
        <p:txBody>
          <a:bodyPr wrap="square" rtlCol="0">
            <a:spAutoFit/>
          </a:bodyPr>
          <a:lstStyle/>
          <a:p>
            <a:pPr algn="ctr"/>
            <a:r>
              <a:rPr lang="en-US" b="1" i="1" dirty="0">
                <a:solidFill>
                  <a:srgbClr val="1D2F68"/>
                </a:solidFill>
                <a:latin typeface="Segoe UI" panose="020B0502040204020203" pitchFamily="34" charset="0"/>
                <a:cs typeface="Segoe UI" panose="020B0502040204020203" pitchFamily="34" charset="0"/>
              </a:rPr>
              <a:t>Note</a:t>
            </a:r>
            <a:r>
              <a:rPr lang="en-US" dirty="0">
                <a:solidFill>
                  <a:srgbClr val="1D2F68"/>
                </a:solidFill>
                <a:latin typeface="Segoe UI" panose="020B0502040204020203" pitchFamily="34" charset="0"/>
                <a:cs typeface="Segoe UI" panose="020B0502040204020203" pitchFamily="34" charset="0"/>
              </a:rPr>
              <a:t>: This is a super simplified depiction of the </a:t>
            </a:r>
            <a:r>
              <a:rPr lang="en-US" b="1" dirty="0">
                <a:solidFill>
                  <a:srgbClr val="1D2F68"/>
                </a:solidFill>
                <a:latin typeface="Segoe UI" panose="020B0502040204020203" pitchFamily="34" charset="0"/>
                <a:cs typeface="Segoe UI" panose="020B0502040204020203" pitchFamily="34" charset="0"/>
              </a:rPr>
              <a:t>general</a:t>
            </a:r>
            <a:r>
              <a:rPr lang="en-US" dirty="0">
                <a:solidFill>
                  <a:srgbClr val="1D2F68"/>
                </a:solidFill>
                <a:latin typeface="Segoe UI" panose="020B0502040204020203" pitchFamily="34" charset="0"/>
                <a:cs typeface="Segoe UI" panose="020B0502040204020203" pitchFamily="34" charset="0"/>
              </a:rPr>
              <a:t> system architecture</a:t>
            </a:r>
          </a:p>
        </p:txBody>
      </p:sp>
    </p:spTree>
    <p:extLst>
      <p:ext uri="{BB962C8B-B14F-4D97-AF65-F5344CB8AC3E}">
        <p14:creationId xmlns:p14="http://schemas.microsoft.com/office/powerpoint/2010/main" val="39410398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 y="0"/>
            <a:ext cx="9134856" cy="609600"/>
          </a:xfrm>
        </p:spPr>
        <p:txBody>
          <a:bodyPr/>
          <a:lstStyle/>
          <a:p>
            <a:r>
              <a:rPr lang="en-US" dirty="0"/>
              <a:t>ASKME Architecture: Potential System Failures</a:t>
            </a:r>
          </a:p>
        </p:txBody>
      </p:sp>
      <p:pic>
        <p:nvPicPr>
          <p:cNvPr id="4" name="Picture 3" descr="A close up of text on a white background&#10;&#10;Description automatically generated">
            <a:extLst>
              <a:ext uri="{FF2B5EF4-FFF2-40B4-BE49-F238E27FC236}">
                <a16:creationId xmlns:a16="http://schemas.microsoft.com/office/drawing/2014/main" id="{0CC67017-7ACB-4F79-B12B-256DF3C5DE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0" y="685800"/>
            <a:ext cx="3891915" cy="5292090"/>
          </a:xfrm>
          <a:prstGeom prst="rect">
            <a:avLst/>
          </a:prstGeom>
        </p:spPr>
      </p:pic>
      <p:sp>
        <p:nvSpPr>
          <p:cNvPr id="2" name="Arrow: Right 1">
            <a:extLst>
              <a:ext uri="{FF2B5EF4-FFF2-40B4-BE49-F238E27FC236}">
                <a16:creationId xmlns:a16="http://schemas.microsoft.com/office/drawing/2014/main" id="{32562B5F-FCC1-4AB2-AD8E-B98FD8D5F96F}"/>
              </a:ext>
            </a:extLst>
          </p:cNvPr>
          <p:cNvSpPr/>
          <p:nvPr/>
        </p:nvSpPr>
        <p:spPr bwMode="auto">
          <a:xfrm rot="10800000">
            <a:off x="5486400" y="1827460"/>
            <a:ext cx="1371600" cy="763340"/>
          </a:xfrm>
          <a:prstGeom prst="rightArrow">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Char char="•"/>
              <a:tabLst/>
            </a:pPr>
            <a:endParaRPr kumimoji="0" lang="en-US" sz="2400" b="0" i="0" u="none" strike="noStrike" cap="none" normalizeH="0" baseline="0">
              <a:ln>
                <a:noFill/>
              </a:ln>
              <a:solidFill>
                <a:srgbClr val="1D2F68"/>
              </a:solidFill>
              <a:effectLst/>
              <a:latin typeface="Arial" charset="0"/>
            </a:endParaRPr>
          </a:p>
        </p:txBody>
      </p:sp>
      <p:sp>
        <p:nvSpPr>
          <p:cNvPr id="5" name="Arrow: Right 4">
            <a:extLst>
              <a:ext uri="{FF2B5EF4-FFF2-40B4-BE49-F238E27FC236}">
                <a16:creationId xmlns:a16="http://schemas.microsoft.com/office/drawing/2014/main" id="{18C056B6-8FA4-4F44-BF35-974EF730785F}"/>
              </a:ext>
            </a:extLst>
          </p:cNvPr>
          <p:cNvSpPr/>
          <p:nvPr/>
        </p:nvSpPr>
        <p:spPr bwMode="auto">
          <a:xfrm rot="10800000">
            <a:off x="5715000" y="2437060"/>
            <a:ext cx="1371600" cy="763340"/>
          </a:xfrm>
          <a:prstGeom prst="rightArrow">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Char char="•"/>
              <a:tabLst/>
            </a:pPr>
            <a:endParaRPr kumimoji="0" lang="en-US" sz="2400" b="0" i="0" u="none" strike="noStrike" cap="none" normalizeH="0" baseline="0">
              <a:ln>
                <a:noFill/>
              </a:ln>
              <a:solidFill>
                <a:srgbClr val="1D2F68"/>
              </a:solidFill>
              <a:effectLst/>
              <a:latin typeface="Arial" charset="0"/>
            </a:endParaRPr>
          </a:p>
        </p:txBody>
      </p:sp>
      <p:sp>
        <p:nvSpPr>
          <p:cNvPr id="6" name="Arrow: Right 5">
            <a:extLst>
              <a:ext uri="{FF2B5EF4-FFF2-40B4-BE49-F238E27FC236}">
                <a16:creationId xmlns:a16="http://schemas.microsoft.com/office/drawing/2014/main" id="{8150DDE0-0C72-401D-BE4F-6E06F7E22993}"/>
              </a:ext>
            </a:extLst>
          </p:cNvPr>
          <p:cNvSpPr/>
          <p:nvPr/>
        </p:nvSpPr>
        <p:spPr bwMode="auto">
          <a:xfrm rot="10800000">
            <a:off x="5718928" y="3223411"/>
            <a:ext cx="1367672" cy="763339"/>
          </a:xfrm>
          <a:prstGeom prst="rightArrow">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Char char="•"/>
              <a:tabLst/>
            </a:pPr>
            <a:endParaRPr kumimoji="0" lang="en-US" sz="2400" b="0" i="0" u="none" strike="noStrike" cap="none" normalizeH="0" baseline="0">
              <a:ln>
                <a:noFill/>
              </a:ln>
              <a:solidFill>
                <a:srgbClr val="1D2F68"/>
              </a:solidFill>
              <a:effectLst/>
              <a:latin typeface="Arial" charset="0"/>
            </a:endParaRPr>
          </a:p>
        </p:txBody>
      </p:sp>
    </p:spTree>
    <p:extLst>
      <p:ext uri="{BB962C8B-B14F-4D97-AF65-F5344CB8AC3E}">
        <p14:creationId xmlns:p14="http://schemas.microsoft.com/office/powerpoint/2010/main" val="2602816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 y="0"/>
            <a:ext cx="9134856" cy="609600"/>
          </a:xfrm>
        </p:spPr>
        <p:txBody>
          <a:bodyPr/>
          <a:lstStyle/>
          <a:p>
            <a:r>
              <a:rPr lang="en-US" dirty="0"/>
              <a:t>ASKME Future State: Overview</a:t>
            </a:r>
          </a:p>
        </p:txBody>
      </p:sp>
      <p:pic>
        <p:nvPicPr>
          <p:cNvPr id="4" name="Picture 3" descr="A close up of text on a white background&#10;&#10;Description automatically generated">
            <a:extLst>
              <a:ext uri="{FF2B5EF4-FFF2-40B4-BE49-F238E27FC236}">
                <a16:creationId xmlns:a16="http://schemas.microsoft.com/office/drawing/2014/main" id="{DFD553F3-9C3C-410D-8572-152886FEBB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9986" y="618241"/>
            <a:ext cx="4784027" cy="5349812"/>
          </a:xfrm>
          <a:prstGeom prst="rect">
            <a:avLst/>
          </a:prstGeom>
        </p:spPr>
      </p:pic>
      <p:sp>
        <p:nvSpPr>
          <p:cNvPr id="2" name="TextBox 1">
            <a:extLst>
              <a:ext uri="{FF2B5EF4-FFF2-40B4-BE49-F238E27FC236}">
                <a16:creationId xmlns:a16="http://schemas.microsoft.com/office/drawing/2014/main" id="{C7193DC4-FA73-4F85-834B-39C6F7E89BFC}"/>
              </a:ext>
            </a:extLst>
          </p:cNvPr>
          <p:cNvSpPr txBox="1"/>
          <p:nvPr/>
        </p:nvSpPr>
        <p:spPr>
          <a:xfrm>
            <a:off x="304800" y="2415984"/>
            <a:ext cx="2057400" cy="1754326"/>
          </a:xfrm>
          <a:prstGeom prst="rect">
            <a:avLst/>
          </a:prstGeom>
          <a:noFill/>
        </p:spPr>
        <p:txBody>
          <a:bodyPr wrap="square" rtlCol="0">
            <a:spAutoFit/>
          </a:bodyPr>
          <a:lstStyle/>
          <a:p>
            <a:pPr algn="ctr"/>
            <a:r>
              <a:rPr lang="en-US" b="1" i="1" dirty="0">
                <a:solidFill>
                  <a:srgbClr val="1D2F68"/>
                </a:solidFill>
                <a:latin typeface="Segoe UI" panose="020B0502040204020203" pitchFamily="34" charset="0"/>
                <a:cs typeface="Segoe UI" panose="020B0502040204020203" pitchFamily="34" charset="0"/>
              </a:rPr>
              <a:t>Note</a:t>
            </a:r>
            <a:r>
              <a:rPr lang="en-US" dirty="0">
                <a:solidFill>
                  <a:srgbClr val="1D2F68"/>
                </a:solidFill>
                <a:latin typeface="Segoe UI" panose="020B0502040204020203" pitchFamily="34" charset="0"/>
                <a:cs typeface="Segoe UI" panose="020B0502040204020203" pitchFamily="34" charset="0"/>
              </a:rPr>
              <a:t>: This is a simplified generalization, subject to update based on future Discovery</a:t>
            </a:r>
            <a:r>
              <a:rPr lang="en-US" dirty="0"/>
              <a:t>.</a:t>
            </a:r>
            <a:endParaRPr lang="en-US" b="1" i="1" dirty="0"/>
          </a:p>
        </p:txBody>
      </p:sp>
    </p:spTree>
    <p:extLst>
      <p:ext uri="{BB962C8B-B14F-4D97-AF65-F5344CB8AC3E}">
        <p14:creationId xmlns:p14="http://schemas.microsoft.com/office/powerpoint/2010/main" val="27273121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 y="0"/>
            <a:ext cx="9134856" cy="609600"/>
          </a:xfrm>
        </p:spPr>
        <p:txBody>
          <a:bodyPr/>
          <a:lstStyle/>
          <a:p>
            <a:r>
              <a:rPr lang="en-US" dirty="0"/>
              <a:t>Proposed Data Strategy</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0800" y="838200"/>
            <a:ext cx="3669165" cy="4937760"/>
          </a:xfrm>
          <a:prstGeom prst="rect">
            <a:avLst/>
          </a:prstGeom>
        </p:spPr>
      </p:pic>
    </p:spTree>
    <p:extLst>
      <p:ext uri="{BB962C8B-B14F-4D97-AF65-F5344CB8AC3E}">
        <p14:creationId xmlns:p14="http://schemas.microsoft.com/office/powerpoint/2010/main" val="542392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5"/>
          <p:cNvSpPr txBox="1">
            <a:spLocks/>
          </p:cNvSpPr>
          <p:nvPr/>
        </p:nvSpPr>
        <p:spPr bwMode="auto">
          <a:xfrm>
            <a:off x="95250" y="1219200"/>
            <a:ext cx="9067800" cy="312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27432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a:lstStyle>
          <a:p>
            <a:pPr>
              <a:spcBef>
                <a:spcPts val="0"/>
              </a:spcBef>
              <a:spcAft>
                <a:spcPts val="400"/>
              </a:spcAft>
              <a:defRPr/>
            </a:pPr>
            <a:r>
              <a:rPr lang="en-US" sz="2400" kern="0" dirty="0">
                <a:solidFill>
                  <a:srgbClr val="1D2F68"/>
                </a:solidFill>
                <a:latin typeface="Segoe UI" panose="020B0502040204020203" pitchFamily="34" charset="0"/>
                <a:ea typeface="Segoe UI" panose="020B0502040204020203" pitchFamily="34" charset="0"/>
                <a:cs typeface="Segoe UI" panose="020B0502040204020203" pitchFamily="34" charset="0"/>
              </a:rPr>
              <a:t>Introduction</a:t>
            </a:r>
          </a:p>
          <a:p>
            <a:pPr>
              <a:spcBef>
                <a:spcPts val="0"/>
              </a:spcBef>
              <a:spcAft>
                <a:spcPts val="400"/>
              </a:spcAft>
              <a:defRPr/>
            </a:pPr>
            <a:r>
              <a:rPr lang="en-US" sz="2400" kern="0" dirty="0">
                <a:solidFill>
                  <a:srgbClr val="1D2F68"/>
                </a:solidFill>
                <a:latin typeface="Segoe UI" panose="020B0502040204020203" pitchFamily="34" charset="0"/>
                <a:ea typeface="Segoe UI" panose="020B0502040204020203" pitchFamily="34" charset="0"/>
                <a:cs typeface="Segoe UI" panose="020B0502040204020203" pitchFamily="34" charset="0"/>
              </a:rPr>
              <a:t>Enhancement 1 Technical Goals – Description</a:t>
            </a:r>
          </a:p>
          <a:p>
            <a:pPr>
              <a:spcBef>
                <a:spcPts val="0"/>
              </a:spcBef>
              <a:spcAft>
                <a:spcPts val="400"/>
              </a:spcAft>
              <a:defRPr/>
            </a:pPr>
            <a:r>
              <a:rPr lang="en-US" sz="2400" kern="0" dirty="0">
                <a:solidFill>
                  <a:srgbClr val="1D2F68"/>
                </a:solidFill>
                <a:latin typeface="Segoe UI" panose="020B0502040204020203" pitchFamily="34" charset="0"/>
                <a:ea typeface="Segoe UI" panose="020B0502040204020203" pitchFamily="34" charset="0"/>
                <a:cs typeface="Segoe UI" panose="020B0502040204020203" pitchFamily="34" charset="0"/>
              </a:rPr>
              <a:t>System Architecture Assumptions</a:t>
            </a:r>
          </a:p>
          <a:p>
            <a:pPr>
              <a:spcBef>
                <a:spcPts val="0"/>
              </a:spcBef>
              <a:spcAft>
                <a:spcPts val="400"/>
              </a:spcAft>
              <a:defRPr/>
            </a:pPr>
            <a:r>
              <a:rPr lang="en-US" sz="2400" kern="0" dirty="0">
                <a:solidFill>
                  <a:srgbClr val="1D2F68"/>
                </a:solidFill>
                <a:latin typeface="Segoe UI" panose="020B0502040204020203" pitchFamily="34" charset="0"/>
                <a:ea typeface="Segoe UI" panose="020B0502040204020203" pitchFamily="34" charset="0"/>
                <a:cs typeface="Segoe UI" panose="020B0502040204020203" pitchFamily="34" charset="0"/>
              </a:rPr>
              <a:t>System Architecture Alternative: </a:t>
            </a:r>
          </a:p>
          <a:p>
            <a:pPr lvl="1">
              <a:spcBef>
                <a:spcPts val="0"/>
              </a:spcBef>
              <a:spcAft>
                <a:spcPts val="400"/>
              </a:spcAft>
              <a:defRPr/>
            </a:pPr>
            <a:r>
              <a:rPr lang="en-US" sz="2000" kern="0" dirty="0">
                <a:solidFill>
                  <a:srgbClr val="1D2F68"/>
                </a:solidFill>
                <a:latin typeface="Segoe UI" panose="020B0502040204020203" pitchFamily="34" charset="0"/>
                <a:ea typeface="Segoe UI" panose="020B0502040204020203" pitchFamily="34" charset="0"/>
                <a:cs typeface="Segoe UI" panose="020B0502040204020203" pitchFamily="34" charset="0"/>
              </a:rPr>
              <a:t>Description</a:t>
            </a:r>
          </a:p>
          <a:p>
            <a:pPr lvl="1">
              <a:spcBef>
                <a:spcPts val="0"/>
              </a:spcBef>
              <a:spcAft>
                <a:spcPts val="400"/>
              </a:spcAft>
              <a:defRPr/>
            </a:pPr>
            <a:r>
              <a:rPr lang="en-US" sz="2000" kern="0" dirty="0">
                <a:solidFill>
                  <a:srgbClr val="1D2F68"/>
                </a:solidFill>
                <a:latin typeface="Segoe UI" panose="020B0502040204020203" pitchFamily="34" charset="0"/>
                <a:ea typeface="Segoe UI" panose="020B0502040204020203" pitchFamily="34" charset="0"/>
                <a:cs typeface="Segoe UI" panose="020B0502040204020203" pitchFamily="34" charset="0"/>
              </a:rPr>
              <a:t>Example (Use case)</a:t>
            </a:r>
          </a:p>
          <a:p>
            <a:pPr lvl="1">
              <a:spcBef>
                <a:spcPts val="0"/>
              </a:spcBef>
              <a:spcAft>
                <a:spcPts val="400"/>
              </a:spcAft>
              <a:defRPr/>
            </a:pPr>
            <a:r>
              <a:rPr lang="en-US" sz="2000" kern="0" dirty="0">
                <a:solidFill>
                  <a:srgbClr val="1D2F68"/>
                </a:solidFill>
                <a:latin typeface="Segoe UI" panose="020B0502040204020203" pitchFamily="34" charset="0"/>
                <a:ea typeface="Segoe UI" panose="020B0502040204020203" pitchFamily="34" charset="0"/>
                <a:cs typeface="Segoe UI" panose="020B0502040204020203" pitchFamily="34" charset="0"/>
              </a:rPr>
              <a:t>Benefits </a:t>
            </a:r>
          </a:p>
          <a:p>
            <a:pPr>
              <a:spcBef>
                <a:spcPts val="0"/>
              </a:spcBef>
              <a:spcAft>
                <a:spcPts val="400"/>
              </a:spcAft>
              <a:defRPr/>
            </a:pPr>
            <a:r>
              <a:rPr lang="en-US" sz="2400" kern="0" dirty="0">
                <a:solidFill>
                  <a:srgbClr val="1D2F68"/>
                </a:solidFill>
                <a:latin typeface="Segoe UI" panose="020B0502040204020203" pitchFamily="34" charset="0"/>
                <a:ea typeface="Segoe UI" panose="020B0502040204020203" pitchFamily="34" charset="0"/>
                <a:cs typeface="Segoe UI" panose="020B0502040204020203" pitchFamily="34" charset="0"/>
              </a:rPr>
              <a:t>Technical Discovery Goals – Description</a:t>
            </a:r>
          </a:p>
          <a:p>
            <a:pPr>
              <a:spcBef>
                <a:spcPts val="0"/>
              </a:spcBef>
              <a:spcAft>
                <a:spcPts val="400"/>
              </a:spcAft>
              <a:defRPr/>
            </a:pPr>
            <a:r>
              <a:rPr lang="en-US" sz="2400" kern="0" dirty="0">
                <a:solidFill>
                  <a:srgbClr val="1D2F68"/>
                </a:solidFill>
                <a:latin typeface="Segoe UI" panose="020B0502040204020203" pitchFamily="34" charset="0"/>
                <a:ea typeface="Segoe UI" panose="020B0502040204020203" pitchFamily="34" charset="0"/>
                <a:cs typeface="Segoe UI" panose="020B0502040204020203" pitchFamily="34" charset="0"/>
              </a:rPr>
              <a:t>Next Steps</a:t>
            </a:r>
          </a:p>
          <a:p>
            <a:pPr>
              <a:spcBef>
                <a:spcPts val="0"/>
              </a:spcBef>
              <a:spcAft>
                <a:spcPts val="400"/>
              </a:spcAft>
              <a:defRPr/>
            </a:pPr>
            <a:endParaRPr lang="en-US" sz="2400" kern="0" dirty="0">
              <a:solidFill>
                <a:srgbClr val="1D2F68"/>
              </a:solidFill>
              <a:latin typeface="Segoe UI" panose="020B0502040204020203" pitchFamily="34" charset="0"/>
              <a:ea typeface="Segoe UI" panose="020B0502040204020203" pitchFamily="34" charset="0"/>
              <a:cs typeface="Segoe UI" panose="020B0502040204020203" pitchFamily="34" charset="0"/>
            </a:endParaRPr>
          </a:p>
          <a:p>
            <a:pPr>
              <a:spcBef>
                <a:spcPts val="0"/>
              </a:spcBef>
              <a:spcAft>
                <a:spcPts val="400"/>
              </a:spcAft>
              <a:defRPr/>
            </a:pPr>
            <a:endParaRPr lang="en-US" sz="2400" kern="0" dirty="0">
              <a:solidFill>
                <a:srgbClr val="1D2F68"/>
              </a:solidFill>
              <a:latin typeface="Segoe UI" panose="020B0502040204020203" pitchFamily="34" charset="0"/>
              <a:ea typeface="Segoe UI" panose="020B0502040204020203" pitchFamily="34" charset="0"/>
              <a:cs typeface="Segoe UI" panose="020B0502040204020203" pitchFamily="34" charset="0"/>
            </a:endParaRPr>
          </a:p>
          <a:p>
            <a:pPr lvl="1">
              <a:spcBef>
                <a:spcPts val="0"/>
              </a:spcBef>
              <a:spcAft>
                <a:spcPts val="400"/>
              </a:spcAft>
              <a:defRPr/>
            </a:pPr>
            <a:endParaRPr lang="en-US" sz="2000" kern="0" dirty="0">
              <a:solidFill>
                <a:srgbClr val="1D2F68"/>
              </a:solidFill>
              <a:latin typeface="Segoe UI" panose="020B0502040204020203" pitchFamily="34" charset="0"/>
              <a:ea typeface="Segoe UI" panose="020B0502040204020203" pitchFamily="34" charset="0"/>
              <a:cs typeface="Segoe UI" panose="020B0502040204020203" pitchFamily="34" charset="0"/>
            </a:endParaRPr>
          </a:p>
          <a:p>
            <a:pPr lvl="1">
              <a:spcBef>
                <a:spcPts val="0"/>
              </a:spcBef>
              <a:spcAft>
                <a:spcPts val="400"/>
              </a:spcAft>
              <a:defRPr/>
            </a:pPr>
            <a:endParaRPr lang="en-US" sz="2000" kern="0" dirty="0">
              <a:solidFill>
                <a:srgbClr val="1D2F68"/>
              </a:solidFill>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4187698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 y="0"/>
            <a:ext cx="9134856" cy="609600"/>
          </a:xfrm>
        </p:spPr>
        <p:txBody>
          <a:bodyPr/>
          <a:lstStyle/>
          <a:p>
            <a:r>
              <a:rPr lang="en-US" dirty="0"/>
              <a:t>Recommendations: Testimonials</a:t>
            </a:r>
          </a:p>
        </p:txBody>
      </p:sp>
      <p:pic>
        <p:nvPicPr>
          <p:cNvPr id="6" name="Picture 5" descr="A screenshot of a cell phone&#10;&#10;Description automatically generated">
            <a:extLst>
              <a:ext uri="{FF2B5EF4-FFF2-40B4-BE49-F238E27FC236}">
                <a16:creationId xmlns:a16="http://schemas.microsoft.com/office/drawing/2014/main" id="{C25A9AC2-4C6B-4D31-8950-F81587EC4D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609600"/>
            <a:ext cx="4749079" cy="5212080"/>
          </a:xfrm>
          <a:prstGeom prst="rect">
            <a:avLst/>
          </a:prstGeom>
        </p:spPr>
      </p:pic>
      <p:sp>
        <p:nvSpPr>
          <p:cNvPr id="7" name="TextBox 6">
            <a:extLst>
              <a:ext uri="{FF2B5EF4-FFF2-40B4-BE49-F238E27FC236}">
                <a16:creationId xmlns:a16="http://schemas.microsoft.com/office/drawing/2014/main" id="{FAAEC4EF-C653-479E-9C9D-3A40C3E3D893}"/>
              </a:ext>
            </a:extLst>
          </p:cNvPr>
          <p:cNvSpPr txBox="1"/>
          <p:nvPr/>
        </p:nvSpPr>
        <p:spPr>
          <a:xfrm>
            <a:off x="5534553" y="2615475"/>
            <a:ext cx="2971800" cy="1200329"/>
          </a:xfrm>
          <a:prstGeom prst="rect">
            <a:avLst/>
          </a:prstGeom>
          <a:noFill/>
        </p:spPr>
        <p:txBody>
          <a:bodyPr wrap="square" rtlCol="0">
            <a:spAutoFit/>
          </a:bodyPr>
          <a:lstStyle/>
          <a:p>
            <a:pPr algn="ctr"/>
            <a:r>
              <a:rPr lang="en-US" dirty="0">
                <a:hlinkClick r:id="rId4"/>
              </a:rPr>
              <a:t>https://www.cmswire.com/information-management/7-tech-giants-embracing-microservices/</a:t>
            </a:r>
            <a:endParaRPr lang="en-US" dirty="0"/>
          </a:p>
        </p:txBody>
      </p:sp>
    </p:spTree>
    <p:extLst>
      <p:ext uri="{BB962C8B-B14F-4D97-AF65-F5344CB8AC3E}">
        <p14:creationId xmlns:p14="http://schemas.microsoft.com/office/powerpoint/2010/main" val="26950758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 y="0"/>
            <a:ext cx="9134856" cy="609600"/>
          </a:xfrm>
        </p:spPr>
        <p:txBody>
          <a:bodyPr/>
          <a:lstStyle/>
          <a:p>
            <a:r>
              <a:rPr lang="en-US" dirty="0"/>
              <a:t>Recommendations: Testimonials</a:t>
            </a:r>
          </a:p>
        </p:txBody>
      </p:sp>
      <p:pic>
        <p:nvPicPr>
          <p:cNvPr id="4" name="Picture 3" descr="A screenshot of a cell phone&#10;&#10;Description automatically generated">
            <a:extLst>
              <a:ext uri="{FF2B5EF4-FFF2-40B4-BE49-F238E27FC236}">
                <a16:creationId xmlns:a16="http://schemas.microsoft.com/office/drawing/2014/main" id="{BBDD2B23-415A-42B7-B0D9-6A2D110CC1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670560"/>
            <a:ext cx="5753100" cy="2758440"/>
          </a:xfrm>
          <a:prstGeom prst="rect">
            <a:avLst/>
          </a:prstGeom>
        </p:spPr>
      </p:pic>
      <p:sp>
        <p:nvSpPr>
          <p:cNvPr id="5" name="TextBox 4">
            <a:extLst>
              <a:ext uri="{FF2B5EF4-FFF2-40B4-BE49-F238E27FC236}">
                <a16:creationId xmlns:a16="http://schemas.microsoft.com/office/drawing/2014/main" id="{DED953E6-8E2F-471D-A739-AB81497B3E92}"/>
              </a:ext>
            </a:extLst>
          </p:cNvPr>
          <p:cNvSpPr txBox="1"/>
          <p:nvPr/>
        </p:nvSpPr>
        <p:spPr>
          <a:xfrm>
            <a:off x="5867400" y="1219200"/>
            <a:ext cx="3200400" cy="1200329"/>
          </a:xfrm>
          <a:prstGeom prst="rect">
            <a:avLst/>
          </a:prstGeom>
          <a:noFill/>
        </p:spPr>
        <p:txBody>
          <a:bodyPr wrap="square" rtlCol="0">
            <a:spAutoFit/>
          </a:bodyPr>
          <a:lstStyle/>
          <a:p>
            <a:pPr algn="ctr"/>
            <a:r>
              <a:rPr lang="en-US" dirty="0">
                <a:hlinkClick r:id="rId4"/>
              </a:rPr>
              <a:t>https://www.quora.com/How-can-I-find-out-how-many-companies-are-using-microservices-architecture</a:t>
            </a:r>
            <a:endParaRPr lang="en-US" dirty="0"/>
          </a:p>
        </p:txBody>
      </p:sp>
      <p:pic>
        <p:nvPicPr>
          <p:cNvPr id="9" name="Picture 8" descr="A screenshot of a cell phone&#10;&#10;Description automatically generated">
            <a:extLst>
              <a:ext uri="{FF2B5EF4-FFF2-40B4-BE49-F238E27FC236}">
                <a16:creationId xmlns:a16="http://schemas.microsoft.com/office/drawing/2014/main" id="{B8E153F5-088C-4B20-83E4-0137353ADF0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440" y="3489960"/>
            <a:ext cx="9052560" cy="1556939"/>
          </a:xfrm>
          <a:prstGeom prst="rect">
            <a:avLst/>
          </a:prstGeom>
        </p:spPr>
      </p:pic>
      <p:sp>
        <p:nvSpPr>
          <p:cNvPr id="10" name="TextBox 9">
            <a:extLst>
              <a:ext uri="{FF2B5EF4-FFF2-40B4-BE49-F238E27FC236}">
                <a16:creationId xmlns:a16="http://schemas.microsoft.com/office/drawing/2014/main" id="{1D8C4FFF-C9EB-43AC-815E-129BE7258AD3}"/>
              </a:ext>
            </a:extLst>
          </p:cNvPr>
          <p:cNvSpPr txBox="1"/>
          <p:nvPr/>
        </p:nvSpPr>
        <p:spPr>
          <a:xfrm>
            <a:off x="3523302" y="5299889"/>
            <a:ext cx="4916795" cy="369332"/>
          </a:xfrm>
          <a:prstGeom prst="rect">
            <a:avLst/>
          </a:prstGeom>
          <a:noFill/>
        </p:spPr>
        <p:txBody>
          <a:bodyPr wrap="none" rtlCol="0">
            <a:spAutoFit/>
          </a:bodyPr>
          <a:lstStyle/>
          <a:p>
            <a:r>
              <a:rPr lang="en-US" dirty="0">
                <a:hlinkClick r:id="rId6"/>
              </a:rPr>
              <a:t>https://smartbear.com/solutions/microservices/</a:t>
            </a:r>
            <a:endParaRPr lang="en-US" dirty="0"/>
          </a:p>
        </p:txBody>
      </p:sp>
    </p:spTree>
    <p:extLst>
      <p:ext uri="{BB962C8B-B14F-4D97-AF65-F5344CB8AC3E}">
        <p14:creationId xmlns:p14="http://schemas.microsoft.com/office/powerpoint/2010/main" val="11185326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 y="0"/>
            <a:ext cx="9134856" cy="609600"/>
          </a:xfrm>
        </p:spPr>
        <p:txBody>
          <a:bodyPr/>
          <a:lstStyle/>
          <a:p>
            <a:r>
              <a:rPr lang="en-US" dirty="0"/>
              <a:t>Recommendations: Testimonials</a:t>
            </a:r>
          </a:p>
        </p:txBody>
      </p:sp>
      <p:pic>
        <p:nvPicPr>
          <p:cNvPr id="6" name="Picture 5" descr="A screenshot of a cell phone&#10;&#10;Description automatically generated">
            <a:extLst>
              <a:ext uri="{FF2B5EF4-FFF2-40B4-BE49-F238E27FC236}">
                <a16:creationId xmlns:a16="http://schemas.microsoft.com/office/drawing/2014/main" id="{A680A279-32F1-44F5-87B6-BF1508AAF0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4313"/>
            <a:ext cx="7559040" cy="1859280"/>
          </a:xfrm>
          <a:prstGeom prst="rect">
            <a:avLst/>
          </a:prstGeom>
        </p:spPr>
      </p:pic>
      <p:sp>
        <p:nvSpPr>
          <p:cNvPr id="7" name="TextBox 6">
            <a:extLst>
              <a:ext uri="{FF2B5EF4-FFF2-40B4-BE49-F238E27FC236}">
                <a16:creationId xmlns:a16="http://schemas.microsoft.com/office/drawing/2014/main" id="{284C3029-FB8C-47FC-BC84-0310F7D3E9A9}"/>
              </a:ext>
            </a:extLst>
          </p:cNvPr>
          <p:cNvSpPr txBox="1"/>
          <p:nvPr/>
        </p:nvSpPr>
        <p:spPr>
          <a:xfrm>
            <a:off x="838200" y="2304316"/>
            <a:ext cx="8153400" cy="338554"/>
          </a:xfrm>
          <a:prstGeom prst="rect">
            <a:avLst/>
          </a:prstGeom>
          <a:noFill/>
        </p:spPr>
        <p:txBody>
          <a:bodyPr wrap="square" rtlCol="0">
            <a:spAutoFit/>
          </a:bodyPr>
          <a:lstStyle/>
          <a:p>
            <a:r>
              <a:rPr lang="en-US" sz="1600" dirty="0">
                <a:hlinkClick r:id="rId4"/>
              </a:rPr>
              <a:t>https://blog.christianposta.com/microservices/the-hardest-part-about-microservices-data/</a:t>
            </a:r>
            <a:endParaRPr lang="en-US" sz="1600" dirty="0"/>
          </a:p>
        </p:txBody>
      </p:sp>
      <p:pic>
        <p:nvPicPr>
          <p:cNvPr id="10" name="Picture 9" descr="A screenshot of a cell phone&#10;&#10;Description automatically generated">
            <a:extLst>
              <a:ext uri="{FF2B5EF4-FFF2-40B4-BE49-F238E27FC236}">
                <a16:creationId xmlns:a16="http://schemas.microsoft.com/office/drawing/2014/main" id="{23E663D9-C3FE-483D-816E-517290D8456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21408" y="3079383"/>
            <a:ext cx="7018020" cy="2506980"/>
          </a:xfrm>
          <a:prstGeom prst="rect">
            <a:avLst/>
          </a:prstGeom>
        </p:spPr>
      </p:pic>
      <p:sp>
        <p:nvSpPr>
          <p:cNvPr id="11" name="TextBox 10">
            <a:extLst>
              <a:ext uri="{FF2B5EF4-FFF2-40B4-BE49-F238E27FC236}">
                <a16:creationId xmlns:a16="http://schemas.microsoft.com/office/drawing/2014/main" id="{049E7052-25D6-440F-AE56-B2B69AAFE5C8}"/>
              </a:ext>
            </a:extLst>
          </p:cNvPr>
          <p:cNvSpPr txBox="1"/>
          <p:nvPr/>
        </p:nvSpPr>
        <p:spPr>
          <a:xfrm>
            <a:off x="149971" y="3199468"/>
            <a:ext cx="1971437" cy="2031325"/>
          </a:xfrm>
          <a:prstGeom prst="rect">
            <a:avLst/>
          </a:prstGeom>
          <a:noFill/>
        </p:spPr>
        <p:txBody>
          <a:bodyPr wrap="square" rtlCol="0">
            <a:spAutoFit/>
          </a:bodyPr>
          <a:lstStyle/>
          <a:p>
            <a:r>
              <a:rPr lang="en-US" dirty="0"/>
              <a:t>Walmart Canada</a:t>
            </a:r>
          </a:p>
          <a:p>
            <a:pPr algn="ctr"/>
            <a:r>
              <a:rPr lang="en-US" dirty="0">
                <a:hlinkClick r:id="rId6"/>
              </a:rPr>
              <a:t>https://apiumhub.com/tech-blog-barcelona/microservices-architecture-implementation/</a:t>
            </a:r>
            <a:endParaRPr lang="en-US" dirty="0"/>
          </a:p>
        </p:txBody>
      </p:sp>
    </p:spTree>
    <p:extLst>
      <p:ext uri="{BB962C8B-B14F-4D97-AF65-F5344CB8AC3E}">
        <p14:creationId xmlns:p14="http://schemas.microsoft.com/office/powerpoint/2010/main" val="1338172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 y="0"/>
            <a:ext cx="9134856" cy="609600"/>
          </a:xfrm>
        </p:spPr>
        <p:txBody>
          <a:bodyPr/>
          <a:lstStyle/>
          <a:p>
            <a:r>
              <a:rPr lang="en-US" dirty="0"/>
              <a:t>Recommendations: Testimonials</a:t>
            </a:r>
          </a:p>
        </p:txBody>
      </p:sp>
      <p:pic>
        <p:nvPicPr>
          <p:cNvPr id="4" name="Picture 3" descr="A screenshot of a social media post&#10;&#10;Description automatically generated">
            <a:extLst>
              <a:ext uri="{FF2B5EF4-FFF2-40B4-BE49-F238E27FC236}">
                <a16:creationId xmlns:a16="http://schemas.microsoft.com/office/drawing/2014/main" id="{F5263450-1A24-4DA7-B0D1-BD291443C0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62000"/>
            <a:ext cx="9144000" cy="4586514"/>
          </a:xfrm>
          <a:prstGeom prst="rect">
            <a:avLst/>
          </a:prstGeom>
        </p:spPr>
      </p:pic>
      <p:sp>
        <p:nvSpPr>
          <p:cNvPr id="5" name="TextBox 4">
            <a:extLst>
              <a:ext uri="{FF2B5EF4-FFF2-40B4-BE49-F238E27FC236}">
                <a16:creationId xmlns:a16="http://schemas.microsoft.com/office/drawing/2014/main" id="{DD1759E3-EE1C-4070-B4EC-043B1AF3AC42}"/>
              </a:ext>
            </a:extLst>
          </p:cNvPr>
          <p:cNvSpPr txBox="1"/>
          <p:nvPr/>
        </p:nvSpPr>
        <p:spPr>
          <a:xfrm>
            <a:off x="2470378" y="5500914"/>
            <a:ext cx="6673622" cy="369332"/>
          </a:xfrm>
          <a:prstGeom prst="rect">
            <a:avLst/>
          </a:prstGeom>
          <a:noFill/>
        </p:spPr>
        <p:txBody>
          <a:bodyPr wrap="none" rtlCol="0">
            <a:spAutoFit/>
          </a:bodyPr>
          <a:lstStyle/>
          <a:p>
            <a:r>
              <a:rPr lang="en-US" dirty="0">
                <a:hlinkClick r:id="rId4"/>
              </a:rPr>
              <a:t>https://microservices.io/patterns/data/database-per-service.html</a:t>
            </a:r>
            <a:endParaRPr lang="en-US" dirty="0"/>
          </a:p>
        </p:txBody>
      </p:sp>
    </p:spTree>
    <p:extLst>
      <p:ext uri="{BB962C8B-B14F-4D97-AF65-F5344CB8AC3E}">
        <p14:creationId xmlns:p14="http://schemas.microsoft.com/office/powerpoint/2010/main" val="2910912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5"/>
          <p:cNvSpPr txBox="1">
            <a:spLocks/>
          </p:cNvSpPr>
          <p:nvPr/>
        </p:nvSpPr>
        <p:spPr bwMode="auto">
          <a:xfrm>
            <a:off x="76200" y="1066800"/>
            <a:ext cx="9067800" cy="35813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27432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a:lstStyle>
          <a:p>
            <a:pPr>
              <a:spcBef>
                <a:spcPts val="0"/>
              </a:spcBef>
              <a:spcAft>
                <a:spcPts val="400"/>
              </a:spcAft>
              <a:defRPr/>
            </a:pPr>
            <a:r>
              <a:rPr lang="en-US" sz="2400" kern="0" dirty="0">
                <a:solidFill>
                  <a:srgbClr val="1D2F68"/>
                </a:solidFill>
                <a:latin typeface="Segoe UI" panose="020B0502040204020203" pitchFamily="34" charset="0"/>
                <a:ea typeface="Segoe UI" panose="020B0502040204020203" pitchFamily="34" charset="0"/>
                <a:cs typeface="Segoe UI" panose="020B0502040204020203" pitchFamily="34" charset="0"/>
              </a:rPr>
              <a:t>The initial phase of Enhancement 1 is </a:t>
            </a:r>
            <a:r>
              <a:rPr lang="en-US" sz="2400" i="1" kern="0" dirty="0">
                <a:solidFill>
                  <a:srgbClr val="1D2F68"/>
                </a:solidFill>
                <a:latin typeface="Segoe UI" panose="020B0502040204020203" pitchFamily="34" charset="0"/>
                <a:ea typeface="Segoe UI" panose="020B0502040204020203" pitchFamily="34" charset="0"/>
                <a:cs typeface="Segoe UI" panose="020B0502040204020203" pitchFamily="34" charset="0"/>
              </a:rPr>
              <a:t>Discovery</a:t>
            </a:r>
            <a:r>
              <a:rPr lang="en-US" sz="2400" kern="0" dirty="0">
                <a:solidFill>
                  <a:srgbClr val="1D2F68"/>
                </a:solidFill>
                <a:latin typeface="Segoe UI" panose="020B0502040204020203" pitchFamily="34" charset="0"/>
                <a:ea typeface="Segoe UI" panose="020B0502040204020203" pitchFamily="34" charset="0"/>
                <a:cs typeface="Segoe UI" panose="020B0502040204020203" pitchFamily="34" charset="0"/>
              </a:rPr>
              <a:t>.</a:t>
            </a:r>
          </a:p>
          <a:p>
            <a:pPr lvl="1">
              <a:spcBef>
                <a:spcPts val="0"/>
              </a:spcBef>
              <a:spcAft>
                <a:spcPts val="400"/>
              </a:spcAft>
              <a:defRPr/>
            </a:pPr>
            <a:r>
              <a:rPr lang="en-US" sz="2000" kern="0" dirty="0">
                <a:solidFill>
                  <a:srgbClr val="1D2F68"/>
                </a:solidFill>
                <a:latin typeface="Segoe UI" panose="020B0502040204020203" pitchFamily="34" charset="0"/>
                <a:ea typeface="Segoe UI" panose="020B0502040204020203" pitchFamily="34" charset="0"/>
                <a:cs typeface="Segoe UI" panose="020B0502040204020203" pitchFamily="34" charset="0"/>
              </a:rPr>
              <a:t>As of Nov., 2019: Discovery is currently in progress. </a:t>
            </a:r>
          </a:p>
          <a:p>
            <a:pPr>
              <a:spcBef>
                <a:spcPts val="0"/>
              </a:spcBef>
              <a:spcAft>
                <a:spcPts val="400"/>
              </a:spcAft>
              <a:defRPr/>
            </a:pPr>
            <a:r>
              <a:rPr lang="en-US" sz="2400" kern="0" dirty="0">
                <a:solidFill>
                  <a:srgbClr val="1D2F68"/>
                </a:solidFill>
                <a:latin typeface="Segoe UI" panose="020B0502040204020203" pitchFamily="34" charset="0"/>
                <a:ea typeface="Segoe UI" panose="020B0502040204020203" pitchFamily="34" charset="0"/>
                <a:cs typeface="Segoe UI" panose="020B0502040204020203" pitchFamily="34" charset="0"/>
              </a:rPr>
              <a:t>This presentation discusses technical assumptions identified prior to Discovery and during its early phase: </a:t>
            </a:r>
          </a:p>
          <a:p>
            <a:pPr lvl="1">
              <a:spcBef>
                <a:spcPts val="0"/>
              </a:spcBef>
              <a:spcAft>
                <a:spcPts val="400"/>
              </a:spcAft>
              <a:defRPr/>
            </a:pPr>
            <a:r>
              <a:rPr lang="en-US" kern="0" dirty="0">
                <a:solidFill>
                  <a:srgbClr val="1D2F68"/>
                </a:solidFill>
                <a:latin typeface="Segoe UI" panose="020B0502040204020203" pitchFamily="34" charset="0"/>
                <a:ea typeface="Segoe UI" panose="020B0502040204020203" pitchFamily="34" charset="0"/>
                <a:cs typeface="Segoe UI" panose="020B0502040204020203" pitchFamily="34" charset="0"/>
              </a:rPr>
              <a:t>Based on:</a:t>
            </a:r>
          </a:p>
          <a:p>
            <a:pPr lvl="2">
              <a:spcBef>
                <a:spcPts val="0"/>
              </a:spcBef>
              <a:spcAft>
                <a:spcPts val="400"/>
              </a:spcAft>
              <a:defRPr/>
            </a:pPr>
            <a:r>
              <a:rPr lang="en-US" kern="0" dirty="0">
                <a:solidFill>
                  <a:srgbClr val="1D2F68"/>
                </a:solidFill>
                <a:latin typeface="Segoe UI" panose="020B0502040204020203" pitchFamily="34" charset="0"/>
                <a:ea typeface="Segoe UI" panose="020B0502040204020203" pitchFamily="34" charset="0"/>
                <a:cs typeface="Segoe UI" panose="020B0502040204020203" pitchFamily="34" charset="0"/>
              </a:rPr>
              <a:t>System architectural documents.</a:t>
            </a:r>
          </a:p>
          <a:p>
            <a:pPr lvl="2">
              <a:spcBef>
                <a:spcPts val="0"/>
              </a:spcBef>
              <a:spcAft>
                <a:spcPts val="400"/>
              </a:spcAft>
              <a:defRPr/>
            </a:pPr>
            <a:r>
              <a:rPr lang="en-US" kern="0" dirty="0">
                <a:solidFill>
                  <a:srgbClr val="1D2F68"/>
                </a:solidFill>
                <a:latin typeface="Segoe UI" panose="020B0502040204020203" pitchFamily="34" charset="0"/>
                <a:ea typeface="Segoe UI" panose="020B0502040204020203" pitchFamily="34" charset="0"/>
                <a:cs typeface="Segoe UI" panose="020B0502040204020203" pitchFamily="34" charset="0"/>
              </a:rPr>
              <a:t>Initial Discovery discussions.</a:t>
            </a:r>
          </a:p>
          <a:p>
            <a:pPr lvl="2">
              <a:spcBef>
                <a:spcPts val="0"/>
              </a:spcBef>
              <a:spcAft>
                <a:spcPts val="400"/>
              </a:spcAft>
              <a:defRPr/>
            </a:pPr>
            <a:r>
              <a:rPr lang="en-US" kern="0" dirty="0">
                <a:solidFill>
                  <a:srgbClr val="1D2F68"/>
                </a:solidFill>
                <a:latin typeface="Segoe UI" panose="020B0502040204020203" pitchFamily="34" charset="0"/>
                <a:ea typeface="Segoe UI" panose="020B0502040204020203" pitchFamily="34" charset="0"/>
                <a:cs typeface="Segoe UI" panose="020B0502040204020203" pitchFamily="34" charset="0"/>
              </a:rPr>
              <a:t>Previous experience working with stakeholders. </a:t>
            </a:r>
            <a:endParaRPr lang="en-US" sz="2000" kern="0" dirty="0">
              <a:solidFill>
                <a:srgbClr val="1D2F68"/>
              </a:solidFill>
              <a:latin typeface="Segoe UI" panose="020B0502040204020203" pitchFamily="34" charset="0"/>
              <a:ea typeface="Segoe UI" panose="020B0502040204020203" pitchFamily="34" charset="0"/>
              <a:cs typeface="Segoe UI" panose="020B0502040204020203" pitchFamily="34" charset="0"/>
            </a:endParaRPr>
          </a:p>
          <a:p>
            <a:pPr>
              <a:spcBef>
                <a:spcPts val="0"/>
              </a:spcBef>
              <a:spcAft>
                <a:spcPts val="400"/>
              </a:spcAft>
              <a:defRPr/>
            </a:pPr>
            <a:r>
              <a:rPr lang="en-US" sz="2400" kern="0" dirty="0">
                <a:solidFill>
                  <a:srgbClr val="1D2F68"/>
                </a:solidFill>
                <a:latin typeface="Segoe UI" panose="020B0502040204020203" pitchFamily="34" charset="0"/>
                <a:ea typeface="Segoe UI" panose="020B0502040204020203" pitchFamily="34" charset="0"/>
                <a:cs typeface="Segoe UI" panose="020B0502040204020203" pitchFamily="34" charset="0"/>
              </a:rPr>
              <a:t>Most shortfalls and recommendations for the technical enhancement will be uncovered during continued Discovery. </a:t>
            </a:r>
          </a:p>
          <a:p>
            <a:pPr lvl="1">
              <a:spcBef>
                <a:spcPts val="0"/>
              </a:spcBef>
              <a:spcAft>
                <a:spcPts val="400"/>
              </a:spcAft>
              <a:defRPr/>
            </a:pPr>
            <a:endParaRPr lang="en-US" sz="2000" kern="0" dirty="0">
              <a:solidFill>
                <a:srgbClr val="1D2F68"/>
              </a:solidFill>
              <a:latin typeface="Segoe UI" panose="020B0502040204020203" pitchFamily="34" charset="0"/>
              <a:ea typeface="Segoe UI" panose="020B0502040204020203" pitchFamily="34" charset="0"/>
              <a:cs typeface="Segoe UI" panose="020B0502040204020203" pitchFamily="34" charset="0"/>
            </a:endParaRPr>
          </a:p>
          <a:p>
            <a:pPr lvl="1">
              <a:spcBef>
                <a:spcPts val="0"/>
              </a:spcBef>
              <a:spcAft>
                <a:spcPts val="400"/>
              </a:spcAft>
              <a:defRPr/>
            </a:pPr>
            <a:endParaRPr lang="en-US" sz="2000" kern="0" dirty="0">
              <a:solidFill>
                <a:srgbClr val="1D2F68"/>
              </a:solidFill>
              <a:latin typeface="Segoe UI" panose="020B0502040204020203" pitchFamily="34" charset="0"/>
              <a:ea typeface="Segoe UI" panose="020B0502040204020203" pitchFamily="34" charset="0"/>
              <a:cs typeface="Segoe UI" panose="020B0502040204020203" pitchFamily="34" charset="0"/>
            </a:endParaRPr>
          </a:p>
          <a:p>
            <a:pPr lvl="1">
              <a:spcBef>
                <a:spcPts val="0"/>
              </a:spcBef>
              <a:spcAft>
                <a:spcPts val="400"/>
              </a:spcAft>
              <a:defRPr/>
            </a:pPr>
            <a:endParaRPr lang="en-US" sz="2000" kern="0" dirty="0">
              <a:solidFill>
                <a:srgbClr val="1D2F68"/>
              </a:solidFill>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936633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Perceived Shortfalls</a:t>
            </a:r>
          </a:p>
        </p:txBody>
      </p:sp>
      <p:sp>
        <p:nvSpPr>
          <p:cNvPr id="3" name="Content Placeholder 5"/>
          <p:cNvSpPr txBox="1">
            <a:spLocks/>
          </p:cNvSpPr>
          <p:nvPr/>
        </p:nvSpPr>
        <p:spPr bwMode="auto">
          <a:xfrm>
            <a:off x="76200" y="990600"/>
            <a:ext cx="9067800" cy="4343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27432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a:lstStyle>
          <a:p>
            <a:pPr>
              <a:spcBef>
                <a:spcPts val="0"/>
              </a:spcBef>
              <a:spcAft>
                <a:spcPts val="400"/>
              </a:spcAft>
              <a:defRPr/>
            </a:pPr>
            <a:r>
              <a:rPr lang="en-US" sz="2000" kern="0" dirty="0">
                <a:solidFill>
                  <a:srgbClr val="1D2F68"/>
                </a:solidFill>
                <a:latin typeface="Segoe UI" panose="020B0502040204020203" pitchFamily="34" charset="0"/>
                <a:ea typeface="Segoe UI" panose="020B0502040204020203" pitchFamily="34" charset="0"/>
                <a:cs typeface="Segoe UI" panose="020B0502040204020203" pitchFamily="34" charset="0"/>
              </a:rPr>
              <a:t>Applications lagging policy and technology advancements.</a:t>
            </a:r>
            <a:endParaRPr lang="en-US" sz="1800" kern="0" dirty="0">
              <a:solidFill>
                <a:srgbClr val="1D2F68"/>
              </a:solidFill>
              <a:latin typeface="Segoe UI" panose="020B0502040204020203" pitchFamily="34" charset="0"/>
              <a:ea typeface="Segoe UI" panose="020B0502040204020203" pitchFamily="34" charset="0"/>
              <a:cs typeface="Segoe UI" panose="020B0502040204020203" pitchFamily="34" charset="0"/>
            </a:endParaRPr>
          </a:p>
          <a:p>
            <a:pPr>
              <a:spcBef>
                <a:spcPts val="0"/>
              </a:spcBef>
              <a:spcAft>
                <a:spcPts val="400"/>
              </a:spcAft>
              <a:defRPr/>
            </a:pPr>
            <a:r>
              <a:rPr lang="en-US" sz="2000" kern="0" dirty="0">
                <a:solidFill>
                  <a:srgbClr val="1D2F68"/>
                </a:solidFill>
                <a:latin typeface="Segoe UI" panose="020B0502040204020203" pitchFamily="34" charset="0"/>
                <a:ea typeface="Segoe UI" panose="020B0502040204020203" pitchFamily="34" charset="0"/>
                <a:cs typeface="Segoe UI" panose="020B0502040204020203" pitchFamily="34" charset="0"/>
              </a:rPr>
              <a:t>User interfaces not prepared for the modern workforce, with little responsiveness to mobile, tablet, and IOT devices, nor adherence to modern design principles. </a:t>
            </a:r>
            <a:endParaRPr lang="en-US" sz="2400" kern="0" dirty="0">
              <a:solidFill>
                <a:srgbClr val="1D2F68"/>
              </a:solidFill>
              <a:latin typeface="Segoe UI" panose="020B0502040204020203" pitchFamily="34" charset="0"/>
              <a:ea typeface="Segoe UI" panose="020B0502040204020203" pitchFamily="34" charset="0"/>
              <a:cs typeface="Segoe UI" panose="020B0502040204020203" pitchFamily="34" charset="0"/>
            </a:endParaRPr>
          </a:p>
          <a:p>
            <a:pPr lvl="1">
              <a:spcBef>
                <a:spcPts val="0"/>
              </a:spcBef>
              <a:spcAft>
                <a:spcPts val="400"/>
              </a:spcAft>
              <a:defRPr/>
            </a:pPr>
            <a:r>
              <a:rPr lang="en-US" sz="1800" kern="0" dirty="0">
                <a:solidFill>
                  <a:srgbClr val="1D2F68"/>
                </a:solidFill>
                <a:latin typeface="Segoe UI" panose="020B0502040204020203" pitchFamily="34" charset="0"/>
                <a:ea typeface="Segoe UI" panose="020B0502040204020203" pitchFamily="34" charset="0"/>
                <a:cs typeface="Segoe UI" panose="020B0502040204020203" pitchFamily="34" charset="0"/>
              </a:rPr>
              <a:t>Fails to implement Angular component library.</a:t>
            </a:r>
          </a:p>
          <a:p>
            <a:pPr>
              <a:spcBef>
                <a:spcPts val="0"/>
              </a:spcBef>
              <a:spcAft>
                <a:spcPts val="400"/>
              </a:spcAft>
              <a:defRPr/>
            </a:pPr>
            <a:r>
              <a:rPr lang="en-US" sz="2000" kern="0" dirty="0">
                <a:solidFill>
                  <a:srgbClr val="1D2F68"/>
                </a:solidFill>
                <a:latin typeface="Segoe UI" panose="020B0502040204020203" pitchFamily="34" charset="0"/>
                <a:ea typeface="Segoe UI" panose="020B0502040204020203" pitchFamily="34" charset="0"/>
                <a:cs typeface="Segoe UI" panose="020B0502040204020203" pitchFamily="34" charset="0"/>
              </a:rPr>
              <a:t>Applications without functionality required by the user groups. </a:t>
            </a:r>
          </a:p>
          <a:p>
            <a:pPr>
              <a:spcBef>
                <a:spcPts val="0"/>
              </a:spcBef>
              <a:spcAft>
                <a:spcPts val="400"/>
              </a:spcAft>
              <a:defRPr/>
            </a:pPr>
            <a:r>
              <a:rPr lang="en-US" sz="2000" kern="0" dirty="0">
                <a:solidFill>
                  <a:srgbClr val="1D2F68"/>
                </a:solidFill>
                <a:latin typeface="Segoe UI" panose="020B0502040204020203" pitchFamily="34" charset="0"/>
                <a:ea typeface="Segoe UI" panose="020B0502040204020203" pitchFamily="34" charset="0"/>
                <a:cs typeface="Segoe UI" panose="020B0502040204020203" pitchFamily="34" charset="0"/>
              </a:rPr>
              <a:t>Possible cost-savings missed due to lack of implementation of modern efficient technologies. </a:t>
            </a:r>
          </a:p>
          <a:p>
            <a:pPr>
              <a:spcBef>
                <a:spcPts val="0"/>
              </a:spcBef>
              <a:spcAft>
                <a:spcPts val="400"/>
              </a:spcAft>
              <a:defRPr/>
            </a:pPr>
            <a:r>
              <a:rPr lang="en-US" sz="2000" kern="0" dirty="0">
                <a:solidFill>
                  <a:srgbClr val="1D2F68"/>
                </a:solidFill>
                <a:latin typeface="Segoe UI" panose="020B0502040204020203" pitchFamily="34" charset="0"/>
                <a:ea typeface="Segoe UI" panose="020B0502040204020203" pitchFamily="34" charset="0"/>
                <a:cs typeface="Segoe UI" panose="020B0502040204020203" pitchFamily="34" charset="0"/>
              </a:rPr>
              <a:t>General data standardization issues: </a:t>
            </a:r>
          </a:p>
          <a:p>
            <a:pPr lvl="1">
              <a:spcBef>
                <a:spcPts val="0"/>
              </a:spcBef>
              <a:spcAft>
                <a:spcPts val="400"/>
              </a:spcAft>
              <a:defRPr/>
            </a:pPr>
            <a:r>
              <a:rPr lang="en-US" sz="1800" kern="0" dirty="0">
                <a:solidFill>
                  <a:srgbClr val="1D2F68"/>
                </a:solidFill>
                <a:latin typeface="Segoe UI" panose="020B0502040204020203" pitchFamily="34" charset="0"/>
                <a:ea typeface="Segoe UI" panose="020B0502040204020203" pitchFamily="34" charset="0"/>
                <a:cs typeface="Segoe UI" panose="020B0502040204020203" pitchFamily="34" charset="0"/>
              </a:rPr>
              <a:t>Unclear if one authoritative set of data exists to support enterprise-level decision-making. </a:t>
            </a:r>
          </a:p>
          <a:p>
            <a:pPr lvl="2">
              <a:spcBef>
                <a:spcPts val="0"/>
              </a:spcBef>
              <a:spcAft>
                <a:spcPts val="400"/>
              </a:spcAft>
              <a:defRPr/>
            </a:pPr>
            <a:r>
              <a:rPr lang="en-US" sz="1600" kern="0" dirty="0">
                <a:solidFill>
                  <a:srgbClr val="1D2F68"/>
                </a:solidFill>
                <a:latin typeface="Segoe UI" panose="020B0502040204020203" pitchFamily="34" charset="0"/>
                <a:ea typeface="Segoe UI" panose="020B0502040204020203" pitchFamily="34" charset="0"/>
                <a:cs typeface="Segoe UI" panose="020B0502040204020203" pitchFamily="34" charset="0"/>
              </a:rPr>
              <a:t>No strategy for use of Extract/Transform/Load (ETL) and/or Data Virtualization processes.</a:t>
            </a:r>
          </a:p>
          <a:p>
            <a:pPr lvl="1">
              <a:spcBef>
                <a:spcPts val="0"/>
              </a:spcBef>
              <a:spcAft>
                <a:spcPts val="400"/>
              </a:spcAft>
              <a:defRPr/>
            </a:pPr>
            <a:r>
              <a:rPr lang="en-US" sz="2000" kern="0" dirty="0">
                <a:solidFill>
                  <a:srgbClr val="1D2F68"/>
                </a:solidFill>
                <a:latin typeface="Segoe UI" panose="020B0502040204020203" pitchFamily="34" charset="0"/>
                <a:ea typeface="Segoe UI" panose="020B0502040204020203" pitchFamily="34" charset="0"/>
                <a:cs typeface="Segoe UI" panose="020B0502040204020203" pitchFamily="34" charset="0"/>
              </a:rPr>
              <a:t>Integrity of data among disparate applications. </a:t>
            </a:r>
          </a:p>
          <a:p>
            <a:pPr>
              <a:spcBef>
                <a:spcPts val="0"/>
              </a:spcBef>
              <a:spcAft>
                <a:spcPts val="400"/>
              </a:spcAft>
              <a:defRPr/>
            </a:pPr>
            <a:endParaRPr lang="en-US" sz="2400" kern="0" dirty="0">
              <a:solidFill>
                <a:srgbClr val="1D2F68"/>
              </a:solidFill>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323370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Perceived Shortfalls</a:t>
            </a:r>
          </a:p>
        </p:txBody>
      </p:sp>
      <p:sp>
        <p:nvSpPr>
          <p:cNvPr id="3" name="Content Placeholder 5"/>
          <p:cNvSpPr txBox="1">
            <a:spLocks/>
          </p:cNvSpPr>
          <p:nvPr/>
        </p:nvSpPr>
        <p:spPr bwMode="auto">
          <a:xfrm>
            <a:off x="-76200" y="838200"/>
            <a:ext cx="9067800" cy="5410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27432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a:lstStyle>
          <a:p>
            <a:pPr>
              <a:spcBef>
                <a:spcPts val="0"/>
              </a:spcBef>
              <a:spcAft>
                <a:spcPts val="400"/>
              </a:spcAft>
              <a:defRPr/>
            </a:pPr>
            <a:r>
              <a:rPr lang="en-US" sz="2000" kern="0" dirty="0">
                <a:solidFill>
                  <a:srgbClr val="1D2F68"/>
                </a:solidFill>
                <a:latin typeface="Segoe UI" panose="020B0502040204020203" pitchFamily="34" charset="0"/>
                <a:ea typeface="Segoe UI" panose="020B0502040204020203" pitchFamily="34" charset="0"/>
                <a:cs typeface="Segoe UI" panose="020B0502040204020203" pitchFamily="34" charset="0"/>
              </a:rPr>
              <a:t>Deprecation of system technology: </a:t>
            </a:r>
          </a:p>
          <a:p>
            <a:pPr lvl="1">
              <a:spcBef>
                <a:spcPts val="0"/>
              </a:spcBef>
              <a:spcAft>
                <a:spcPts val="400"/>
              </a:spcAft>
              <a:defRPr/>
            </a:pPr>
            <a:r>
              <a:rPr lang="en-US" sz="1800" kern="0" dirty="0">
                <a:solidFill>
                  <a:srgbClr val="1D2F68"/>
                </a:solidFill>
                <a:latin typeface="Segoe UI" panose="020B0502040204020203" pitchFamily="34" charset="0"/>
                <a:ea typeface="Segoe UI" panose="020B0502040204020203" pitchFamily="34" charset="0"/>
                <a:cs typeface="Segoe UI" panose="020B0502040204020203" pitchFamily="34" charset="0"/>
              </a:rPr>
              <a:t>Microsoft is discontinuing updates to the .NET Framework, moving to .NET Core.</a:t>
            </a:r>
          </a:p>
          <a:p>
            <a:pPr lvl="1">
              <a:spcBef>
                <a:spcPts val="0"/>
              </a:spcBef>
              <a:spcAft>
                <a:spcPts val="400"/>
              </a:spcAft>
              <a:defRPr/>
            </a:pPr>
            <a:r>
              <a:rPr lang="en-US" sz="1800" kern="0" dirty="0">
                <a:solidFill>
                  <a:srgbClr val="1D2F68"/>
                </a:solidFill>
                <a:latin typeface="Segoe UI" panose="020B0502040204020203" pitchFamily="34" charset="0"/>
                <a:ea typeface="Segoe UI" panose="020B0502040204020203" pitchFamily="34" charset="0"/>
                <a:cs typeface="Segoe UI" panose="020B0502040204020203" pitchFamily="34" charset="0"/>
              </a:rPr>
              <a:t>System architecture that fails to allow for modern, rapid, cost-efficient updates:</a:t>
            </a:r>
          </a:p>
          <a:p>
            <a:pPr lvl="2">
              <a:spcBef>
                <a:spcPts val="0"/>
              </a:spcBef>
              <a:spcAft>
                <a:spcPts val="400"/>
              </a:spcAft>
              <a:defRPr/>
            </a:pPr>
            <a:r>
              <a:rPr lang="en-US" sz="1400" kern="0" dirty="0">
                <a:solidFill>
                  <a:srgbClr val="1D2F68"/>
                </a:solidFill>
                <a:latin typeface="Segoe UI" panose="020B0502040204020203" pitchFamily="34" charset="0"/>
                <a:ea typeface="Segoe UI" panose="020B0502040204020203" pitchFamily="34" charset="0"/>
                <a:cs typeface="Segoe UI" panose="020B0502040204020203" pitchFamily="34" charset="0"/>
              </a:rPr>
              <a:t>.NET Core is platform-agnostic, and thus ready for </a:t>
            </a:r>
            <a:r>
              <a:rPr lang="en-US" sz="1400" i="1" kern="0" dirty="0">
                <a:solidFill>
                  <a:srgbClr val="1D2F68"/>
                </a:solidFill>
                <a:latin typeface="Segoe UI" panose="020B0502040204020203" pitchFamily="34" charset="0"/>
                <a:ea typeface="Segoe UI" panose="020B0502040204020203" pitchFamily="34" charset="0"/>
                <a:cs typeface="Segoe UI" panose="020B0502040204020203" pitchFamily="34" charset="0"/>
              </a:rPr>
              <a:t>cloud-migration</a:t>
            </a:r>
            <a:r>
              <a:rPr lang="en-US" sz="1400" kern="0" dirty="0">
                <a:solidFill>
                  <a:srgbClr val="1D2F68"/>
                </a:solidFill>
                <a:latin typeface="Segoe UI" panose="020B0502040204020203" pitchFamily="34" charset="0"/>
                <a:ea typeface="Segoe UI" panose="020B0502040204020203" pitchFamily="34" charset="0"/>
                <a:cs typeface="Segoe UI" panose="020B0502040204020203" pitchFamily="34" charset="0"/>
              </a:rPr>
              <a:t> in a way in which the .NET Framework fundamentally is not. </a:t>
            </a:r>
          </a:p>
          <a:p>
            <a:pPr lvl="2">
              <a:spcBef>
                <a:spcPts val="0"/>
              </a:spcBef>
              <a:spcAft>
                <a:spcPts val="400"/>
              </a:spcAft>
              <a:defRPr/>
            </a:pPr>
            <a:r>
              <a:rPr lang="en-US" sz="1400" kern="0" dirty="0">
                <a:solidFill>
                  <a:srgbClr val="1D2F68"/>
                </a:solidFill>
                <a:latin typeface="Segoe UI" panose="020B0502040204020203" pitchFamily="34" charset="0"/>
                <a:ea typeface="Segoe UI" panose="020B0502040204020203" pitchFamily="34" charset="0"/>
                <a:cs typeface="Segoe UI" panose="020B0502040204020203" pitchFamily="34" charset="0"/>
              </a:rPr>
              <a:t>Reliance on Simple Object Access Protocol (SOAP) messaging versus modern RESTful APIs. </a:t>
            </a:r>
          </a:p>
          <a:p>
            <a:pPr lvl="1">
              <a:spcBef>
                <a:spcPts val="0"/>
              </a:spcBef>
              <a:spcAft>
                <a:spcPts val="400"/>
              </a:spcAft>
              <a:defRPr/>
            </a:pPr>
            <a:r>
              <a:rPr lang="en-US" sz="1800" kern="0" dirty="0">
                <a:solidFill>
                  <a:srgbClr val="1D2F68"/>
                </a:solidFill>
                <a:latin typeface="Segoe UI" panose="020B0502040204020203" pitchFamily="34" charset="0"/>
                <a:ea typeface="Segoe UI" panose="020B0502040204020203" pitchFamily="34" charset="0"/>
                <a:cs typeface="Segoe UI" panose="020B0502040204020203" pitchFamily="34" charset="0"/>
              </a:rPr>
              <a:t>Architecture subject to system-wide downtime due to failures or updates: </a:t>
            </a:r>
          </a:p>
          <a:p>
            <a:pPr lvl="2">
              <a:spcBef>
                <a:spcPts val="0"/>
              </a:spcBef>
              <a:spcAft>
                <a:spcPts val="400"/>
              </a:spcAft>
              <a:defRPr/>
            </a:pPr>
            <a:r>
              <a:rPr lang="en-US" sz="1400" kern="0" dirty="0">
                <a:solidFill>
                  <a:srgbClr val="1D2F68"/>
                </a:solidFill>
                <a:latin typeface="Segoe UI" panose="020B0502040204020203" pitchFamily="34" charset="0"/>
                <a:ea typeface="Segoe UI" panose="020B0502040204020203" pitchFamily="34" charset="0"/>
                <a:cs typeface="Segoe UI" panose="020B0502040204020203" pitchFamily="34" charset="0"/>
              </a:rPr>
              <a:t>Example: 2019 outage during Enterprise Services update.  </a:t>
            </a:r>
          </a:p>
          <a:p>
            <a:pPr>
              <a:spcBef>
                <a:spcPts val="0"/>
              </a:spcBef>
              <a:spcAft>
                <a:spcPts val="400"/>
              </a:spcAft>
              <a:defRPr/>
            </a:pPr>
            <a:r>
              <a:rPr lang="en-US" sz="2000" kern="0" dirty="0">
                <a:solidFill>
                  <a:srgbClr val="1D2F68"/>
                </a:solidFill>
                <a:latin typeface="Segoe UI" panose="020B0502040204020203" pitchFamily="34" charset="0"/>
                <a:ea typeface="Segoe UI" panose="020B0502040204020203" pitchFamily="34" charset="0"/>
                <a:cs typeface="Segoe UI" panose="020B0502040204020203" pitchFamily="34" charset="0"/>
              </a:rPr>
              <a:t>Missing foundational functionality</a:t>
            </a:r>
          </a:p>
        </p:txBody>
      </p:sp>
    </p:spTree>
    <p:extLst>
      <p:ext uri="{BB962C8B-B14F-4D97-AF65-F5344CB8AC3E}">
        <p14:creationId xmlns:p14="http://schemas.microsoft.com/office/powerpoint/2010/main" val="129430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Thinking Bigger…</a:t>
            </a:r>
          </a:p>
        </p:txBody>
      </p:sp>
      <p:sp>
        <p:nvSpPr>
          <p:cNvPr id="3" name="Content Placeholder 5"/>
          <p:cNvSpPr txBox="1">
            <a:spLocks/>
          </p:cNvSpPr>
          <p:nvPr/>
        </p:nvSpPr>
        <p:spPr bwMode="auto">
          <a:xfrm>
            <a:off x="-152400" y="457200"/>
            <a:ext cx="9067800" cy="5410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27432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a:lstStyle>
          <a:p>
            <a:pPr marL="0" indent="0" algn="ctr">
              <a:spcBef>
                <a:spcPts val="0"/>
              </a:spcBef>
              <a:spcAft>
                <a:spcPts val="400"/>
              </a:spcAft>
              <a:buNone/>
              <a:defRPr/>
            </a:pPr>
            <a:endParaRPr lang="en-US" sz="2000" i="1" kern="0" dirty="0">
              <a:solidFill>
                <a:srgbClr val="1D2F68"/>
              </a:solidFill>
              <a:latin typeface="Segoe UI" panose="020B0502040204020203" pitchFamily="34" charset="0"/>
              <a:ea typeface="Segoe UI" panose="020B0502040204020203" pitchFamily="34" charset="0"/>
              <a:cs typeface="Segoe UI" panose="020B0502040204020203" pitchFamily="34" charset="0"/>
            </a:endParaRPr>
          </a:p>
          <a:p>
            <a:pPr marL="0" indent="0" algn="ctr">
              <a:spcBef>
                <a:spcPts val="0"/>
              </a:spcBef>
              <a:spcAft>
                <a:spcPts val="400"/>
              </a:spcAft>
              <a:buNone/>
              <a:defRPr/>
            </a:pPr>
            <a:r>
              <a:rPr lang="en-US" sz="2000" i="1" kern="0" dirty="0">
                <a:solidFill>
                  <a:srgbClr val="1D2F68"/>
                </a:solidFill>
                <a:latin typeface="Segoe UI" panose="020B0502040204020203" pitchFamily="34" charset="0"/>
                <a:ea typeface="Segoe UI" panose="020B0502040204020203" pitchFamily="34" charset="0"/>
                <a:cs typeface="Segoe UI" panose="020B0502040204020203" pitchFamily="34" charset="0"/>
              </a:rPr>
              <a:t>The technical recommendations that Enhancement 1 provides should go beyond simply resolving shortfalls.</a:t>
            </a:r>
          </a:p>
          <a:p>
            <a:pPr marL="0" indent="0">
              <a:spcBef>
                <a:spcPts val="0"/>
              </a:spcBef>
              <a:spcAft>
                <a:spcPts val="400"/>
              </a:spcAft>
              <a:buNone/>
              <a:defRPr/>
            </a:pPr>
            <a:endParaRPr lang="en-US" sz="2000" kern="0" dirty="0">
              <a:solidFill>
                <a:srgbClr val="1D2F68"/>
              </a:solidFill>
              <a:latin typeface="Segoe UI" panose="020B0502040204020203" pitchFamily="34" charset="0"/>
              <a:ea typeface="Segoe UI" panose="020B0502040204020203" pitchFamily="34" charset="0"/>
              <a:cs typeface="Segoe UI" panose="020B0502040204020203" pitchFamily="34" charset="0"/>
            </a:endParaRPr>
          </a:p>
          <a:p>
            <a:pPr>
              <a:spcBef>
                <a:spcPts val="0"/>
              </a:spcBef>
              <a:spcAft>
                <a:spcPts val="400"/>
              </a:spcAft>
              <a:defRPr/>
            </a:pPr>
            <a:r>
              <a:rPr lang="en-US" sz="1800" kern="0" dirty="0">
                <a:solidFill>
                  <a:srgbClr val="1D2F68"/>
                </a:solidFill>
                <a:latin typeface="Segoe UI" panose="020B0502040204020203" pitchFamily="34" charset="0"/>
                <a:ea typeface="Segoe UI" panose="020B0502040204020203" pitchFamily="34" charset="0"/>
                <a:cs typeface="Segoe UI" panose="020B0502040204020203" pitchFamily="34" charset="0"/>
              </a:rPr>
              <a:t>To best achieve Enhancement 1’s goals, technical recommendations should: </a:t>
            </a:r>
          </a:p>
          <a:p>
            <a:pPr lvl="1">
              <a:spcBef>
                <a:spcPts val="0"/>
              </a:spcBef>
              <a:spcAft>
                <a:spcPts val="400"/>
              </a:spcAft>
              <a:defRPr/>
            </a:pPr>
            <a:r>
              <a:rPr lang="en-US" sz="1600" kern="0" dirty="0">
                <a:solidFill>
                  <a:srgbClr val="1D2F68"/>
                </a:solidFill>
                <a:latin typeface="Segoe UI" panose="020B0502040204020203" pitchFamily="34" charset="0"/>
                <a:ea typeface="Segoe UI" panose="020B0502040204020203" pitchFamily="34" charset="0"/>
                <a:cs typeface="Segoe UI" panose="020B0502040204020203" pitchFamily="34" charset="0"/>
              </a:rPr>
              <a:t>Prepare system to leverage modern technologies in a cost-efficient manner.</a:t>
            </a:r>
            <a:endParaRPr lang="en-US" sz="1200" kern="0" dirty="0">
              <a:solidFill>
                <a:srgbClr val="1D2F68"/>
              </a:solidFill>
              <a:latin typeface="Segoe UI" panose="020B0502040204020203" pitchFamily="34" charset="0"/>
              <a:ea typeface="Segoe UI" panose="020B0502040204020203" pitchFamily="34" charset="0"/>
              <a:cs typeface="Segoe UI" panose="020B0502040204020203" pitchFamily="34" charset="0"/>
            </a:endParaRPr>
          </a:p>
          <a:p>
            <a:pPr lvl="1">
              <a:spcBef>
                <a:spcPts val="0"/>
              </a:spcBef>
              <a:spcAft>
                <a:spcPts val="400"/>
              </a:spcAft>
              <a:defRPr/>
            </a:pPr>
            <a:r>
              <a:rPr lang="en-US" sz="1600" kern="0" dirty="0">
                <a:solidFill>
                  <a:srgbClr val="1D2F68"/>
                </a:solidFill>
                <a:latin typeface="Segoe UI" panose="020B0502040204020203" pitchFamily="34" charset="0"/>
                <a:ea typeface="Segoe UI" panose="020B0502040204020203" pitchFamily="34" charset="0"/>
                <a:cs typeface="Segoe UI" panose="020B0502040204020203" pitchFamily="34" charset="0"/>
              </a:rPr>
              <a:t>Define a path-forward for an implementation that provides data analyses and insights that directly support workforce decision-making. </a:t>
            </a:r>
          </a:p>
          <a:p>
            <a:pPr lvl="1">
              <a:spcBef>
                <a:spcPts val="0"/>
              </a:spcBef>
              <a:spcAft>
                <a:spcPts val="400"/>
              </a:spcAft>
              <a:defRPr/>
            </a:pPr>
            <a:r>
              <a:rPr lang="en-US" sz="1600" kern="0" dirty="0">
                <a:solidFill>
                  <a:srgbClr val="1D2F68"/>
                </a:solidFill>
                <a:latin typeface="Segoe UI" panose="020B0502040204020203" pitchFamily="34" charset="0"/>
                <a:ea typeface="Segoe UI" panose="020B0502040204020203" pitchFamily="34" charset="0"/>
                <a:cs typeface="Segoe UI" panose="020B0502040204020203" pitchFamily="34" charset="0"/>
              </a:rPr>
              <a:t>Describe system architecture suitable that allows for rapid implementation of functionality and changes due to business sponsor needs and policy changes. </a:t>
            </a:r>
          </a:p>
          <a:p>
            <a:pPr lvl="1">
              <a:spcBef>
                <a:spcPts val="0"/>
              </a:spcBef>
              <a:spcAft>
                <a:spcPts val="400"/>
              </a:spcAft>
              <a:defRPr/>
            </a:pPr>
            <a:r>
              <a:rPr lang="en-US" sz="1600" kern="0" dirty="0">
                <a:solidFill>
                  <a:srgbClr val="1D2F68"/>
                </a:solidFill>
                <a:latin typeface="Segoe UI" panose="020B0502040204020203" pitchFamily="34" charset="0"/>
                <a:ea typeface="Segoe UI" panose="020B0502040204020203" pitchFamily="34" charset="0"/>
                <a:cs typeface="Segoe UI" panose="020B0502040204020203" pitchFamily="34" charset="0"/>
              </a:rPr>
              <a:t>Identify a software development process that centralizes business stakeholder input. </a:t>
            </a:r>
          </a:p>
          <a:p>
            <a:pPr lvl="1">
              <a:spcBef>
                <a:spcPts val="0"/>
              </a:spcBef>
              <a:spcAft>
                <a:spcPts val="400"/>
              </a:spcAft>
              <a:defRPr/>
            </a:pPr>
            <a:r>
              <a:rPr lang="en-US" sz="1600" kern="0" dirty="0">
                <a:solidFill>
                  <a:srgbClr val="1D2F68"/>
                </a:solidFill>
                <a:latin typeface="Segoe UI" panose="020B0502040204020203" pitchFamily="34" charset="0"/>
                <a:ea typeface="Segoe UI" panose="020B0502040204020203" pitchFamily="34" charset="0"/>
                <a:cs typeface="Segoe UI" panose="020B0502040204020203" pitchFamily="34" charset="0"/>
              </a:rPr>
              <a:t>Plan for services that scale, with some optimized for heavy workload, others for less – based on historical usage metrics, and real-time usage data going forward. </a:t>
            </a:r>
          </a:p>
          <a:p>
            <a:pPr lvl="1">
              <a:spcBef>
                <a:spcPts val="0"/>
              </a:spcBef>
              <a:spcAft>
                <a:spcPts val="400"/>
              </a:spcAft>
              <a:defRPr/>
            </a:pPr>
            <a:r>
              <a:rPr lang="en-US" sz="1600" kern="0" dirty="0">
                <a:solidFill>
                  <a:srgbClr val="1D2F68"/>
                </a:solidFill>
                <a:latin typeface="Segoe UI" panose="020B0502040204020203" pitchFamily="34" charset="0"/>
                <a:ea typeface="Segoe UI" panose="020B0502040204020203" pitchFamily="34" charset="0"/>
                <a:cs typeface="Segoe UI" panose="020B0502040204020203" pitchFamily="34" charset="0"/>
              </a:rPr>
              <a:t>Design an architecture in which all applications interact intuitively, share internal data, and pull effectively from vetted external data resources.  </a:t>
            </a:r>
          </a:p>
          <a:p>
            <a:pPr lvl="1">
              <a:spcBef>
                <a:spcPts val="0"/>
              </a:spcBef>
              <a:spcAft>
                <a:spcPts val="400"/>
              </a:spcAft>
              <a:defRPr/>
            </a:pPr>
            <a:r>
              <a:rPr lang="en-US" sz="1600" kern="0" dirty="0">
                <a:solidFill>
                  <a:srgbClr val="1D2F68"/>
                </a:solidFill>
                <a:latin typeface="Segoe UI" panose="020B0502040204020203" pitchFamily="34" charset="0"/>
                <a:ea typeface="Segoe UI" panose="020B0502040204020203" pitchFamily="34" charset="0"/>
                <a:cs typeface="Segoe UI" panose="020B0502040204020203" pitchFamily="34" charset="0"/>
              </a:rPr>
              <a:t>Outline a data governance plan that standardizes enterprise-level data usage/storage.</a:t>
            </a:r>
          </a:p>
          <a:p>
            <a:pPr lvl="1">
              <a:spcBef>
                <a:spcPts val="0"/>
              </a:spcBef>
              <a:spcAft>
                <a:spcPts val="400"/>
              </a:spcAft>
              <a:defRPr/>
            </a:pPr>
            <a:endParaRPr lang="en-US" sz="1600" kern="0" dirty="0">
              <a:solidFill>
                <a:srgbClr val="1D2F68"/>
              </a:solidFill>
              <a:latin typeface="Segoe UI" panose="020B0502040204020203" pitchFamily="34" charset="0"/>
              <a:ea typeface="Segoe UI" panose="020B0502040204020203" pitchFamily="34" charset="0"/>
              <a:cs typeface="Segoe UI" panose="020B0502040204020203" pitchFamily="34" charset="0"/>
            </a:endParaRPr>
          </a:p>
          <a:p>
            <a:pPr lvl="1">
              <a:spcBef>
                <a:spcPts val="0"/>
              </a:spcBef>
              <a:spcAft>
                <a:spcPts val="400"/>
              </a:spcAft>
              <a:defRPr/>
            </a:pPr>
            <a:endParaRPr lang="en-US" sz="1600" kern="0" dirty="0">
              <a:solidFill>
                <a:srgbClr val="1D2F68"/>
              </a:solidFill>
              <a:latin typeface="Segoe UI" panose="020B0502040204020203" pitchFamily="34" charset="0"/>
              <a:ea typeface="Segoe UI" panose="020B0502040204020203" pitchFamily="34" charset="0"/>
              <a:cs typeface="Segoe UI" panose="020B0502040204020203" pitchFamily="34" charset="0"/>
            </a:endParaRPr>
          </a:p>
          <a:p>
            <a:pPr lvl="1">
              <a:spcBef>
                <a:spcPts val="0"/>
              </a:spcBef>
              <a:spcAft>
                <a:spcPts val="400"/>
              </a:spcAft>
              <a:defRPr/>
            </a:pPr>
            <a:endParaRPr lang="en-US" sz="1600" kern="0" dirty="0">
              <a:solidFill>
                <a:srgbClr val="1D2F68"/>
              </a:solidFill>
              <a:latin typeface="Segoe UI" panose="020B0502040204020203" pitchFamily="34" charset="0"/>
              <a:ea typeface="Segoe UI" panose="020B0502040204020203" pitchFamily="34" charset="0"/>
              <a:cs typeface="Segoe UI" panose="020B0502040204020203" pitchFamily="34" charset="0"/>
            </a:endParaRPr>
          </a:p>
          <a:p>
            <a:pPr>
              <a:spcBef>
                <a:spcPts val="0"/>
              </a:spcBef>
              <a:spcAft>
                <a:spcPts val="400"/>
              </a:spcAft>
              <a:defRPr/>
            </a:pPr>
            <a:endParaRPr lang="en-US" sz="2000" kern="0" dirty="0">
              <a:solidFill>
                <a:srgbClr val="1D2F68"/>
              </a:solidFill>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060325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Current System Architecture</a:t>
            </a:r>
          </a:p>
        </p:txBody>
      </p:sp>
      <p:sp>
        <p:nvSpPr>
          <p:cNvPr id="3" name="Content Placeholder 5"/>
          <p:cNvSpPr txBox="1">
            <a:spLocks/>
          </p:cNvSpPr>
          <p:nvPr/>
        </p:nvSpPr>
        <p:spPr bwMode="auto">
          <a:xfrm>
            <a:off x="76200" y="685800"/>
            <a:ext cx="9067800" cy="5410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27432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a:lstStyle>
          <a:p>
            <a:pPr>
              <a:spcBef>
                <a:spcPts val="0"/>
              </a:spcBef>
              <a:spcAft>
                <a:spcPts val="400"/>
              </a:spcAft>
              <a:defRPr/>
            </a:pPr>
            <a:r>
              <a:rPr lang="en-US" sz="2000" kern="0" dirty="0">
                <a:solidFill>
                  <a:srgbClr val="1D2F68"/>
                </a:solidFill>
                <a:latin typeface="Segoe UI" panose="020B0502040204020203" pitchFamily="34" charset="0"/>
                <a:ea typeface="Segoe UI" panose="020B0502040204020203" pitchFamily="34" charset="0"/>
                <a:cs typeface="Segoe UI" panose="020B0502040204020203" pitchFamily="34" charset="0"/>
              </a:rPr>
              <a:t>Currently implements </a:t>
            </a:r>
            <a:r>
              <a:rPr lang="en-US" sz="2000" i="1" kern="0" dirty="0">
                <a:solidFill>
                  <a:srgbClr val="1D2F68"/>
                </a:solidFill>
                <a:latin typeface="Segoe UI" panose="020B0502040204020203" pitchFamily="34" charset="0"/>
                <a:ea typeface="Segoe UI" panose="020B0502040204020203" pitchFamily="34" charset="0"/>
                <a:cs typeface="Segoe UI" panose="020B0502040204020203" pitchFamily="34" charset="0"/>
              </a:rPr>
              <a:t>Service Oriented Architecture</a:t>
            </a:r>
            <a:r>
              <a:rPr lang="en-US" sz="2000" kern="0" dirty="0">
                <a:solidFill>
                  <a:srgbClr val="1D2F68"/>
                </a:solidFill>
                <a:latin typeface="Segoe UI" panose="020B0502040204020203" pitchFamily="34" charset="0"/>
                <a:ea typeface="Segoe UI" panose="020B0502040204020203" pitchFamily="34" charset="0"/>
                <a:cs typeface="Segoe UI" panose="020B0502040204020203" pitchFamily="34" charset="0"/>
              </a:rPr>
              <a:t> (SOA):</a:t>
            </a:r>
          </a:p>
          <a:p>
            <a:pPr lvl="1">
              <a:spcBef>
                <a:spcPts val="0"/>
              </a:spcBef>
              <a:spcAft>
                <a:spcPts val="400"/>
              </a:spcAft>
              <a:defRPr/>
            </a:pPr>
            <a:r>
              <a:rPr lang="en-US" sz="1600" kern="0" dirty="0">
                <a:solidFill>
                  <a:srgbClr val="1D2F68"/>
                </a:solidFill>
                <a:latin typeface="Segoe UI" panose="020B0502040204020203" pitchFamily="34" charset="0"/>
                <a:ea typeface="Segoe UI" panose="020B0502040204020203" pitchFamily="34" charset="0"/>
                <a:cs typeface="Segoe UI" panose="020B0502040204020203" pitchFamily="34" charset="0"/>
              </a:rPr>
              <a:t>Data saved to SQL Server 2012 databases;</a:t>
            </a:r>
          </a:p>
          <a:p>
            <a:pPr lvl="1">
              <a:spcBef>
                <a:spcPts val="0"/>
              </a:spcBef>
              <a:spcAft>
                <a:spcPts val="400"/>
              </a:spcAft>
              <a:defRPr/>
            </a:pPr>
            <a:r>
              <a:rPr lang="en-US" sz="1600" kern="0" dirty="0">
                <a:solidFill>
                  <a:srgbClr val="1D2F68"/>
                </a:solidFill>
                <a:latin typeface="Segoe UI" panose="020B0502040204020203" pitchFamily="34" charset="0"/>
                <a:ea typeface="Segoe UI" panose="020B0502040204020203" pitchFamily="34" charset="0"/>
                <a:cs typeface="Segoe UI" panose="020B0502040204020203" pitchFamily="34" charset="0"/>
              </a:rPr>
              <a:t>Business logic written in C# via the .NET Framework; </a:t>
            </a:r>
          </a:p>
          <a:p>
            <a:pPr lvl="1">
              <a:spcBef>
                <a:spcPts val="0"/>
              </a:spcBef>
              <a:spcAft>
                <a:spcPts val="400"/>
              </a:spcAft>
              <a:defRPr/>
            </a:pPr>
            <a:r>
              <a:rPr lang="en-US" sz="1600" kern="0" dirty="0">
                <a:solidFill>
                  <a:srgbClr val="1D2F68"/>
                </a:solidFill>
                <a:latin typeface="Segoe UI" panose="020B0502040204020203" pitchFamily="34" charset="0"/>
                <a:ea typeface="Segoe UI" panose="020B0502040204020203" pitchFamily="34" charset="0"/>
                <a:cs typeface="Segoe UI" panose="020B0502040204020203" pitchFamily="34" charset="0"/>
              </a:rPr>
              <a:t>Work coordinated among disparate client-side applications and the data access layer via Window Communication Foundation (WCF), potentially using service bus(</a:t>
            </a:r>
            <a:r>
              <a:rPr lang="en-US" sz="1600" kern="0" dirty="0" err="1">
                <a:solidFill>
                  <a:srgbClr val="1D2F68"/>
                </a:solidFill>
                <a:latin typeface="Segoe UI" panose="020B0502040204020203" pitchFamily="34" charset="0"/>
                <a:ea typeface="Segoe UI" panose="020B0502040204020203" pitchFamily="34" charset="0"/>
                <a:cs typeface="Segoe UI" panose="020B0502040204020203" pitchFamily="34" charset="0"/>
              </a:rPr>
              <a:t>ses</a:t>
            </a:r>
            <a:r>
              <a:rPr lang="en-US" sz="1600" kern="0" dirty="0">
                <a:solidFill>
                  <a:srgbClr val="1D2F68"/>
                </a:solidFill>
                <a:latin typeface="Segoe UI" panose="020B0502040204020203" pitchFamily="34" charset="0"/>
                <a:ea typeface="Segoe UI" panose="020B0502040204020203" pitchFamily="34" charset="0"/>
                <a:cs typeface="Segoe UI" panose="020B0502040204020203" pitchFamily="34" charset="0"/>
              </a:rPr>
              <a:t>) and SOAP-type messaging. </a:t>
            </a:r>
          </a:p>
          <a:p>
            <a:pPr lvl="1">
              <a:spcBef>
                <a:spcPts val="0"/>
              </a:spcBef>
              <a:spcAft>
                <a:spcPts val="400"/>
              </a:spcAft>
              <a:defRPr/>
            </a:pPr>
            <a:r>
              <a:rPr lang="en-US" sz="1600" kern="0" dirty="0">
                <a:solidFill>
                  <a:srgbClr val="1D2F68"/>
                </a:solidFill>
                <a:latin typeface="Segoe UI" panose="020B0502040204020203" pitchFamily="34" charset="0"/>
                <a:ea typeface="Segoe UI" panose="020B0502040204020203" pitchFamily="34" charset="0"/>
                <a:cs typeface="Segoe UI" panose="020B0502040204020203" pitchFamily="34" charset="0"/>
              </a:rPr>
              <a:t>Client-side applications written in .NET MVC, utilizing HTML, CSS, and JavaScript (jQuery). </a:t>
            </a:r>
          </a:p>
          <a:p>
            <a:pPr>
              <a:spcBef>
                <a:spcPts val="0"/>
              </a:spcBef>
              <a:spcAft>
                <a:spcPts val="400"/>
              </a:spcAft>
              <a:defRPr/>
            </a:pPr>
            <a:r>
              <a:rPr lang="en-US" sz="1800" kern="0" dirty="0">
                <a:solidFill>
                  <a:srgbClr val="1D2F68"/>
                </a:solidFill>
                <a:latin typeface="Segoe UI" panose="020B0502040204020203" pitchFamily="34" charset="0"/>
                <a:ea typeface="Segoe UI" panose="020B0502040204020203" pitchFamily="34" charset="0"/>
                <a:cs typeface="Segoe UI" panose="020B0502040204020203" pitchFamily="34" charset="0"/>
              </a:rPr>
              <a:t>Data isn’t saved to structures that maximize cost-savings or promote efficiency for the functionalities they serve. </a:t>
            </a:r>
          </a:p>
          <a:p>
            <a:pPr lvl="1">
              <a:spcBef>
                <a:spcPts val="0"/>
              </a:spcBef>
              <a:spcAft>
                <a:spcPts val="400"/>
              </a:spcAft>
              <a:defRPr/>
            </a:pPr>
            <a:r>
              <a:rPr lang="en-US" sz="1800" kern="0" dirty="0">
                <a:solidFill>
                  <a:srgbClr val="1D2F68"/>
                </a:solidFill>
                <a:latin typeface="Segoe UI" panose="020B0502040204020203" pitchFamily="34" charset="0"/>
                <a:ea typeface="Segoe UI" panose="020B0502040204020203" pitchFamily="34" charset="0"/>
                <a:cs typeface="Segoe UI" panose="020B0502040204020203" pitchFamily="34" charset="0"/>
              </a:rPr>
              <a:t>Over-reliance on SQL versus modern non-relational blob, document, and other No-SQL technologies. </a:t>
            </a:r>
          </a:p>
          <a:p>
            <a:pPr lvl="1">
              <a:spcBef>
                <a:spcPts val="0"/>
              </a:spcBef>
              <a:spcAft>
                <a:spcPts val="400"/>
              </a:spcAft>
              <a:defRPr/>
            </a:pPr>
            <a:r>
              <a:rPr lang="en-US" sz="1800" kern="0" dirty="0">
                <a:solidFill>
                  <a:srgbClr val="1D2F68"/>
                </a:solidFill>
                <a:latin typeface="Segoe UI" panose="020B0502040204020203" pitchFamily="34" charset="0"/>
                <a:ea typeface="Segoe UI" panose="020B0502040204020203" pitchFamily="34" charset="0"/>
                <a:cs typeface="Segoe UI" panose="020B0502040204020203" pitchFamily="34" charset="0"/>
              </a:rPr>
              <a:t>Data guidance lacking in both: </a:t>
            </a:r>
          </a:p>
          <a:p>
            <a:pPr lvl="2">
              <a:spcBef>
                <a:spcPts val="0"/>
              </a:spcBef>
              <a:spcAft>
                <a:spcPts val="400"/>
              </a:spcAft>
              <a:defRPr/>
            </a:pPr>
            <a:r>
              <a:rPr lang="en-US" sz="1600" b="1" kern="0" dirty="0">
                <a:solidFill>
                  <a:srgbClr val="1D2F68"/>
                </a:solidFill>
                <a:latin typeface="Segoe UI" panose="020B0502040204020203" pitchFamily="34" charset="0"/>
                <a:ea typeface="Segoe UI" panose="020B0502040204020203" pitchFamily="34" charset="0"/>
                <a:cs typeface="Segoe UI" panose="020B0502040204020203" pitchFamily="34" charset="0"/>
              </a:rPr>
              <a:t>Structure</a:t>
            </a:r>
          </a:p>
          <a:p>
            <a:pPr lvl="3">
              <a:spcBef>
                <a:spcPts val="0"/>
              </a:spcBef>
              <a:spcAft>
                <a:spcPts val="400"/>
              </a:spcAft>
              <a:defRPr/>
            </a:pPr>
            <a:r>
              <a:rPr lang="en-US" sz="1400" kern="0" dirty="0">
                <a:solidFill>
                  <a:srgbClr val="1D2F68"/>
                </a:solidFill>
                <a:latin typeface="Segoe UI" panose="020B0502040204020203" pitchFamily="34" charset="0"/>
                <a:ea typeface="Segoe UI" panose="020B0502040204020203" pitchFamily="34" charset="0"/>
                <a:cs typeface="Segoe UI" panose="020B0502040204020203" pitchFamily="34" charset="0"/>
              </a:rPr>
              <a:t>Separating production tables from reporting – Virtualization strategies, ETL, implementing 3</a:t>
            </a:r>
            <a:r>
              <a:rPr lang="en-US" sz="1400" kern="0" baseline="30000" dirty="0">
                <a:solidFill>
                  <a:srgbClr val="1D2F68"/>
                </a:solidFill>
                <a:latin typeface="Segoe UI" panose="020B0502040204020203" pitchFamily="34" charset="0"/>
                <a:ea typeface="Segoe UI" panose="020B0502040204020203" pitchFamily="34" charset="0"/>
                <a:cs typeface="Segoe UI" panose="020B0502040204020203" pitchFamily="34" charset="0"/>
              </a:rPr>
              <a:t>rd</a:t>
            </a:r>
            <a:r>
              <a:rPr lang="en-US" sz="1400" kern="0" dirty="0">
                <a:solidFill>
                  <a:srgbClr val="1D2F68"/>
                </a:solidFill>
                <a:latin typeface="Segoe UI" panose="020B0502040204020203" pitchFamily="34" charset="0"/>
                <a:ea typeface="Segoe UI" panose="020B0502040204020203" pitchFamily="34" charset="0"/>
                <a:cs typeface="Segoe UI" panose="020B0502040204020203" pitchFamily="34" charset="0"/>
              </a:rPr>
              <a:t> Party Services, etc.</a:t>
            </a:r>
            <a:r>
              <a:rPr lang="en-US" sz="1050" kern="0" dirty="0">
                <a:solidFill>
                  <a:srgbClr val="1D2F68"/>
                </a:solidFill>
                <a:latin typeface="Segoe UI" panose="020B0502040204020203" pitchFamily="34" charset="0"/>
                <a:ea typeface="Segoe UI" panose="020B0502040204020203" pitchFamily="34" charset="0"/>
                <a:cs typeface="Segoe UI" panose="020B0502040204020203" pitchFamily="34" charset="0"/>
              </a:rPr>
              <a:t> </a:t>
            </a:r>
          </a:p>
          <a:p>
            <a:pPr lvl="2">
              <a:spcBef>
                <a:spcPts val="0"/>
              </a:spcBef>
              <a:spcAft>
                <a:spcPts val="400"/>
              </a:spcAft>
              <a:defRPr/>
            </a:pPr>
            <a:r>
              <a:rPr lang="en-US" sz="1600" b="1" kern="0" dirty="0">
                <a:solidFill>
                  <a:srgbClr val="1D2F68"/>
                </a:solidFill>
                <a:latin typeface="Segoe UI" panose="020B0502040204020203" pitchFamily="34" charset="0"/>
                <a:ea typeface="Segoe UI" panose="020B0502040204020203" pitchFamily="34" charset="0"/>
                <a:cs typeface="Segoe UI" panose="020B0502040204020203" pitchFamily="34" charset="0"/>
              </a:rPr>
              <a:t>Policy</a:t>
            </a:r>
          </a:p>
          <a:p>
            <a:pPr lvl="3">
              <a:spcBef>
                <a:spcPts val="0"/>
              </a:spcBef>
              <a:spcAft>
                <a:spcPts val="400"/>
              </a:spcAft>
              <a:defRPr/>
            </a:pPr>
            <a:r>
              <a:rPr lang="en-US" sz="1400" kern="0" dirty="0">
                <a:solidFill>
                  <a:srgbClr val="1D2F68"/>
                </a:solidFill>
                <a:latin typeface="Segoe UI" panose="020B0502040204020203" pitchFamily="34" charset="0"/>
                <a:ea typeface="Segoe UI" panose="020B0502040204020203" pitchFamily="34" charset="0"/>
                <a:cs typeface="Segoe UI" panose="020B0502040204020203" pitchFamily="34" charset="0"/>
              </a:rPr>
              <a:t>Defined roles and definitions: Data-Marts, Warehouses, Data Custodians, Data Stewards, etc. </a:t>
            </a:r>
          </a:p>
        </p:txBody>
      </p:sp>
    </p:spTree>
    <p:extLst>
      <p:ext uri="{BB962C8B-B14F-4D97-AF65-F5344CB8AC3E}">
        <p14:creationId xmlns:p14="http://schemas.microsoft.com/office/powerpoint/2010/main" val="2242667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Current System Architecture</a:t>
            </a:r>
          </a:p>
        </p:txBody>
      </p:sp>
      <p:sp>
        <p:nvSpPr>
          <p:cNvPr id="3" name="Content Placeholder 5"/>
          <p:cNvSpPr txBox="1">
            <a:spLocks/>
          </p:cNvSpPr>
          <p:nvPr/>
        </p:nvSpPr>
        <p:spPr bwMode="auto">
          <a:xfrm>
            <a:off x="29817" y="990600"/>
            <a:ext cx="9067800" cy="4800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27432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a:lstStyle>
          <a:p>
            <a:pPr>
              <a:spcBef>
                <a:spcPts val="0"/>
              </a:spcBef>
              <a:spcAft>
                <a:spcPts val="400"/>
              </a:spcAft>
              <a:defRPr/>
            </a:pPr>
            <a:r>
              <a:rPr lang="en-US" sz="2000" kern="0" dirty="0">
                <a:solidFill>
                  <a:srgbClr val="1D2F68"/>
                </a:solidFill>
                <a:latin typeface="Segoe UI" panose="020B0502040204020203" pitchFamily="34" charset="0"/>
                <a:ea typeface="Segoe UI" panose="020B0502040204020203" pitchFamily="34" charset="0"/>
                <a:cs typeface="Segoe UI" panose="020B0502040204020203" pitchFamily="34" charset="0"/>
              </a:rPr>
              <a:t>Monolithic-like codebase (and use of agency hosted service bus), other design practices, may contribute to systemic single point failures. </a:t>
            </a:r>
          </a:p>
          <a:p>
            <a:pPr>
              <a:spcBef>
                <a:spcPts val="0"/>
              </a:spcBef>
              <a:spcAft>
                <a:spcPts val="400"/>
              </a:spcAft>
              <a:defRPr/>
            </a:pPr>
            <a:r>
              <a:rPr lang="en-US" sz="2000" kern="0" dirty="0">
                <a:solidFill>
                  <a:srgbClr val="1D2F68"/>
                </a:solidFill>
                <a:latin typeface="Segoe UI" panose="020B0502040204020203" pitchFamily="34" charset="0"/>
                <a:ea typeface="Segoe UI" panose="020B0502040204020203" pitchFamily="34" charset="0"/>
                <a:cs typeface="Segoe UI" panose="020B0502040204020203" pitchFamily="34" charset="0"/>
              </a:rPr>
              <a:t>Adding/Updating services requires revisions to entire applications.</a:t>
            </a:r>
          </a:p>
          <a:p>
            <a:pPr lvl="1">
              <a:spcBef>
                <a:spcPts val="0"/>
              </a:spcBef>
              <a:spcAft>
                <a:spcPts val="400"/>
              </a:spcAft>
              <a:defRPr/>
            </a:pPr>
            <a:r>
              <a:rPr lang="en-US" sz="1800" kern="0" dirty="0">
                <a:solidFill>
                  <a:srgbClr val="1D2F68"/>
                </a:solidFill>
                <a:latin typeface="Segoe UI" panose="020B0502040204020203" pitchFamily="34" charset="0"/>
                <a:ea typeface="Segoe UI" panose="020B0502040204020203" pitchFamily="34" charset="0"/>
                <a:cs typeface="Segoe UI" panose="020B0502040204020203" pitchFamily="34" charset="0"/>
              </a:rPr>
              <a:t>As opposed to a strategy that encourages easy stand-up of .NET Core Web APIs, exposing data from small databases dedicated to individual services.</a:t>
            </a:r>
          </a:p>
          <a:p>
            <a:pPr lvl="1">
              <a:spcBef>
                <a:spcPts val="0"/>
              </a:spcBef>
              <a:spcAft>
                <a:spcPts val="400"/>
              </a:spcAft>
              <a:defRPr/>
            </a:pPr>
            <a:r>
              <a:rPr lang="en-US" sz="1800" kern="0" dirty="0">
                <a:solidFill>
                  <a:srgbClr val="1D2F68"/>
                </a:solidFill>
                <a:latin typeface="Segoe UI" panose="020B0502040204020203" pitchFamily="34" charset="0"/>
                <a:ea typeface="Segoe UI" panose="020B0502040204020203" pitchFamily="34" charset="0"/>
                <a:cs typeface="Segoe UI" panose="020B0502040204020203" pitchFamily="34" charset="0"/>
              </a:rPr>
              <a:t>Dev Kit provides Software Development Kits (SDKs) for the following back-end technologies: </a:t>
            </a:r>
          </a:p>
          <a:p>
            <a:pPr lvl="2">
              <a:spcBef>
                <a:spcPts val="0"/>
              </a:spcBef>
              <a:spcAft>
                <a:spcPts val="400"/>
              </a:spcAft>
              <a:defRPr/>
            </a:pPr>
            <a:r>
              <a:rPr lang="en-US" sz="1600" b="1" kern="0" dirty="0">
                <a:solidFill>
                  <a:srgbClr val="1D2F68"/>
                </a:solidFill>
                <a:latin typeface="Segoe UI" panose="020B0502040204020203" pitchFamily="34" charset="0"/>
                <a:ea typeface="Segoe UI" panose="020B0502040204020203" pitchFamily="34" charset="0"/>
                <a:cs typeface="Segoe UI" panose="020B0502040204020203" pitchFamily="34" charset="0"/>
              </a:rPr>
              <a:t>Java (Spring)</a:t>
            </a:r>
          </a:p>
          <a:p>
            <a:pPr lvl="2">
              <a:spcBef>
                <a:spcPts val="0"/>
              </a:spcBef>
              <a:spcAft>
                <a:spcPts val="400"/>
              </a:spcAft>
              <a:defRPr/>
            </a:pPr>
            <a:r>
              <a:rPr lang="en-US" sz="1600" b="1" kern="0" dirty="0">
                <a:solidFill>
                  <a:srgbClr val="1D2F68"/>
                </a:solidFill>
                <a:latin typeface="Segoe UI" panose="020B0502040204020203" pitchFamily="34" charset="0"/>
                <a:ea typeface="Segoe UI" panose="020B0502040204020203" pitchFamily="34" charset="0"/>
                <a:cs typeface="Segoe UI" panose="020B0502040204020203" pitchFamily="34" charset="0"/>
              </a:rPr>
              <a:t>Node.js</a:t>
            </a:r>
          </a:p>
          <a:p>
            <a:pPr lvl="2">
              <a:spcBef>
                <a:spcPts val="0"/>
              </a:spcBef>
              <a:spcAft>
                <a:spcPts val="400"/>
              </a:spcAft>
              <a:defRPr/>
            </a:pPr>
            <a:r>
              <a:rPr lang="en-US" sz="1600" b="1" kern="0" dirty="0">
                <a:solidFill>
                  <a:srgbClr val="1D2F68"/>
                </a:solidFill>
                <a:latin typeface="Segoe UI" panose="020B0502040204020203" pitchFamily="34" charset="0"/>
                <a:ea typeface="Segoe UI" panose="020B0502040204020203" pitchFamily="34" charset="0"/>
                <a:cs typeface="Segoe UI" panose="020B0502040204020203" pitchFamily="34" charset="0"/>
              </a:rPr>
              <a:t>.NET Core</a:t>
            </a:r>
          </a:p>
          <a:p>
            <a:pPr>
              <a:spcBef>
                <a:spcPts val="0"/>
              </a:spcBef>
              <a:spcAft>
                <a:spcPts val="400"/>
              </a:spcAft>
              <a:defRPr/>
            </a:pPr>
            <a:r>
              <a:rPr lang="en-US" sz="2000" kern="0" dirty="0">
                <a:solidFill>
                  <a:srgbClr val="1D2F68"/>
                </a:solidFill>
                <a:latin typeface="Segoe UI" panose="020B0502040204020203" pitchFamily="34" charset="0"/>
                <a:ea typeface="Segoe UI" panose="020B0502040204020203" pitchFamily="34" charset="0"/>
                <a:cs typeface="Segoe UI" panose="020B0502040204020203" pitchFamily="34" charset="0"/>
              </a:rPr>
              <a:t>Out-of-date frontend technologies result in complex development cycles that require extensive workload in time and resources.</a:t>
            </a:r>
          </a:p>
          <a:p>
            <a:pPr lvl="1">
              <a:spcBef>
                <a:spcPts val="0"/>
              </a:spcBef>
              <a:spcAft>
                <a:spcPts val="400"/>
              </a:spcAft>
              <a:defRPr/>
            </a:pPr>
            <a:r>
              <a:rPr lang="en-US" sz="1800" kern="0" dirty="0">
                <a:solidFill>
                  <a:srgbClr val="1D2F68"/>
                </a:solidFill>
                <a:latin typeface="Segoe UI" panose="020B0502040204020203" pitchFamily="34" charset="0"/>
                <a:ea typeface="Segoe UI" panose="020B0502040204020203" pitchFamily="34" charset="0"/>
                <a:cs typeface="Segoe UI" panose="020B0502040204020203" pitchFamily="34" charset="0"/>
              </a:rPr>
              <a:t>Recommends use of Angular as the JavaScript front-end framework and has a SDK for support. </a:t>
            </a:r>
          </a:p>
        </p:txBody>
      </p:sp>
    </p:spTree>
    <p:extLst>
      <p:ext uri="{BB962C8B-B14F-4D97-AF65-F5344CB8AC3E}">
        <p14:creationId xmlns:p14="http://schemas.microsoft.com/office/powerpoint/2010/main" val="3778310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Architecture - Alternative</a:t>
            </a:r>
          </a:p>
        </p:txBody>
      </p:sp>
      <p:sp>
        <p:nvSpPr>
          <p:cNvPr id="3" name="Content Placeholder 5"/>
          <p:cNvSpPr txBox="1">
            <a:spLocks/>
          </p:cNvSpPr>
          <p:nvPr/>
        </p:nvSpPr>
        <p:spPr bwMode="auto">
          <a:xfrm>
            <a:off x="-29817" y="1066800"/>
            <a:ext cx="9067800" cy="441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27432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a:lstStyle>
          <a:p>
            <a:pPr>
              <a:spcBef>
                <a:spcPts val="0"/>
              </a:spcBef>
              <a:spcAft>
                <a:spcPts val="400"/>
              </a:spcAft>
              <a:defRPr/>
            </a:pPr>
            <a:r>
              <a:rPr lang="en-US" sz="2400" kern="0" dirty="0">
                <a:solidFill>
                  <a:srgbClr val="1D2F68"/>
                </a:solidFill>
                <a:latin typeface="Segoe UI" panose="020B0502040204020203" pitchFamily="34" charset="0"/>
                <a:ea typeface="Segoe UI" panose="020B0502040204020203" pitchFamily="34" charset="0"/>
                <a:cs typeface="Segoe UI" panose="020B0502040204020203" pitchFamily="34" charset="0"/>
              </a:rPr>
              <a:t>Without removing the current SOA, all future enhancements could be implemented via the </a:t>
            </a:r>
            <a:r>
              <a:rPr lang="en-US" sz="2400" i="1" kern="0" dirty="0">
                <a:solidFill>
                  <a:srgbClr val="1D2F68"/>
                </a:solidFill>
                <a:latin typeface="Segoe UI" panose="020B0502040204020203" pitchFamily="34" charset="0"/>
                <a:ea typeface="Segoe UI" panose="020B0502040204020203" pitchFamily="34" charset="0"/>
                <a:cs typeface="Segoe UI" panose="020B0502040204020203" pitchFamily="34" charset="0"/>
              </a:rPr>
              <a:t>microservice</a:t>
            </a:r>
            <a:r>
              <a:rPr lang="en-US" sz="2400" kern="0" dirty="0">
                <a:solidFill>
                  <a:srgbClr val="1D2F68"/>
                </a:solidFill>
                <a:latin typeface="Segoe UI" panose="020B0502040204020203" pitchFamily="34" charset="0"/>
                <a:ea typeface="Segoe UI" panose="020B0502040204020203" pitchFamily="34" charset="0"/>
                <a:cs typeface="Segoe UI" panose="020B0502040204020203" pitchFamily="34" charset="0"/>
              </a:rPr>
              <a:t> pattern including client-side Single Page (JavaScript) Applications (“SPAs”): </a:t>
            </a:r>
          </a:p>
          <a:p>
            <a:pPr lvl="1">
              <a:spcBef>
                <a:spcPts val="0"/>
              </a:spcBef>
              <a:spcAft>
                <a:spcPts val="400"/>
              </a:spcAft>
              <a:defRPr/>
            </a:pPr>
            <a:r>
              <a:rPr lang="en-US" sz="2000" kern="0" dirty="0">
                <a:solidFill>
                  <a:srgbClr val="1D2F68"/>
                </a:solidFill>
                <a:latin typeface="Segoe UI" panose="020B0502040204020203" pitchFamily="34" charset="0"/>
                <a:ea typeface="Segoe UI" panose="020B0502040204020203" pitchFamily="34" charset="0"/>
                <a:cs typeface="Segoe UI" panose="020B0502040204020203" pitchFamily="34" charset="0"/>
              </a:rPr>
              <a:t>Small, cost-efficient data caches that support individual services;</a:t>
            </a:r>
          </a:p>
          <a:p>
            <a:pPr lvl="1">
              <a:spcBef>
                <a:spcPts val="0"/>
              </a:spcBef>
              <a:spcAft>
                <a:spcPts val="400"/>
              </a:spcAft>
              <a:defRPr/>
            </a:pPr>
            <a:r>
              <a:rPr lang="en-US" sz="2000" kern="0" dirty="0">
                <a:solidFill>
                  <a:srgbClr val="1D2F68"/>
                </a:solidFill>
                <a:latin typeface="Segoe UI" panose="020B0502040204020203" pitchFamily="34" charset="0"/>
                <a:ea typeface="Segoe UI" panose="020B0502040204020203" pitchFamily="34" charset="0"/>
                <a:cs typeface="Segoe UI" panose="020B0502040204020203" pitchFamily="34" charset="0"/>
              </a:rPr>
              <a:t>Business logic exposed via Web API, eliminating the need for service bus(</a:t>
            </a:r>
            <a:r>
              <a:rPr lang="en-US" sz="2000" kern="0" dirty="0" err="1">
                <a:solidFill>
                  <a:srgbClr val="1D2F68"/>
                </a:solidFill>
                <a:latin typeface="Segoe UI" panose="020B0502040204020203" pitchFamily="34" charset="0"/>
                <a:ea typeface="Segoe UI" panose="020B0502040204020203" pitchFamily="34" charset="0"/>
                <a:cs typeface="Segoe UI" panose="020B0502040204020203" pitchFamily="34" charset="0"/>
              </a:rPr>
              <a:t>es</a:t>
            </a:r>
            <a:r>
              <a:rPr lang="en-US" sz="2000" kern="0" dirty="0">
                <a:solidFill>
                  <a:srgbClr val="1D2F68"/>
                </a:solidFill>
                <a:latin typeface="Segoe UI" panose="020B0502040204020203" pitchFamily="34" charset="0"/>
                <a:ea typeface="Segoe UI" panose="020B0502040204020203" pitchFamily="34" charset="0"/>
                <a:cs typeface="Segoe UI" panose="020B0502040204020203" pitchFamily="34" charset="0"/>
              </a:rPr>
              <a:t>) and leveraging RESTful APIs;</a:t>
            </a:r>
          </a:p>
          <a:p>
            <a:pPr lvl="1">
              <a:spcBef>
                <a:spcPts val="0"/>
              </a:spcBef>
              <a:spcAft>
                <a:spcPts val="400"/>
              </a:spcAft>
              <a:defRPr/>
            </a:pPr>
            <a:r>
              <a:rPr lang="en-US" sz="2000" kern="0" dirty="0">
                <a:solidFill>
                  <a:srgbClr val="1D2F68"/>
                </a:solidFill>
                <a:latin typeface="Segoe UI" panose="020B0502040204020203" pitchFamily="34" charset="0"/>
                <a:ea typeface="Segoe UI" panose="020B0502040204020203" pitchFamily="34" charset="0"/>
                <a:cs typeface="Segoe UI" panose="020B0502040204020203" pitchFamily="34" charset="0"/>
              </a:rPr>
              <a:t>Supports efficient full-stack development teams that produce small services and service prototypes rapidly for immediate business owner input;</a:t>
            </a:r>
          </a:p>
          <a:p>
            <a:pPr lvl="1">
              <a:spcBef>
                <a:spcPts val="0"/>
              </a:spcBef>
              <a:spcAft>
                <a:spcPts val="400"/>
              </a:spcAft>
              <a:defRPr/>
            </a:pPr>
            <a:r>
              <a:rPr lang="en-US" sz="2000" kern="0" dirty="0">
                <a:solidFill>
                  <a:srgbClr val="1D2F68"/>
                </a:solidFill>
                <a:latin typeface="Segoe UI" panose="020B0502040204020203" pitchFamily="34" charset="0"/>
                <a:ea typeface="Segoe UI" panose="020B0502040204020203" pitchFamily="34" charset="0"/>
                <a:cs typeface="Segoe UI" panose="020B0502040204020203" pitchFamily="34" charset="0"/>
              </a:rPr>
              <a:t>Failures boundary limited to individual services, minimizing vulnerability for system-wide failure;  </a:t>
            </a:r>
          </a:p>
          <a:p>
            <a:pPr marL="457200" lvl="1" indent="0">
              <a:spcBef>
                <a:spcPts val="0"/>
              </a:spcBef>
              <a:spcAft>
                <a:spcPts val="400"/>
              </a:spcAft>
              <a:buNone/>
              <a:defRPr/>
            </a:pPr>
            <a:endParaRPr lang="en-US" sz="1600" b="1" kern="0" dirty="0">
              <a:solidFill>
                <a:srgbClr val="1D2F68"/>
              </a:solidFill>
              <a:latin typeface="Segoe UI" panose="020B0502040204020203" pitchFamily="34" charset="0"/>
              <a:ea typeface="Segoe UI" panose="020B0502040204020203" pitchFamily="34" charset="0"/>
              <a:cs typeface="Segoe UI" panose="020B0502040204020203" pitchFamily="34" charset="0"/>
            </a:endParaRPr>
          </a:p>
          <a:p>
            <a:pPr lvl="1">
              <a:spcBef>
                <a:spcPts val="0"/>
              </a:spcBef>
              <a:spcAft>
                <a:spcPts val="400"/>
              </a:spcAft>
              <a:defRPr/>
            </a:pPr>
            <a:endParaRPr lang="en-US" sz="1600" b="1" kern="0" dirty="0">
              <a:solidFill>
                <a:srgbClr val="1D2F68"/>
              </a:solidFill>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012409358"/>
      </p:ext>
    </p:extLst>
  </p:cSld>
  <p:clrMapOvr>
    <a:masterClrMapping/>
  </p:clrMapOvr>
</p:sld>
</file>

<file path=ppt/theme/theme1.xml><?xml version="1.0" encoding="utf-8"?>
<a:theme xmlns:a="http://schemas.openxmlformats.org/drawingml/2006/main" name="1_Custom Design">
  <a:themeElements>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Char char="•"/>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Char char="•"/>
          <a:tabLst/>
          <a:defRPr kumimoji="0" lang="en-US" sz="2400" b="0" i="0" u="none" strike="noStrike" cap="none" normalizeH="0" baseline="0" smtClean="0">
            <a:ln>
              <a:noFill/>
            </a:ln>
            <a:solidFill>
              <a:schemeClr val="tx1"/>
            </a:solidFill>
            <a:effectLst/>
            <a:latin typeface="Arial" charset="0"/>
          </a:defRPr>
        </a:defPPr>
      </a:lstStyle>
    </a:lnDef>
    <a:txDef>
      <a:spPr bwMode="auto">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a:spAutoFit/>
      </a:bodyPr>
      <a:lstStyle>
        <a:defPPr>
          <a:buFontTx/>
          <a:buNone/>
          <a:defRPr sz="1200" b="1" dirty="0">
            <a:solidFill>
              <a:srgbClr val="C0C0C0"/>
            </a:solidFill>
          </a:defRPr>
        </a:defPPr>
      </a:lstStyle>
    </a:txDef>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0_Custom Design">
  <a:themeElements>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Char char="•"/>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Char char="•"/>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15155</TotalTime>
  <Words>1640</Words>
  <Application>Microsoft Office PowerPoint</Application>
  <PresentationFormat>On-screen Show (4:3)</PresentationFormat>
  <Paragraphs>175</Paragraphs>
  <Slides>23</Slides>
  <Notes>13</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23</vt:i4>
      </vt:variant>
    </vt:vector>
  </HeadingPairs>
  <TitlesOfParts>
    <vt:vector size="30" baseType="lpstr">
      <vt:lpstr>Arial</vt:lpstr>
      <vt:lpstr>Calibri</vt:lpstr>
      <vt:lpstr>Helvetica Neue Medium</vt:lpstr>
      <vt:lpstr>Segoe UI</vt:lpstr>
      <vt:lpstr>Times New Roman</vt:lpstr>
      <vt:lpstr>1_Custom Design</vt:lpstr>
      <vt:lpstr>10_Custom Design</vt:lpstr>
      <vt:lpstr>Enhancement 1   Initial Technical Recommendations Session</vt:lpstr>
      <vt:lpstr>Agenda</vt:lpstr>
      <vt:lpstr>Introduction</vt:lpstr>
      <vt:lpstr>Perceived Shortfalls</vt:lpstr>
      <vt:lpstr>Perceived Shortfalls</vt:lpstr>
      <vt:lpstr>Thinking Bigger…</vt:lpstr>
      <vt:lpstr>Current System Architecture</vt:lpstr>
      <vt:lpstr>Current System Architecture</vt:lpstr>
      <vt:lpstr>System Architecture - Alternative</vt:lpstr>
      <vt:lpstr>System Architecture - Alternative</vt:lpstr>
      <vt:lpstr>Microservices – Case Example</vt:lpstr>
      <vt:lpstr>Microservices Promote Integration and Enhancement</vt:lpstr>
      <vt:lpstr>Technical Discovery - Validation</vt:lpstr>
      <vt:lpstr>Questions? </vt:lpstr>
      <vt:lpstr>Back-Up Slides</vt:lpstr>
      <vt:lpstr>ASKME Architecture Overview - General</vt:lpstr>
      <vt:lpstr>ASKME Architecture: Potential System Failures</vt:lpstr>
      <vt:lpstr>ASKME Future State: Overview</vt:lpstr>
      <vt:lpstr>Proposed Data Strategy</vt:lpstr>
      <vt:lpstr>Recommendations: Testimonials</vt:lpstr>
      <vt:lpstr>Recommendations: Testimonials</vt:lpstr>
      <vt:lpstr>Recommendations: Testimonials</vt:lpstr>
      <vt:lpstr>Recommendations: Testimonials</vt:lpstr>
    </vt:vector>
  </TitlesOfParts>
  <Company>Federal Aviation Administration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Aviation Safety Knowledge Management  Environment (ASKME)</dc:title>
  <dc:creator>O'Dell R. Johnson aka Joe Johnson (FAA)</dc:creator>
  <cp:lastModifiedBy>Steve Bogucki</cp:lastModifiedBy>
  <cp:revision>885</cp:revision>
  <cp:lastPrinted>2019-06-05T13:54:26Z</cp:lastPrinted>
  <dcterms:created xsi:type="dcterms:W3CDTF">2017-07-09T23:50:23Z</dcterms:created>
  <dcterms:modified xsi:type="dcterms:W3CDTF">2020-01-11T04:48:28Z</dcterms:modified>
</cp:coreProperties>
</file>