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9" r:id="rId12"/>
    <p:sldId id="271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06A25-6CE0-49C9-8E99-810DBB0D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951" y="695741"/>
            <a:ext cx="8689976" cy="766554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s-CR" dirty="0" err="1"/>
              <a:t>Spelling</a:t>
            </a:r>
            <a:r>
              <a:rPr lang="es-CR" dirty="0"/>
              <a:t> in </a:t>
            </a:r>
            <a:r>
              <a:rPr lang="es-CR" dirty="0" err="1"/>
              <a:t>english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BF71A0-57AE-4858-8EF6-66C4F7146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09" y="1462295"/>
            <a:ext cx="8863979" cy="4699963"/>
          </a:xfrm>
        </p:spPr>
        <p:txBody>
          <a:bodyPr>
            <a:normAutofit lnSpcReduction="10000"/>
          </a:bodyPr>
          <a:lstStyle/>
          <a:p>
            <a:r>
              <a:rPr lang="es-CR" sz="4400" dirty="0" err="1">
                <a:solidFill>
                  <a:schemeClr val="tx1"/>
                </a:solidFill>
                <a:highlight>
                  <a:srgbClr val="FFFF00"/>
                </a:highlight>
              </a:rPr>
              <a:t>Alphabet</a:t>
            </a:r>
            <a:r>
              <a:rPr lang="es-CR" dirty="0">
                <a:highlight>
                  <a:srgbClr val="FFFF00"/>
                </a:highlight>
              </a:rPr>
              <a:t>  (26 </a:t>
            </a:r>
            <a:r>
              <a:rPr lang="es-CR" dirty="0" err="1">
                <a:highlight>
                  <a:srgbClr val="FFFF00"/>
                </a:highlight>
              </a:rPr>
              <a:t>letters</a:t>
            </a:r>
            <a:r>
              <a:rPr lang="es-CR" dirty="0">
                <a:highlight>
                  <a:srgbClr val="FFFF00"/>
                </a:highlight>
              </a:rPr>
              <a:t>)</a:t>
            </a:r>
            <a:r>
              <a:rPr lang="es-CR" dirty="0"/>
              <a:t>	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s-CR" sz="4400" dirty="0">
                <a:solidFill>
                  <a:schemeClr val="tx1"/>
                </a:solidFill>
              </a:rPr>
              <a:t>A – B – C – D – E – F – G – H – I – J – K – L – M – N – O – P – Q – R – S –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s-CR" sz="4400" dirty="0">
                <a:solidFill>
                  <a:schemeClr val="tx1"/>
                </a:solidFill>
              </a:rPr>
              <a:t>T – U – V – W –  X  –  Y – Z  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359B65-D366-4AD3-B688-19E6893B3DD5}"/>
              </a:ext>
            </a:extLst>
          </p:cNvPr>
          <p:cNvSpPr/>
          <p:nvPr/>
        </p:nvSpPr>
        <p:spPr>
          <a:xfrm>
            <a:off x="1615696" y="326225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ei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DFB894-A4B7-4BB4-8DA0-DD62BEAC1C27}"/>
              </a:ext>
            </a:extLst>
          </p:cNvPr>
          <p:cNvSpPr/>
          <p:nvPr/>
        </p:nvSpPr>
        <p:spPr>
          <a:xfrm>
            <a:off x="2495086" y="324012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bi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3922268-3944-4EE3-8D9E-9224024807B8}"/>
              </a:ext>
            </a:extLst>
          </p:cNvPr>
          <p:cNvSpPr/>
          <p:nvPr/>
        </p:nvSpPr>
        <p:spPr>
          <a:xfrm>
            <a:off x="3434189" y="324012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/si/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8F226A-81DA-483F-B9F1-FB2BE72AA96E}"/>
              </a:ext>
            </a:extLst>
          </p:cNvPr>
          <p:cNvSpPr/>
          <p:nvPr/>
        </p:nvSpPr>
        <p:spPr>
          <a:xfrm>
            <a:off x="4256642" y="324012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/di/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5C0203E-8D09-4685-BA4C-E9EB3404A4D2}"/>
              </a:ext>
            </a:extLst>
          </p:cNvPr>
          <p:cNvSpPr/>
          <p:nvPr/>
        </p:nvSpPr>
        <p:spPr>
          <a:xfrm>
            <a:off x="5258145" y="325827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/i/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7122D57-623D-49DE-8DF2-9054215D4F9B}"/>
              </a:ext>
            </a:extLst>
          </p:cNvPr>
          <p:cNvSpPr/>
          <p:nvPr/>
        </p:nvSpPr>
        <p:spPr>
          <a:xfrm>
            <a:off x="5957850" y="324012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ef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493CF87-B365-4E0B-A5BE-409FA0F032A3}"/>
              </a:ext>
            </a:extLst>
          </p:cNvPr>
          <p:cNvSpPr/>
          <p:nvPr/>
        </p:nvSpPr>
        <p:spPr>
          <a:xfrm>
            <a:off x="6890959" y="3240129"/>
            <a:ext cx="782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ʤi</a:t>
            </a:r>
            <a:r>
              <a:rPr lang="en-US" dirty="0"/>
              <a:t>/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5747AA-E58C-4DD6-B927-72782D69595E}"/>
              </a:ext>
            </a:extLst>
          </p:cNvPr>
          <p:cNvSpPr/>
          <p:nvPr/>
        </p:nvSpPr>
        <p:spPr>
          <a:xfrm>
            <a:off x="7894566" y="3240129"/>
            <a:ext cx="7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eich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8C484B9-1645-46BF-A021-3FE57D13EB3E}"/>
              </a:ext>
            </a:extLst>
          </p:cNvPr>
          <p:cNvSpPr/>
          <p:nvPr/>
        </p:nvSpPr>
        <p:spPr>
          <a:xfrm>
            <a:off x="8686507" y="3251624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EB184-8523-4890-BE0E-2A6B75698D49}"/>
              </a:ext>
            </a:extLst>
          </p:cNvPr>
          <p:cNvSpPr/>
          <p:nvPr/>
        </p:nvSpPr>
        <p:spPr>
          <a:xfrm>
            <a:off x="1684514" y="4518961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k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E9161A5-C583-4887-ACE2-EE90563782BE}"/>
              </a:ext>
            </a:extLst>
          </p:cNvPr>
          <p:cNvSpPr/>
          <p:nvPr/>
        </p:nvSpPr>
        <p:spPr>
          <a:xfrm>
            <a:off x="9516061" y="3258278"/>
            <a:ext cx="936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ʤei</a:t>
            </a:r>
            <a:r>
              <a:rPr lang="en-US" dirty="0"/>
              <a:t>/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A325780-AFBF-47D6-BF97-97A2398982B2}"/>
              </a:ext>
            </a:extLst>
          </p:cNvPr>
          <p:cNvSpPr/>
          <p:nvPr/>
        </p:nvSpPr>
        <p:spPr>
          <a:xfrm>
            <a:off x="2637566" y="4472562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/el/</a:t>
            </a:r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FE55852-FCA5-4AAC-9329-2E1B64EF9743}"/>
              </a:ext>
            </a:extLst>
          </p:cNvPr>
          <p:cNvSpPr/>
          <p:nvPr/>
        </p:nvSpPr>
        <p:spPr>
          <a:xfrm>
            <a:off x="3494257" y="449245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/em/</a:t>
            </a:r>
            <a:endParaRPr lang="en-U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65C69A3-1D16-48C2-B8C4-8043E3C2EA4F}"/>
              </a:ext>
            </a:extLst>
          </p:cNvPr>
          <p:cNvSpPr/>
          <p:nvPr/>
        </p:nvSpPr>
        <p:spPr>
          <a:xfrm>
            <a:off x="4513005" y="451652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/en/</a:t>
            </a:r>
            <a:endParaRPr lang="en-U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490DE4C-762B-4246-9B62-E5A273711204}"/>
              </a:ext>
            </a:extLst>
          </p:cNvPr>
          <p:cNvSpPr/>
          <p:nvPr/>
        </p:nvSpPr>
        <p:spPr>
          <a:xfrm>
            <a:off x="5467419" y="452560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ou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7202E08-3A15-44FF-B8E1-62AEA28FADD7}"/>
              </a:ext>
            </a:extLst>
          </p:cNvPr>
          <p:cNvSpPr/>
          <p:nvPr/>
        </p:nvSpPr>
        <p:spPr>
          <a:xfrm>
            <a:off x="6433268" y="451652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/pi/</a:t>
            </a:r>
            <a:endParaRPr lang="en-U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418F043-159F-4314-96BE-377F81F41EF7}"/>
              </a:ext>
            </a:extLst>
          </p:cNvPr>
          <p:cNvSpPr/>
          <p:nvPr/>
        </p:nvSpPr>
        <p:spPr>
          <a:xfrm>
            <a:off x="7421000" y="452560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kiu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8F49D30-ACDF-4493-8722-BBEB8214C5F7}"/>
              </a:ext>
            </a:extLst>
          </p:cNvPr>
          <p:cNvSpPr/>
          <p:nvPr/>
        </p:nvSpPr>
        <p:spPr>
          <a:xfrm>
            <a:off x="8346801" y="4492456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/ar/</a:t>
            </a:r>
            <a:endParaRPr lang="en-U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1760CFC-9347-472F-AD59-12E57CE64BE8}"/>
              </a:ext>
            </a:extLst>
          </p:cNvPr>
          <p:cNvSpPr/>
          <p:nvPr/>
        </p:nvSpPr>
        <p:spPr>
          <a:xfrm>
            <a:off x="9212131" y="4527315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/es/</a:t>
            </a:r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D296F16-36A8-4A0D-BD1B-BC49E4AE8482}"/>
              </a:ext>
            </a:extLst>
          </p:cNvPr>
          <p:cNvSpPr/>
          <p:nvPr/>
        </p:nvSpPr>
        <p:spPr>
          <a:xfrm>
            <a:off x="2676712" y="5719972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/ti/</a:t>
            </a:r>
            <a:endParaRPr lang="en-US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B0DBBCF-D60E-4B34-BAAC-D6ED86BE5E27}"/>
              </a:ext>
            </a:extLst>
          </p:cNvPr>
          <p:cNvSpPr/>
          <p:nvPr/>
        </p:nvSpPr>
        <p:spPr>
          <a:xfrm>
            <a:off x="3535905" y="5792925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iu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CFBE085-0BD2-4A10-94F1-11EFBD68B79B}"/>
              </a:ext>
            </a:extLst>
          </p:cNvPr>
          <p:cNvSpPr/>
          <p:nvPr/>
        </p:nvSpPr>
        <p:spPr>
          <a:xfrm>
            <a:off x="4487752" y="5792925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/vi/</a:t>
            </a:r>
            <a:endParaRPr lang="en-US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565C00E-8BB5-4688-8607-DC990B953BAA}"/>
              </a:ext>
            </a:extLst>
          </p:cNvPr>
          <p:cNvSpPr/>
          <p:nvPr/>
        </p:nvSpPr>
        <p:spPr>
          <a:xfrm>
            <a:off x="5313867" y="5792925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dabl</a:t>
            </a:r>
            <a:r>
              <a:rPr lang="es-CR" dirty="0"/>
              <a:t>-u/</a:t>
            </a:r>
            <a:endParaRPr lang="en-US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7819A4E-3215-4A69-8C5E-DE757F01231E}"/>
              </a:ext>
            </a:extLst>
          </p:cNvPr>
          <p:cNvSpPr/>
          <p:nvPr/>
        </p:nvSpPr>
        <p:spPr>
          <a:xfrm>
            <a:off x="6672276" y="5792925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eks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14AE9F6F-F754-4D49-9714-3F69E8451A7C}"/>
              </a:ext>
            </a:extLst>
          </p:cNvPr>
          <p:cNvSpPr/>
          <p:nvPr/>
        </p:nvSpPr>
        <p:spPr>
          <a:xfrm>
            <a:off x="7809238" y="5817619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uai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9BED722-3BA1-48F2-885B-36EC89E62829}"/>
              </a:ext>
            </a:extLst>
          </p:cNvPr>
          <p:cNvSpPr/>
          <p:nvPr/>
        </p:nvSpPr>
        <p:spPr>
          <a:xfrm>
            <a:off x="8739533" y="5817619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ʒi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7089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  <p:bldP spid="5" grpId="0"/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  <p:bldP spid="30" grpId="0"/>
      <p:bldP spid="32" grpId="0"/>
      <p:bldP spid="34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6E0696E-1FCD-421F-A5E3-C950C74F0544}"/>
              </a:ext>
            </a:extLst>
          </p:cNvPr>
          <p:cNvSpPr/>
          <p:nvPr/>
        </p:nvSpPr>
        <p:spPr>
          <a:xfrm>
            <a:off x="1729408" y="1979368"/>
            <a:ext cx="8733183" cy="3961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s-CR" sz="4400" dirty="0"/>
              <a:t>A – B – C – D – E – F – G – H – I – J – </a:t>
            </a:r>
            <a:r>
              <a:rPr lang="es-CR" sz="4400" dirty="0">
                <a:highlight>
                  <a:srgbClr val="FFFF00"/>
                </a:highlight>
              </a:rPr>
              <a:t>K </a:t>
            </a:r>
            <a:r>
              <a:rPr lang="es-CR" sz="4400" dirty="0"/>
              <a:t>– L – M – N – O – P – </a:t>
            </a:r>
            <a:r>
              <a:rPr lang="es-CR" sz="4400" dirty="0">
                <a:highlight>
                  <a:srgbClr val="FFFF00"/>
                </a:highlight>
              </a:rPr>
              <a:t>Q</a:t>
            </a:r>
            <a:r>
              <a:rPr lang="es-CR" sz="4400" dirty="0"/>
              <a:t> – R – S – T – U – V – W – X – Y – Z  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F54C071-5605-418D-AB89-6AD4B2CCA160}"/>
              </a:ext>
            </a:extLst>
          </p:cNvPr>
          <p:cNvSpPr/>
          <p:nvPr/>
        </p:nvSpPr>
        <p:spPr>
          <a:xfrm>
            <a:off x="1472946" y="816117"/>
            <a:ext cx="8203094" cy="954107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endParaRPr lang="es-CR" sz="2000" dirty="0"/>
          </a:p>
          <a:p>
            <a:r>
              <a:rPr lang="es-CR" sz="3600" dirty="0"/>
              <a:t>PRONUNCING SIMILAR SOUNDS: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F40163C-3BF9-4D38-B3AE-047026CCC817}"/>
              </a:ext>
            </a:extLst>
          </p:cNvPr>
          <p:cNvSpPr/>
          <p:nvPr/>
        </p:nvSpPr>
        <p:spPr>
          <a:xfrm>
            <a:off x="2102969" y="4469323"/>
            <a:ext cx="782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kei</a:t>
            </a:r>
            <a:r>
              <a:rPr lang="en-US" dirty="0"/>
              <a:t>/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2022FD8-4B97-4795-A8C1-419EC2FC263A}"/>
              </a:ext>
            </a:extLst>
          </p:cNvPr>
          <p:cNvSpPr/>
          <p:nvPr/>
        </p:nvSpPr>
        <p:spPr>
          <a:xfrm>
            <a:off x="7709291" y="4469323"/>
            <a:ext cx="782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kiu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183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03901-F919-4C7F-AFAD-FA48E101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48640"/>
            <a:ext cx="10351752" cy="44769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5D0248-B6BA-42EA-B450-994E9032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420" y="548640"/>
            <a:ext cx="10351752" cy="1368183"/>
          </a:xfrm>
        </p:spPr>
        <p:txBody>
          <a:bodyPr/>
          <a:lstStyle/>
          <a:p>
            <a:r>
              <a:rPr lang="es-CR" b="1" dirty="0" err="1">
                <a:solidFill>
                  <a:schemeClr val="tx1"/>
                </a:solidFill>
                <a:highlight>
                  <a:srgbClr val="FFFF00"/>
                </a:highlight>
              </a:rPr>
              <a:t>Strategies</a:t>
            </a:r>
            <a:r>
              <a:rPr lang="es-CR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s-CR" b="1" dirty="0" err="1">
                <a:solidFill>
                  <a:schemeClr val="tx1"/>
                </a:solidFill>
                <a:highlight>
                  <a:srgbClr val="FFFF00"/>
                </a:highlight>
              </a:rPr>
              <a:t>for</a:t>
            </a:r>
            <a:r>
              <a:rPr lang="es-CR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s-CR" b="1" dirty="0" err="1">
                <a:solidFill>
                  <a:schemeClr val="tx1"/>
                </a:solidFill>
                <a:highlight>
                  <a:srgbClr val="FFFF00"/>
                </a:highlight>
              </a:rPr>
              <a:t>spelling</a:t>
            </a:r>
            <a:r>
              <a:rPr lang="es-CR" b="1" dirty="0">
                <a:solidFill>
                  <a:schemeClr val="tx1"/>
                </a:solidFill>
                <a:highlight>
                  <a:srgbClr val="FFFF00"/>
                </a:highlight>
              </a:rPr>
              <a:t>:</a:t>
            </a:r>
            <a:br>
              <a:rPr lang="es-CR" b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endParaRPr lang="es-CR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es-CR" b="1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5761C4D-2E19-4AB4-BE60-18EBA0517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35820"/>
              </p:ext>
            </p:extLst>
          </p:nvPr>
        </p:nvGraphicFramePr>
        <p:xfrm>
          <a:off x="351065" y="1139482"/>
          <a:ext cx="11662741" cy="5528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43">
                  <a:extLst>
                    <a:ext uri="{9D8B030D-6E8A-4147-A177-3AD203B41FA5}">
                      <a16:colId xmlns:a16="http://schemas.microsoft.com/office/drawing/2014/main" val="2486082399"/>
                    </a:ext>
                  </a:extLst>
                </a:gridCol>
                <a:gridCol w="2362412">
                  <a:extLst>
                    <a:ext uri="{9D8B030D-6E8A-4147-A177-3AD203B41FA5}">
                      <a16:colId xmlns:a16="http://schemas.microsoft.com/office/drawing/2014/main" val="3187323852"/>
                    </a:ext>
                  </a:extLst>
                </a:gridCol>
                <a:gridCol w="2264307">
                  <a:extLst>
                    <a:ext uri="{9D8B030D-6E8A-4147-A177-3AD203B41FA5}">
                      <a16:colId xmlns:a16="http://schemas.microsoft.com/office/drawing/2014/main" val="770081022"/>
                    </a:ext>
                  </a:extLst>
                </a:gridCol>
                <a:gridCol w="2174179">
                  <a:extLst>
                    <a:ext uri="{9D8B030D-6E8A-4147-A177-3AD203B41FA5}">
                      <a16:colId xmlns:a16="http://schemas.microsoft.com/office/drawing/2014/main" val="4116102160"/>
                    </a:ext>
                  </a:extLst>
                </a:gridCol>
                <a:gridCol w="2208628">
                  <a:extLst>
                    <a:ext uri="{9D8B030D-6E8A-4147-A177-3AD203B41FA5}">
                      <a16:colId xmlns:a16="http://schemas.microsoft.com/office/drawing/2014/main" val="1755646209"/>
                    </a:ext>
                  </a:extLst>
                </a:gridCol>
                <a:gridCol w="2405572">
                  <a:extLst>
                    <a:ext uri="{9D8B030D-6E8A-4147-A177-3AD203B41FA5}">
                      <a16:colId xmlns:a16="http://schemas.microsoft.com/office/drawing/2014/main" val="402852895"/>
                    </a:ext>
                  </a:extLst>
                </a:gridCol>
              </a:tblGrid>
              <a:tr h="1038989">
                <a:tc>
                  <a:txBody>
                    <a:bodyPr/>
                    <a:lstStyle/>
                    <a:p>
                      <a:endParaRPr lang="es-C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u="sng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 as in 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  <a:p>
                      <a:endParaRPr lang="es-CR" dirty="0"/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u="sng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 as in 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fun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u="sng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 as in Katherine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u="sng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 as in Paul 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u="sng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 as in 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university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04460014"/>
                  </a:ext>
                </a:extLst>
              </a:tr>
              <a:tr h="1038989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b="1" u="sng" dirty="0"/>
                        <a:t>B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boy</a:t>
                      </a:r>
                    </a:p>
                    <a:p>
                      <a:endParaRPr lang="es-CR" dirty="0"/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G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great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L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Laura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Q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question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V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Violin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914549"/>
                  </a:ext>
                </a:extLst>
              </a:tr>
              <a:tr h="1038989">
                <a:tc>
                  <a:txBody>
                    <a:bodyPr/>
                    <a:lstStyle/>
                    <a:p>
                      <a:endParaRPr lang="es-CR"/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b="1" u="sng" dirty="0"/>
                        <a:t>C</a:t>
                      </a:r>
                      <a:r>
                        <a:rPr lang="es-CR" dirty="0"/>
                        <a:t> as in car</a:t>
                      </a:r>
                    </a:p>
                    <a:p>
                      <a:endParaRPr lang="es-CR" dirty="0"/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H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hat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M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mother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R</a:t>
                      </a:r>
                      <a:r>
                        <a:rPr lang="es-CR" dirty="0"/>
                        <a:t> as in Robert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W</a:t>
                      </a:r>
                      <a:r>
                        <a:rPr lang="es-CR" dirty="0"/>
                        <a:t> as in Walter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0318493"/>
                  </a:ext>
                </a:extLst>
              </a:tr>
              <a:tr h="1038989">
                <a:tc>
                  <a:txBody>
                    <a:bodyPr/>
                    <a:lstStyle/>
                    <a:p>
                      <a:endParaRPr lang="es-CR"/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b="1" u="sng" dirty="0"/>
                        <a:t>D</a:t>
                      </a:r>
                      <a:r>
                        <a:rPr lang="es-CR" dirty="0"/>
                        <a:t> as in Daniel</a:t>
                      </a:r>
                    </a:p>
                    <a:p>
                      <a:endParaRPr lang="es-CR" dirty="0"/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CR" dirty="0"/>
                        <a:t> as in   </a:t>
                      </a:r>
                      <a:r>
                        <a:rPr lang="en-US" noProof="0" dirty="0"/>
                        <a:t>I-phone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N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name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S</a:t>
                      </a:r>
                      <a:r>
                        <a:rPr lang="es-CR" dirty="0"/>
                        <a:t> as in Samuel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X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X-ray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1578643"/>
                  </a:ext>
                </a:extLst>
              </a:tr>
              <a:tr h="1372647">
                <a:tc>
                  <a:txBody>
                    <a:bodyPr/>
                    <a:lstStyle/>
                    <a:p>
                      <a:endParaRPr lang="es-CR"/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E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elephant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J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jam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O</a:t>
                      </a:r>
                      <a:r>
                        <a:rPr lang="es-CR" dirty="0"/>
                        <a:t> as in opera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T</a:t>
                      </a:r>
                      <a:r>
                        <a:rPr lang="es-CR" dirty="0"/>
                        <a:t> as in Thomas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CR" b="1" u="sng" dirty="0"/>
                        <a:t>Y</a:t>
                      </a:r>
                      <a:r>
                        <a:rPr lang="es-CR" dirty="0"/>
                        <a:t> as in Yes</a:t>
                      </a:r>
                    </a:p>
                    <a:p>
                      <a:endParaRPr lang="es-CR" dirty="0"/>
                    </a:p>
                    <a:p>
                      <a:r>
                        <a:rPr lang="es-CR" b="1" u="sng" dirty="0"/>
                        <a:t>Z</a:t>
                      </a:r>
                      <a:r>
                        <a:rPr lang="es-CR" dirty="0"/>
                        <a:t> as in </a:t>
                      </a:r>
                      <a:r>
                        <a:rPr lang="en-US" noProof="0" dirty="0"/>
                        <a:t>zebra</a:t>
                      </a:r>
                    </a:p>
                  </a:txBody>
                  <a:tcPr>
                    <a:gradFill>
                      <a:gsLst>
                        <a:gs pos="0">
                          <a:schemeClr val="bg1">
                            <a:tint val="90000"/>
                            <a:lumMod val="110000"/>
                          </a:schemeClr>
                        </a:gs>
                        <a:gs pos="100000">
                          <a:schemeClr val="bg1">
                            <a:shade val="64000"/>
                            <a:lumMod val="88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115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04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58D3-951E-4DC5-AFF5-F0D7F75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4763854"/>
          </a:xfrm>
        </p:spPr>
        <p:txBody>
          <a:bodyPr>
            <a:normAutofit fontScale="90000"/>
          </a:bodyPr>
          <a:lstStyle/>
          <a:p>
            <a:r>
              <a:rPr lang="es-CR" dirty="0" err="1">
                <a:highlight>
                  <a:srgbClr val="FFFF00"/>
                </a:highlight>
              </a:rPr>
              <a:t>Strategy</a:t>
            </a:r>
            <a:r>
              <a:rPr lang="es-CR" dirty="0"/>
              <a:t>:</a:t>
            </a:r>
            <a:br>
              <a:rPr lang="es-CR" dirty="0"/>
            </a:br>
            <a:r>
              <a:rPr lang="es-CR" u="sng" dirty="0" err="1"/>
              <a:t>example</a:t>
            </a:r>
            <a:r>
              <a:rPr lang="es-CR" u="sng" dirty="0"/>
              <a:t> </a:t>
            </a:r>
            <a:r>
              <a:rPr lang="es-CR" u="sng" dirty="0" err="1"/>
              <a:t>questions</a:t>
            </a:r>
            <a:r>
              <a:rPr lang="es-CR" dirty="0"/>
              <a:t>:</a:t>
            </a:r>
            <a:br>
              <a:rPr lang="es-CR" dirty="0"/>
            </a:br>
            <a:br>
              <a:rPr lang="es-CR" dirty="0"/>
            </a:br>
            <a:r>
              <a:rPr lang="es-CR" dirty="0"/>
              <a:t>-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that</a:t>
            </a:r>
            <a:r>
              <a:rPr lang="es-CR" dirty="0"/>
              <a:t> “</a:t>
            </a:r>
            <a:r>
              <a:rPr lang="es-CR" dirty="0">
                <a:highlight>
                  <a:srgbClr val="FFFF00"/>
                </a:highlight>
              </a:rPr>
              <a:t>D</a:t>
            </a:r>
            <a:r>
              <a:rPr lang="es-CR" dirty="0"/>
              <a:t>” as in “</a:t>
            </a:r>
            <a:r>
              <a:rPr lang="es-CR" u="sng" dirty="0"/>
              <a:t>D</a:t>
            </a:r>
            <a:r>
              <a:rPr lang="es-CR" dirty="0"/>
              <a:t>aniel” </a:t>
            </a:r>
            <a:r>
              <a:rPr lang="es-CR" dirty="0" err="1"/>
              <a:t>or</a:t>
            </a:r>
            <a:r>
              <a:rPr lang="es-CR" dirty="0"/>
              <a:t> “</a:t>
            </a:r>
            <a:r>
              <a:rPr lang="es-CR" dirty="0">
                <a:highlight>
                  <a:srgbClr val="FFFF00"/>
                </a:highlight>
              </a:rPr>
              <a:t>t</a:t>
            </a:r>
            <a:r>
              <a:rPr lang="es-CR" dirty="0"/>
              <a:t>” as in “</a:t>
            </a:r>
            <a:r>
              <a:rPr lang="es-CR" u="sng" dirty="0" err="1"/>
              <a:t>t</a:t>
            </a:r>
            <a:r>
              <a:rPr lang="es-CR" dirty="0" err="1"/>
              <a:t>homas</a:t>
            </a:r>
            <a:r>
              <a:rPr lang="es-CR" dirty="0"/>
              <a:t>”?</a:t>
            </a:r>
            <a:br>
              <a:rPr lang="es-CR" dirty="0"/>
            </a:br>
            <a:br>
              <a:rPr lang="es-CR" dirty="0"/>
            </a:br>
            <a:r>
              <a:rPr lang="es-CR" dirty="0"/>
              <a:t>-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that</a:t>
            </a:r>
            <a:r>
              <a:rPr lang="es-CR" dirty="0"/>
              <a:t> “</a:t>
            </a:r>
            <a:r>
              <a:rPr lang="es-CR" dirty="0">
                <a:highlight>
                  <a:srgbClr val="FFFF00"/>
                </a:highlight>
              </a:rPr>
              <a:t>b</a:t>
            </a:r>
            <a:r>
              <a:rPr lang="es-CR" dirty="0"/>
              <a:t>” as in “</a:t>
            </a:r>
            <a:r>
              <a:rPr lang="es-CR" u="sng" dirty="0" err="1"/>
              <a:t>b</a:t>
            </a:r>
            <a:r>
              <a:rPr lang="es-CR" dirty="0" err="1"/>
              <a:t>oy</a:t>
            </a:r>
            <a:r>
              <a:rPr lang="es-CR" dirty="0"/>
              <a:t>” </a:t>
            </a:r>
            <a:r>
              <a:rPr lang="es-CR" dirty="0" err="1"/>
              <a:t>or</a:t>
            </a:r>
            <a:r>
              <a:rPr lang="es-CR" dirty="0"/>
              <a:t> “</a:t>
            </a:r>
            <a:r>
              <a:rPr lang="es-CR" dirty="0">
                <a:highlight>
                  <a:srgbClr val="FFFF00"/>
                </a:highlight>
              </a:rPr>
              <a:t>v</a:t>
            </a:r>
            <a:r>
              <a:rPr lang="es-CR" dirty="0"/>
              <a:t>” as in “</a:t>
            </a:r>
            <a:r>
              <a:rPr lang="es-CR" u="sng" dirty="0" err="1"/>
              <a:t>v</a:t>
            </a:r>
            <a:r>
              <a:rPr lang="es-CR" dirty="0" err="1"/>
              <a:t>ictor</a:t>
            </a:r>
            <a:r>
              <a:rPr lang="es-CR" dirty="0"/>
              <a:t>”?</a:t>
            </a:r>
            <a:br>
              <a:rPr lang="es-CR" dirty="0"/>
            </a:br>
            <a:br>
              <a:rPr lang="es-CR" dirty="0"/>
            </a:br>
            <a:r>
              <a:rPr lang="es-CR" dirty="0"/>
              <a:t>-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that</a:t>
            </a:r>
            <a:r>
              <a:rPr lang="es-CR" dirty="0"/>
              <a:t> “</a:t>
            </a:r>
            <a:r>
              <a:rPr lang="es-CR" dirty="0">
                <a:highlight>
                  <a:srgbClr val="FFFF00"/>
                </a:highlight>
              </a:rPr>
              <a:t>c</a:t>
            </a:r>
            <a:r>
              <a:rPr lang="es-CR" dirty="0"/>
              <a:t>” as in “</a:t>
            </a:r>
            <a:r>
              <a:rPr lang="es-CR" u="sng" dirty="0" err="1"/>
              <a:t>c</a:t>
            </a:r>
            <a:r>
              <a:rPr lang="es-CR" dirty="0" err="1"/>
              <a:t>orner</a:t>
            </a:r>
            <a:r>
              <a:rPr lang="es-CR" dirty="0"/>
              <a:t>” </a:t>
            </a:r>
            <a:r>
              <a:rPr lang="es-CR" dirty="0" err="1"/>
              <a:t>or</a:t>
            </a:r>
            <a:r>
              <a:rPr lang="es-CR" dirty="0"/>
              <a:t> “</a:t>
            </a:r>
            <a:r>
              <a:rPr lang="es-CR" u="sng" dirty="0">
                <a:highlight>
                  <a:srgbClr val="FFFF00"/>
                </a:highlight>
              </a:rPr>
              <a:t>z</a:t>
            </a:r>
            <a:r>
              <a:rPr lang="es-CR" dirty="0"/>
              <a:t>” as in “</a:t>
            </a:r>
            <a:r>
              <a:rPr lang="es-CR" u="sng" dirty="0" err="1"/>
              <a:t>z</a:t>
            </a:r>
            <a:r>
              <a:rPr lang="es-CR" dirty="0" err="1"/>
              <a:t>ebra</a:t>
            </a:r>
            <a:r>
              <a:rPr lang="es-CR" dirty="0"/>
              <a:t>”?</a:t>
            </a:r>
            <a:br>
              <a:rPr lang="es-CR" dirty="0"/>
            </a:br>
            <a:br>
              <a:rPr lang="es-CR" dirty="0"/>
            </a:br>
            <a:endParaRPr lang="es-C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84A19-79E8-490E-8DB0-878ED79D2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0018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46337-CC60-4444-B0F2-6A64A70D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04679"/>
            <a:ext cx="10351752" cy="777339"/>
          </a:xfrm>
        </p:spPr>
        <p:txBody>
          <a:bodyPr>
            <a:normAutofit fontScale="90000"/>
          </a:bodyPr>
          <a:lstStyle/>
          <a:p>
            <a:r>
              <a:rPr lang="es-CR" dirty="0"/>
              <a:t>SPELLING PRACTICE – WORDS IN ENGLISH:</a:t>
            </a:r>
            <a:br>
              <a:rPr lang="es-CR" dirty="0"/>
            </a:br>
            <a:br>
              <a:rPr lang="es-CR" dirty="0"/>
            </a:br>
            <a:endParaRPr lang="es-C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C54284-CCC0-4A39-AAEC-EE121E1D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4775983"/>
            <a:ext cx="10351752" cy="963635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002060"/>
                </a:solidFill>
              </a:rPr>
              <a:t>PRACTICE SPELLING AS FAST AS YOU CAN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6FFF7C7-53B4-48EC-91A6-16CE914B4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13781"/>
              </p:ext>
            </p:extLst>
          </p:nvPr>
        </p:nvGraphicFramePr>
        <p:xfrm>
          <a:off x="1079149" y="1304679"/>
          <a:ext cx="10199077" cy="347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69">
                  <a:extLst>
                    <a:ext uri="{9D8B030D-6E8A-4147-A177-3AD203B41FA5}">
                      <a16:colId xmlns:a16="http://schemas.microsoft.com/office/drawing/2014/main" val="670384341"/>
                    </a:ext>
                  </a:extLst>
                </a:gridCol>
                <a:gridCol w="2186102">
                  <a:extLst>
                    <a:ext uri="{9D8B030D-6E8A-4147-A177-3AD203B41FA5}">
                      <a16:colId xmlns:a16="http://schemas.microsoft.com/office/drawing/2014/main" val="4124444599"/>
                    </a:ext>
                  </a:extLst>
                </a:gridCol>
                <a:gridCol w="2186102">
                  <a:extLst>
                    <a:ext uri="{9D8B030D-6E8A-4147-A177-3AD203B41FA5}">
                      <a16:colId xmlns:a16="http://schemas.microsoft.com/office/drawing/2014/main" val="884239201"/>
                    </a:ext>
                  </a:extLst>
                </a:gridCol>
                <a:gridCol w="2186102">
                  <a:extLst>
                    <a:ext uri="{9D8B030D-6E8A-4147-A177-3AD203B41FA5}">
                      <a16:colId xmlns:a16="http://schemas.microsoft.com/office/drawing/2014/main" val="1079933207"/>
                    </a:ext>
                  </a:extLst>
                </a:gridCol>
                <a:gridCol w="2186102">
                  <a:extLst>
                    <a:ext uri="{9D8B030D-6E8A-4147-A177-3AD203B41FA5}">
                      <a16:colId xmlns:a16="http://schemas.microsoft.com/office/drawing/2014/main" val="1287968309"/>
                    </a:ext>
                  </a:extLst>
                </a:gridCol>
              </a:tblGrid>
              <a:tr h="867826"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THINGS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CLOTHES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PLACES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DAYS OF THE WEEK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19830"/>
                  </a:ext>
                </a:extLst>
              </a:tr>
              <a:tr h="867826">
                <a:tc>
                  <a:txBody>
                    <a:bodyPr/>
                    <a:lstStyle/>
                    <a:p>
                      <a:r>
                        <a:rPr lang="es-CR" dirty="0"/>
                        <a:t>1. 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SWEATER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10047"/>
                  </a:ext>
                </a:extLst>
              </a:tr>
              <a:tr h="867826">
                <a:tc>
                  <a:txBody>
                    <a:bodyPr/>
                    <a:lstStyle/>
                    <a:p>
                      <a:r>
                        <a:rPr lang="es-CR" dirty="0"/>
                        <a:t>2.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2. SKIRT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2.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2. TOMATO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2. MONDAY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14"/>
                  </a:ext>
                </a:extLst>
              </a:tr>
              <a:tr h="867826">
                <a:tc>
                  <a:txBody>
                    <a:bodyPr/>
                    <a:lstStyle/>
                    <a:p>
                      <a:r>
                        <a:rPr lang="es-CR" dirty="0"/>
                        <a:t>3. 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3. GLOVES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3. VOLCANO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>
                          <a:solidFill>
                            <a:schemeClr val="tx1"/>
                          </a:solidFill>
                        </a:rPr>
                        <a:t>3. LETTUCE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>
                          <a:solidFill>
                            <a:schemeClr val="tx1"/>
                          </a:solidFill>
                        </a:rPr>
                        <a:t>3. TUESDAY</a:t>
                      </a:r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8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30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E3880-00A4-42D9-B145-74DE5203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254820"/>
            <a:ext cx="10715518" cy="6288665"/>
          </a:xfrm>
        </p:spPr>
        <p:txBody>
          <a:bodyPr>
            <a:normAutofit fontScale="90000"/>
          </a:bodyPr>
          <a:lstStyle/>
          <a:p>
            <a:br>
              <a:rPr lang="es-CR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s-CR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s-CR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R" b="1" dirty="0">
                <a:solidFill>
                  <a:schemeClr val="accent1">
                    <a:lumMod val="75000"/>
                  </a:schemeClr>
                </a:solidFill>
              </a:rPr>
              <a:t>PRACTICE SPELLING </a:t>
            </a:r>
            <a:r>
              <a:rPr lang="es-CR" b="1" dirty="0" err="1">
                <a:solidFill>
                  <a:schemeClr val="accent1">
                    <a:lumMod val="75000"/>
                  </a:schemeClr>
                </a:solidFill>
              </a:rPr>
              <a:t>words</a:t>
            </a:r>
            <a:r>
              <a:rPr lang="es-CR" b="1" dirty="0">
                <a:solidFill>
                  <a:schemeClr val="accent1">
                    <a:lumMod val="75000"/>
                  </a:schemeClr>
                </a:solidFill>
              </a:rPr>
              <a:t> IN DIFFERENT LANGUAGES</a:t>
            </a:r>
            <a:br>
              <a:rPr lang="es-CR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s-CR" sz="900" dirty="0"/>
            </a:br>
            <a:r>
              <a:rPr lang="es-CR" sz="900" dirty="0"/>
              <a:t>            </a:t>
            </a:r>
            <a:r>
              <a:rPr lang="es-CR" dirty="0"/>
              <a:t>1</a:t>
            </a:r>
            <a:r>
              <a:rPr lang="es-CR" sz="3100" dirty="0"/>
              <a:t>. </a:t>
            </a:r>
            <a:r>
              <a:rPr lang="en-US" sz="3100" cap="none" dirty="0"/>
              <a:t>Obrigado</a:t>
            </a:r>
            <a:br>
              <a:rPr lang="es-CR" sz="3100" cap="none" dirty="0"/>
            </a:br>
            <a:r>
              <a:rPr lang="es-CR" sz="3100" cap="none" dirty="0"/>
              <a:t>2. </a:t>
            </a:r>
            <a:r>
              <a:rPr lang="en-US" sz="3100" cap="none" dirty="0"/>
              <a:t>Bonjour</a:t>
            </a:r>
            <a:br>
              <a:rPr lang="en-US" sz="3100" cap="none" dirty="0"/>
            </a:br>
            <a:r>
              <a:rPr lang="en-US" sz="3100" cap="none" dirty="0"/>
              <a:t>    3. </a:t>
            </a:r>
            <a:r>
              <a:rPr lang="en-US" sz="3100" cap="none" dirty="0" err="1"/>
              <a:t>Hammilton</a:t>
            </a:r>
            <a:br>
              <a:rPr lang="es-CR" sz="3100" cap="none" dirty="0"/>
            </a:br>
            <a:r>
              <a:rPr lang="es-CR" sz="3100" cap="none" dirty="0"/>
              <a:t> 4. </a:t>
            </a:r>
            <a:r>
              <a:rPr lang="en-US" sz="3100" cap="none" dirty="0" err="1"/>
              <a:t>Nei-hao</a:t>
            </a:r>
            <a:br>
              <a:rPr lang="es-CR" sz="3100" cap="none" dirty="0"/>
            </a:br>
            <a:r>
              <a:rPr lang="es-CR" sz="3100" cap="none" dirty="0"/>
              <a:t>   5. </a:t>
            </a:r>
            <a:r>
              <a:rPr lang="en-US" sz="3100" cap="none" dirty="0"/>
              <a:t>Fraternity</a:t>
            </a:r>
            <a:r>
              <a:rPr lang="es-CR" sz="3100" cap="none" dirty="0"/>
              <a:t> </a:t>
            </a:r>
            <a:br>
              <a:rPr lang="es-CR" sz="3100" cap="none" dirty="0"/>
            </a:br>
            <a:r>
              <a:rPr lang="es-CR" sz="3100" cap="none" dirty="0"/>
              <a:t> 6.  Chiesa</a:t>
            </a:r>
            <a:br>
              <a:rPr lang="es-CR" sz="3100" cap="none" dirty="0"/>
            </a:br>
            <a:r>
              <a:rPr lang="es-CR" sz="3100" cap="none" dirty="0"/>
              <a:t>       7. </a:t>
            </a:r>
            <a:r>
              <a:rPr lang="es-CR" sz="3100" cap="none" dirty="0" err="1"/>
              <a:t>Boulangerie</a:t>
            </a:r>
            <a:br>
              <a:rPr lang="en-US" cap="none" dirty="0"/>
            </a:br>
            <a:r>
              <a:rPr lang="en-US" cap="none" dirty="0"/>
              <a:t>  8. </a:t>
            </a:r>
            <a:r>
              <a:rPr lang="en-US" cap="none" dirty="0" err="1"/>
              <a:t>Musique</a:t>
            </a:r>
            <a:r>
              <a:rPr lang="en-US" cap="none" dirty="0"/>
              <a:t>  </a:t>
            </a:r>
            <a:br>
              <a:rPr lang="en-US" sz="3100" cap="none" dirty="0"/>
            </a:br>
            <a:r>
              <a:rPr lang="en-US" sz="3100" cap="none" dirty="0"/>
              <a:t>       9. Switzerland</a:t>
            </a:r>
            <a:br>
              <a:rPr lang="en-US" sz="3100" cap="none" dirty="0"/>
            </a:br>
            <a:r>
              <a:rPr lang="en-US" sz="3100" cap="none" dirty="0"/>
              <a:t>10.   Deus      </a:t>
            </a:r>
            <a:br>
              <a:rPr lang="es-CR" sz="3100" dirty="0"/>
            </a:br>
            <a:br>
              <a:rPr lang="es-CR" sz="3600" dirty="0"/>
            </a:br>
            <a:br>
              <a:rPr lang="es-CR" dirty="0"/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054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accent3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65327-9C69-489C-BC02-46630B46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463" y="723450"/>
            <a:ext cx="7590646" cy="1117518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s-CR" dirty="0"/>
              <a:t>ALPHABET -  </a:t>
            </a:r>
            <a:r>
              <a:rPr lang="en-US" dirty="0"/>
              <a:t>backwards</a:t>
            </a:r>
            <a:br>
              <a:rPr lang="es-CR" dirty="0"/>
            </a:br>
            <a:r>
              <a:rPr lang="en-US" dirty="0"/>
              <a:t>let’s read it!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7CFA8-3D6D-4020-9DCB-79F5D648C9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3873" y="2380613"/>
            <a:ext cx="10363826" cy="40551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CR" sz="4400" dirty="0"/>
              <a:t>Z  –   Y  –   X  –   W –  V  –   U  – T –</a:t>
            </a:r>
          </a:p>
          <a:p>
            <a:pPr marL="457200" lvl="1" indent="0" algn="ctr">
              <a:buNone/>
            </a:pPr>
            <a:r>
              <a:rPr lang="es-CR" sz="4400" dirty="0"/>
              <a:t> S  –   R  –    Q –  P  –  O  –   N  –  M  </a:t>
            </a:r>
          </a:p>
          <a:p>
            <a:pPr marL="457200" lvl="1" indent="0" algn="ctr">
              <a:buNone/>
            </a:pPr>
            <a:r>
              <a:rPr lang="es-CR" sz="4400" dirty="0"/>
              <a:t> L  –   K  –   J  –   I  –  H  –   G  –</a:t>
            </a:r>
          </a:p>
          <a:p>
            <a:pPr marL="457200" lvl="1" indent="0" algn="ctr">
              <a:buNone/>
            </a:pPr>
            <a:r>
              <a:rPr lang="es-CR" sz="4400" dirty="0"/>
              <a:t> F   –   E   –   D  –   C  –  B  –   A </a:t>
            </a:r>
          </a:p>
          <a:p>
            <a:pPr marL="457200" lvl="1" indent="0">
              <a:buNone/>
            </a:pPr>
            <a:endParaRPr lang="es-CR" sz="4400" dirty="0"/>
          </a:p>
          <a:p>
            <a:pPr marL="457200" lvl="1" indent="0">
              <a:buNone/>
            </a:pPr>
            <a:endParaRPr lang="es-CR" dirty="0"/>
          </a:p>
          <a:p>
            <a:pPr marL="457200" lvl="1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62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B89E-B96E-48CE-BBB1-91E3CC2E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5861"/>
            <a:ext cx="11278226" cy="1152939"/>
          </a:xfrm>
        </p:spPr>
        <p:txBody>
          <a:bodyPr>
            <a:normAutofit fontScale="90000"/>
          </a:bodyPr>
          <a:lstStyle/>
          <a:p>
            <a:b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- CAPITAL LETTER </a:t>
            </a:r>
            <a:r>
              <a:rPr lang="es-CR" u="sng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 UPPER CASE LETTER:</a:t>
            </a:r>
            <a:b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5E3B7-08CA-4941-A376-46034879A2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3426" y="3716569"/>
            <a:ext cx="9131374" cy="1152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spc="130" dirty="0">
                <a:latin typeface="Arial" panose="020B0604020202020204" pitchFamily="34" charset="0"/>
                <a:cs typeface="Arial" panose="020B0604020202020204" pitchFamily="34" charset="0"/>
              </a:rPr>
              <a:t>- small letter </a:t>
            </a:r>
            <a:r>
              <a:rPr lang="en-US" sz="3200" u="sng" cap="none" spc="13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3200" cap="none" spc="130" dirty="0">
                <a:latin typeface="Arial" panose="020B0604020202020204" pitchFamily="34" charset="0"/>
                <a:cs typeface="Arial" panose="020B0604020202020204" pitchFamily="34" charset="0"/>
              </a:rPr>
              <a:t> lower-case letter:</a:t>
            </a:r>
          </a:p>
          <a:p>
            <a:pPr marL="0" indent="0" algn="ctr">
              <a:buNone/>
            </a:pPr>
            <a:endParaRPr lang="es-CR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C8EA90-2988-4A79-9E35-F78D04C68163}"/>
              </a:ext>
            </a:extLst>
          </p:cNvPr>
          <p:cNvSpPr/>
          <p:nvPr/>
        </p:nvSpPr>
        <p:spPr>
          <a:xfrm>
            <a:off x="4306644" y="17951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sz="2800" b="1" dirty="0">
                <a:latin typeface="Arial" panose="020B0604020202020204" pitchFamily="34" charset="0"/>
                <a:cs typeface="Arial" panose="020B0604020202020204" pitchFamily="34" charset="0"/>
              </a:rPr>
              <a:t>A   –   B   –   C   –   D   –   E …</a:t>
            </a:r>
            <a:br>
              <a:rPr lang="es-C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9024F3A-1305-4D97-9F8E-813F94443281}"/>
              </a:ext>
            </a:extLst>
          </p:cNvPr>
          <p:cNvSpPr/>
          <p:nvPr/>
        </p:nvSpPr>
        <p:spPr>
          <a:xfrm>
            <a:off x="4625635" y="4670676"/>
            <a:ext cx="6652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–   b   –   c   –   d   –   e …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506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696CD76-EAB7-4DEC-97B9-1803B0AB8795}"/>
              </a:ext>
            </a:extLst>
          </p:cNvPr>
          <p:cNvSpPr/>
          <p:nvPr/>
        </p:nvSpPr>
        <p:spPr>
          <a:xfrm>
            <a:off x="1099931" y="1603528"/>
            <a:ext cx="9316278" cy="3961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s-CR" sz="4400" dirty="0">
                <a:highlight>
                  <a:srgbClr val="FFFF00"/>
                </a:highlight>
              </a:rPr>
              <a:t>A</a:t>
            </a:r>
            <a:r>
              <a:rPr lang="es-CR" sz="4400" dirty="0"/>
              <a:t> – B – C – D – </a:t>
            </a:r>
            <a:r>
              <a:rPr lang="es-CR" sz="4400" dirty="0">
                <a:highlight>
                  <a:srgbClr val="FFFF00"/>
                </a:highlight>
              </a:rPr>
              <a:t>E</a:t>
            </a:r>
            <a:r>
              <a:rPr lang="es-CR" sz="4400" dirty="0"/>
              <a:t> – F – G – H – </a:t>
            </a:r>
            <a:r>
              <a:rPr lang="es-CR" sz="4400" dirty="0">
                <a:highlight>
                  <a:srgbClr val="FFFF00"/>
                </a:highlight>
              </a:rPr>
              <a:t>I </a:t>
            </a:r>
            <a:r>
              <a:rPr lang="es-CR" sz="4400" dirty="0"/>
              <a:t>– J – K – L – M – N – </a:t>
            </a:r>
            <a:r>
              <a:rPr lang="es-CR" sz="4400" dirty="0">
                <a:highlight>
                  <a:srgbClr val="FFFF00"/>
                </a:highlight>
              </a:rPr>
              <a:t>O</a:t>
            </a:r>
            <a:r>
              <a:rPr lang="es-CR" sz="4400" dirty="0"/>
              <a:t> – P – Q – R – S – T – </a:t>
            </a:r>
            <a:r>
              <a:rPr lang="es-CR" sz="4400" dirty="0">
                <a:highlight>
                  <a:srgbClr val="FFFF00"/>
                </a:highlight>
              </a:rPr>
              <a:t>U</a:t>
            </a:r>
            <a:r>
              <a:rPr lang="es-CR" sz="4400" dirty="0"/>
              <a:t> – V – W – X – Y – Z  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5A7DD4-2076-4FA9-BE07-9FD3C65A26EC}"/>
              </a:ext>
            </a:extLst>
          </p:cNvPr>
          <p:cNvSpPr/>
          <p:nvPr/>
        </p:nvSpPr>
        <p:spPr>
          <a:xfrm>
            <a:off x="1099931" y="272488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ei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C0F3B4-D530-4DE6-BE91-35F132B07B8A}"/>
              </a:ext>
            </a:extLst>
          </p:cNvPr>
          <p:cNvSpPr/>
          <p:nvPr/>
        </p:nvSpPr>
        <p:spPr>
          <a:xfrm>
            <a:off x="4743209" y="272488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/i/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C73EFA-1CED-452B-BB66-EB9F6F36A85A}"/>
              </a:ext>
            </a:extLst>
          </p:cNvPr>
          <p:cNvSpPr/>
          <p:nvPr/>
        </p:nvSpPr>
        <p:spPr>
          <a:xfrm>
            <a:off x="8271070" y="272488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E65701-0B75-4800-A054-38C116B0AD09}"/>
              </a:ext>
            </a:extLst>
          </p:cNvPr>
          <p:cNvSpPr/>
          <p:nvPr/>
        </p:nvSpPr>
        <p:spPr>
          <a:xfrm>
            <a:off x="4237180" y="4018881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ou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7A3267-40CF-4449-BF7F-E7BC7213C381}"/>
              </a:ext>
            </a:extLst>
          </p:cNvPr>
          <p:cNvSpPr/>
          <p:nvPr/>
        </p:nvSpPr>
        <p:spPr>
          <a:xfrm>
            <a:off x="9726027" y="3961428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iu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F741F1-D5F9-42C4-B253-D57BAF45D392}"/>
              </a:ext>
            </a:extLst>
          </p:cNvPr>
          <p:cNvSpPr/>
          <p:nvPr/>
        </p:nvSpPr>
        <p:spPr>
          <a:xfrm>
            <a:off x="2254858" y="317941"/>
            <a:ext cx="4976701" cy="138499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>
            <a:spAutoFit/>
          </a:bodyPr>
          <a:lstStyle/>
          <a:p>
            <a:endParaRPr lang="es-CR" sz="2800" dirty="0"/>
          </a:p>
          <a:p>
            <a:r>
              <a:rPr lang="es-CR" sz="2800" dirty="0"/>
              <a:t>IDENTIFY THE VOWELS:</a:t>
            </a:r>
          </a:p>
          <a:p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80222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696CD76-EAB7-4DEC-97B9-1803B0AB8795}"/>
              </a:ext>
            </a:extLst>
          </p:cNvPr>
          <p:cNvSpPr/>
          <p:nvPr/>
        </p:nvSpPr>
        <p:spPr>
          <a:xfrm>
            <a:off x="1099931" y="251807"/>
            <a:ext cx="10230678" cy="5315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R" sz="4400" dirty="0"/>
          </a:p>
          <a:p>
            <a:r>
              <a:rPr lang="es-CR" sz="4000" dirty="0"/>
              <a:t>IDENTIFY THE CONSONANTS: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s-CR" sz="4400" dirty="0"/>
              <a:t>A – </a:t>
            </a:r>
            <a:r>
              <a:rPr lang="es-CR" sz="4400" dirty="0">
                <a:highlight>
                  <a:srgbClr val="FFFF00"/>
                </a:highlight>
              </a:rPr>
              <a:t>B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C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D</a:t>
            </a:r>
            <a:r>
              <a:rPr lang="es-CR" sz="4400" dirty="0"/>
              <a:t> – E – </a:t>
            </a:r>
            <a:r>
              <a:rPr lang="es-CR" sz="4400" dirty="0">
                <a:highlight>
                  <a:srgbClr val="FFFF00"/>
                </a:highlight>
              </a:rPr>
              <a:t>F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G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H</a:t>
            </a:r>
            <a:r>
              <a:rPr lang="es-CR" sz="4400" dirty="0"/>
              <a:t> – I – </a:t>
            </a:r>
            <a:r>
              <a:rPr lang="es-CR" sz="4400" dirty="0">
                <a:highlight>
                  <a:srgbClr val="FFFF00"/>
                </a:highlight>
              </a:rPr>
              <a:t>J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K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L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M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N</a:t>
            </a:r>
            <a:r>
              <a:rPr lang="es-CR" sz="4400" dirty="0"/>
              <a:t> – O – </a:t>
            </a:r>
            <a:r>
              <a:rPr lang="es-CR" sz="4400" dirty="0">
                <a:highlight>
                  <a:srgbClr val="FFFF00"/>
                </a:highlight>
              </a:rPr>
              <a:t>P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Q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R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S </a:t>
            </a:r>
            <a:r>
              <a:rPr lang="es-CR" sz="4400" dirty="0"/>
              <a:t>– </a:t>
            </a:r>
            <a:r>
              <a:rPr lang="es-CR" sz="4400" dirty="0">
                <a:highlight>
                  <a:srgbClr val="FFFF00"/>
                </a:highlight>
              </a:rPr>
              <a:t>T</a:t>
            </a:r>
            <a:r>
              <a:rPr lang="es-CR" sz="4400" dirty="0"/>
              <a:t> – U – </a:t>
            </a:r>
            <a:r>
              <a:rPr lang="es-CR" sz="4400" dirty="0">
                <a:highlight>
                  <a:srgbClr val="FFFF00"/>
                </a:highlight>
              </a:rPr>
              <a:t>V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W </a:t>
            </a:r>
            <a:r>
              <a:rPr lang="es-CR" sz="4400" dirty="0"/>
              <a:t>– </a:t>
            </a:r>
            <a:r>
              <a:rPr lang="es-CR" sz="4400" dirty="0">
                <a:highlight>
                  <a:srgbClr val="FFFF00"/>
                </a:highlight>
              </a:rPr>
              <a:t>X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Y</a:t>
            </a:r>
            <a:r>
              <a:rPr lang="es-CR" sz="4400" dirty="0"/>
              <a:t> – </a:t>
            </a:r>
            <a:r>
              <a:rPr lang="es-CR" sz="4400" dirty="0">
                <a:highlight>
                  <a:srgbClr val="FFFF00"/>
                </a:highlight>
              </a:rPr>
              <a:t>Z</a:t>
            </a:r>
            <a:r>
              <a:rPr lang="es-CR" sz="4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3212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517DCF8-33DF-44C0-BECC-256AE0F87625}"/>
              </a:ext>
            </a:extLst>
          </p:cNvPr>
          <p:cNvSpPr/>
          <p:nvPr/>
        </p:nvSpPr>
        <p:spPr>
          <a:xfrm>
            <a:off x="1963275" y="1934397"/>
            <a:ext cx="8733183" cy="3961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s-CR" sz="4400" dirty="0"/>
              <a:t>A – </a:t>
            </a:r>
            <a:r>
              <a:rPr lang="es-CR" sz="4400" dirty="0">
                <a:highlight>
                  <a:srgbClr val="FFFF00"/>
                </a:highlight>
              </a:rPr>
              <a:t>B</a:t>
            </a:r>
            <a:r>
              <a:rPr lang="es-CR" sz="4400" dirty="0"/>
              <a:t> – </a:t>
            </a:r>
            <a:r>
              <a:rPr lang="es-CR" sz="4400" dirty="0">
                <a:solidFill>
                  <a:srgbClr val="FF0000"/>
                </a:solidFill>
              </a:rPr>
              <a:t>C</a:t>
            </a:r>
            <a:r>
              <a:rPr lang="es-CR" sz="4400" dirty="0"/>
              <a:t> – D – E – F – G – H – I – J – K – L – M – N – O – P – Q – R – </a:t>
            </a:r>
            <a:r>
              <a:rPr lang="es-CR" sz="4400" dirty="0">
                <a:solidFill>
                  <a:schemeClr val="accent1"/>
                </a:solidFill>
              </a:rPr>
              <a:t>S</a:t>
            </a:r>
            <a:r>
              <a:rPr lang="es-CR" sz="4400" dirty="0"/>
              <a:t> – T – U – </a:t>
            </a:r>
            <a:r>
              <a:rPr lang="es-CR" sz="4400" dirty="0">
                <a:highlight>
                  <a:srgbClr val="FFFF00"/>
                </a:highlight>
              </a:rPr>
              <a:t>V</a:t>
            </a:r>
            <a:r>
              <a:rPr lang="es-CR" sz="4400" dirty="0"/>
              <a:t> – W – </a:t>
            </a:r>
            <a:r>
              <a:rPr lang="es-CR" sz="4400" dirty="0">
                <a:solidFill>
                  <a:schemeClr val="accent1"/>
                </a:solidFill>
              </a:rPr>
              <a:t>X</a:t>
            </a:r>
            <a:r>
              <a:rPr lang="es-CR" sz="4400" dirty="0"/>
              <a:t> – Y – </a:t>
            </a:r>
            <a:r>
              <a:rPr lang="es-CR" sz="4400" dirty="0">
                <a:solidFill>
                  <a:srgbClr val="FF0000"/>
                </a:solidFill>
              </a:rPr>
              <a:t>Z </a:t>
            </a:r>
            <a:r>
              <a:rPr lang="es-CR" sz="4400" dirty="0"/>
              <a:t> 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905E48-92D1-440C-ACB2-72AEED1FAACD}"/>
              </a:ext>
            </a:extLst>
          </p:cNvPr>
          <p:cNvSpPr/>
          <p:nvPr/>
        </p:nvSpPr>
        <p:spPr>
          <a:xfrm>
            <a:off x="2228319" y="842405"/>
            <a:ext cx="8203094" cy="954107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endParaRPr lang="es-CR" sz="2000" dirty="0"/>
          </a:p>
          <a:p>
            <a:r>
              <a:rPr lang="es-CR" sz="3600" dirty="0"/>
              <a:t>PRONUNCING SIMILAR SOUNDS: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B52895-C84B-4DE5-B78A-6BFD575D36C5}"/>
              </a:ext>
            </a:extLst>
          </p:cNvPr>
          <p:cNvSpPr/>
          <p:nvPr/>
        </p:nvSpPr>
        <p:spPr>
          <a:xfrm>
            <a:off x="2822713" y="3059668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bi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4246B1-3B23-423B-A318-52027E7DE85E}"/>
              </a:ext>
            </a:extLst>
          </p:cNvPr>
          <p:cNvSpPr/>
          <p:nvPr/>
        </p:nvSpPr>
        <p:spPr>
          <a:xfrm>
            <a:off x="4121426" y="5711008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/vi/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C954FC-75C7-4786-B9AE-4F329E0A0DD2}"/>
              </a:ext>
            </a:extLst>
          </p:cNvPr>
          <p:cNvSpPr/>
          <p:nvPr/>
        </p:nvSpPr>
        <p:spPr>
          <a:xfrm>
            <a:off x="1729408" y="2080606"/>
            <a:ext cx="8733183" cy="3961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s-CR" sz="4400" dirty="0"/>
              <a:t>A – B – </a:t>
            </a:r>
            <a:r>
              <a:rPr lang="es-CR" sz="4400" dirty="0">
                <a:highlight>
                  <a:srgbClr val="FFFF00"/>
                </a:highlight>
              </a:rPr>
              <a:t>C</a:t>
            </a:r>
            <a:r>
              <a:rPr lang="es-CR" sz="4400" dirty="0"/>
              <a:t> – D – E – F – G – H – I – J – K – L – M – N – O – P – Q – R – </a:t>
            </a:r>
            <a:r>
              <a:rPr lang="es-CR" sz="4400" dirty="0">
                <a:highlight>
                  <a:srgbClr val="FFFF00"/>
                </a:highlight>
              </a:rPr>
              <a:t>S</a:t>
            </a:r>
            <a:r>
              <a:rPr lang="es-CR" sz="4400" dirty="0"/>
              <a:t> – T – U – V – W – </a:t>
            </a:r>
            <a:r>
              <a:rPr lang="es-CR" sz="4400" dirty="0">
                <a:highlight>
                  <a:srgbClr val="FFFF00"/>
                </a:highlight>
              </a:rPr>
              <a:t>X</a:t>
            </a:r>
            <a:r>
              <a:rPr lang="es-CR" sz="4400" dirty="0"/>
              <a:t> – Y – </a:t>
            </a:r>
            <a:r>
              <a:rPr lang="es-CR" sz="4400" dirty="0">
                <a:highlight>
                  <a:srgbClr val="FFFF00"/>
                </a:highlight>
              </a:rPr>
              <a:t>Z </a:t>
            </a:r>
            <a:r>
              <a:rPr lang="es-CR" sz="4400" dirty="0"/>
              <a:t> 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AC115A-A7E0-4DB7-8EC9-FD766384510C}"/>
              </a:ext>
            </a:extLst>
          </p:cNvPr>
          <p:cNvSpPr/>
          <p:nvPr/>
        </p:nvSpPr>
        <p:spPr>
          <a:xfrm>
            <a:off x="3525079" y="324433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/si/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A3CF4C-2F93-451D-B5AF-FC9600589AC8}"/>
              </a:ext>
            </a:extLst>
          </p:cNvPr>
          <p:cNvSpPr/>
          <p:nvPr/>
        </p:nvSpPr>
        <p:spPr>
          <a:xfrm>
            <a:off x="1472946" y="816117"/>
            <a:ext cx="8203094" cy="954107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endParaRPr lang="es-CR" sz="2000" dirty="0"/>
          </a:p>
          <a:p>
            <a:r>
              <a:rPr lang="es-CR" sz="3600" dirty="0"/>
              <a:t>PRONUNCING SIMILAR SOUNDS: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32937D-8AF3-4AD4-8731-2AD73DFA69DF}"/>
              </a:ext>
            </a:extLst>
          </p:cNvPr>
          <p:cNvSpPr/>
          <p:nvPr/>
        </p:nvSpPr>
        <p:spPr>
          <a:xfrm>
            <a:off x="7706140" y="585721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zi</a:t>
            </a:r>
            <a:r>
              <a:rPr lang="es-CR" dirty="0"/>
              <a:t>/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EB706EB-21B7-4EE1-A8F2-4FA81B941B9C}"/>
              </a:ext>
            </a:extLst>
          </p:cNvPr>
          <p:cNvSpPr/>
          <p:nvPr/>
        </p:nvSpPr>
        <p:spPr>
          <a:xfrm>
            <a:off x="9568071" y="460930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/es/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D60F8D-7F28-42ED-B89D-1572526CC5B2}"/>
              </a:ext>
            </a:extLst>
          </p:cNvPr>
          <p:cNvSpPr/>
          <p:nvPr/>
        </p:nvSpPr>
        <p:spPr>
          <a:xfrm>
            <a:off x="5930349" y="5764884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/</a:t>
            </a:r>
            <a:r>
              <a:rPr lang="es-CR" dirty="0" err="1"/>
              <a:t>eks</a:t>
            </a:r>
            <a:r>
              <a:rPr lang="es-CR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3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6FEF0A-C4FA-4D65-A58D-F918EB16CFD7}"/>
              </a:ext>
            </a:extLst>
          </p:cNvPr>
          <p:cNvSpPr/>
          <p:nvPr/>
        </p:nvSpPr>
        <p:spPr>
          <a:xfrm>
            <a:off x="1729408" y="2084299"/>
            <a:ext cx="8733183" cy="3961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s-CR" sz="4400" dirty="0"/>
              <a:t>A – B – C – D – E – F – </a:t>
            </a:r>
            <a:r>
              <a:rPr lang="es-CR" sz="4400" dirty="0">
                <a:highlight>
                  <a:srgbClr val="FFFF00"/>
                </a:highlight>
              </a:rPr>
              <a:t>G</a:t>
            </a:r>
            <a:r>
              <a:rPr lang="es-CR" sz="4400" dirty="0"/>
              <a:t> – H – I – </a:t>
            </a:r>
            <a:r>
              <a:rPr lang="es-CR" sz="4400" dirty="0">
                <a:highlight>
                  <a:srgbClr val="FFFF00"/>
                </a:highlight>
              </a:rPr>
              <a:t>J</a:t>
            </a:r>
            <a:r>
              <a:rPr lang="es-CR" sz="4400" dirty="0"/>
              <a:t> – K – L – M – N – O – P – Q – R – S – T – U – V – W – X – Y – Z  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094277-6322-48FD-8BF3-C0365CF54318}"/>
              </a:ext>
            </a:extLst>
          </p:cNvPr>
          <p:cNvSpPr/>
          <p:nvPr/>
        </p:nvSpPr>
        <p:spPr>
          <a:xfrm>
            <a:off x="1862690" y="812424"/>
            <a:ext cx="8203094" cy="954107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endParaRPr lang="es-CR" sz="2000" dirty="0"/>
          </a:p>
          <a:p>
            <a:r>
              <a:rPr lang="es-CR" sz="3600" dirty="0"/>
              <a:t>PRONUNCING SIMILAR SOUNDS: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4B4353-11D8-4482-803F-85D6CF12A2D8}"/>
              </a:ext>
            </a:extLst>
          </p:cNvPr>
          <p:cNvSpPr/>
          <p:nvPr/>
        </p:nvSpPr>
        <p:spPr>
          <a:xfrm>
            <a:off x="6935930" y="3244334"/>
            <a:ext cx="782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ʤi</a:t>
            </a:r>
            <a:r>
              <a:rPr lang="en-US" dirty="0"/>
              <a:t>/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7435AD-91C7-473C-BE27-AA456B2421D9}"/>
              </a:ext>
            </a:extLst>
          </p:cNvPr>
          <p:cNvSpPr/>
          <p:nvPr/>
        </p:nvSpPr>
        <p:spPr>
          <a:xfrm>
            <a:off x="9514237" y="3220812"/>
            <a:ext cx="948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ʤei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181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6CBCB4B-71ED-44EE-86B3-19E431C17944}"/>
              </a:ext>
            </a:extLst>
          </p:cNvPr>
          <p:cNvSpPr/>
          <p:nvPr/>
        </p:nvSpPr>
        <p:spPr>
          <a:xfrm>
            <a:off x="1729408" y="1844456"/>
            <a:ext cx="8733183" cy="3961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s-CR" sz="4400" dirty="0"/>
              <a:t>A – B – C – D – E – F – G – H – </a:t>
            </a:r>
            <a:r>
              <a:rPr lang="es-CR" sz="4400" dirty="0">
                <a:highlight>
                  <a:srgbClr val="FFFF00"/>
                </a:highlight>
              </a:rPr>
              <a:t>I</a:t>
            </a:r>
            <a:r>
              <a:rPr lang="es-CR" sz="4400" dirty="0"/>
              <a:t> – J – K – L – M – N – O – P – Q – R – S – T – U – V – W – X – </a:t>
            </a:r>
            <a:r>
              <a:rPr lang="es-CR" sz="4400" dirty="0">
                <a:highlight>
                  <a:srgbClr val="FFFF00"/>
                </a:highlight>
              </a:rPr>
              <a:t>Y</a:t>
            </a:r>
            <a:r>
              <a:rPr lang="es-CR" sz="4400" dirty="0"/>
              <a:t> – Z  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E3496B3-8782-420F-85D7-475E77EC3CBD}"/>
              </a:ext>
            </a:extLst>
          </p:cNvPr>
          <p:cNvSpPr/>
          <p:nvPr/>
        </p:nvSpPr>
        <p:spPr>
          <a:xfrm>
            <a:off x="1472946" y="816117"/>
            <a:ext cx="8203094" cy="954107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endParaRPr lang="es-CR" sz="2000" dirty="0"/>
          </a:p>
          <a:p>
            <a:r>
              <a:rPr lang="es-CR" sz="3600" dirty="0"/>
              <a:t>PRONUNCING SIMILAR SOUNDS: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BE15230-D001-4C7E-B74A-10D08B058C83}"/>
              </a:ext>
            </a:extLst>
          </p:cNvPr>
          <p:cNvSpPr/>
          <p:nvPr/>
        </p:nvSpPr>
        <p:spPr>
          <a:xfrm>
            <a:off x="8893514" y="2940326"/>
            <a:ext cx="782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dirty="0"/>
              <a:t>/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0D1028-8B90-4110-B2E3-8EC4F4BE2577}"/>
              </a:ext>
            </a:extLst>
          </p:cNvPr>
          <p:cNvSpPr/>
          <p:nvPr/>
        </p:nvSpPr>
        <p:spPr>
          <a:xfrm>
            <a:off x="6827370" y="5709569"/>
            <a:ext cx="782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uai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3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</p:bld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234</TotalTime>
  <Words>979</Words>
  <Application>Microsoft Office PowerPoint</Application>
  <PresentationFormat>Panorámica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Gota</vt:lpstr>
      <vt:lpstr>Spelling in english</vt:lpstr>
      <vt:lpstr>ALPHABET -  backwards let’s read it!</vt:lpstr>
      <vt:lpstr> - CAPITAL LETTER OR UPPER CASE LETTER: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Strategy: example questions:  -is that “D” as in “Daniel” or “t” as in “thomas”?  -Is that “b” as in “boy” or “v” as in “victor”?  -Is that “c” as in “corner” or “z” as in “zebra”?  </vt:lpstr>
      <vt:lpstr>SPELLING PRACTICE – WORDS IN ENGLISH:  </vt:lpstr>
      <vt:lpstr>   PRACTICE SPELLING words IN DIFFERENT LANGUAGES              1. Obrigado 2. Bonjour     3. Hammilton  4. Nei-hao    5. Fraternity   6.  Chiesa        7. Boulangerie   8. Musique          9. Switzerland 10.   Deus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 in english</dc:title>
  <dc:creator>Girlany Alvarez</dc:creator>
  <cp:lastModifiedBy>Maria Gabriela Lara Molina</cp:lastModifiedBy>
  <cp:revision>37</cp:revision>
  <dcterms:created xsi:type="dcterms:W3CDTF">2020-04-24T23:25:23Z</dcterms:created>
  <dcterms:modified xsi:type="dcterms:W3CDTF">2021-10-18T16:18:57Z</dcterms:modified>
</cp:coreProperties>
</file>