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gif" ContentType="image/gif"/>
  <Override PartName="/ppt/media/image4.jpeg" ContentType="image/jpeg"/>
  <Override PartName="/ppt/media/image5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8.jpeg" ContentType="image/jpeg"/>
  <Override PartName="/ppt/media/image10.jpeg" ContentType="image/jpe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1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21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</p:spPr>
        <p:txBody>
          <a:bodyPr lIns="228600" rIns="228600" tIns="228600" bIns="0" anchor="b">
            <a:normAutofit fontScale="66000"/>
          </a:bodyPr>
          <a:p>
            <a:pPr algn="ctr">
              <a:lnSpc>
                <a:spcPct val="80000"/>
              </a:lnSpc>
            </a:pPr>
            <a:r>
              <a:rPr b="0" lang="es-ES" sz="54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36AA074-0691-4C08-904A-73FEC0C15D15}" type="datetime">
              <a:rPr b="0" lang="en-US" sz="1000" spc="-1" strike="noStrike">
                <a:solidFill>
                  <a:srgbClr val="8b8b8b"/>
                </a:solidFill>
                <a:latin typeface="Rockwell"/>
              </a:rPr>
              <a:t>5/31/22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A11870-6582-46C4-9E20-01AA21C54513}" type="slidenum">
              <a:rPr b="0" lang="en-US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66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88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s-ES" sz="40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Haga clic para modificar los </a:t>
            </a: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estilos de texto del patrón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Segundo nivel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400" spc="-1" strike="noStrike">
                <a:solidFill>
                  <a:srgbClr val="000000"/>
                </a:solidFill>
                <a:latin typeface="Rockwell"/>
              </a:rPr>
              <a:t>Tercer nivel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Cuarto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Quinto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F7A081D-38E9-47CB-956B-DC5E5670DEAB}" type="datetime">
              <a:rPr b="0" lang="en-US" sz="1000" spc="-1" strike="noStrike">
                <a:solidFill>
                  <a:srgbClr val="8b8b8b"/>
                </a:solidFill>
                <a:latin typeface="Rockwell"/>
              </a:rPr>
              <a:t>5/31/22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4" name="PlaceHolder 30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3FB25F-C752-4FA7-9A6E-3F892969D729}" type="slidenum">
              <a:rPr b="0" lang="en-US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133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155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8" name="PlaceHolder 27"/>
          <p:cNvSpPr>
            <a:spLocks noGrp="1"/>
          </p:cNvSpPr>
          <p:nvPr>
            <p:ph type="title"/>
          </p:nvPr>
        </p:nvSpPr>
        <p:spPr>
          <a:xfrm>
            <a:off x="888840" y="2339640"/>
            <a:ext cx="3500640" cy="24696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85000"/>
              </a:lnSpc>
            </a:pPr>
            <a:r>
              <a:rPr b="0" lang="es-ES" sz="40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9" name="PlaceHolder 28"/>
          <p:cNvSpPr>
            <a:spLocks noGrp="1"/>
          </p:cNvSpPr>
          <p:nvPr>
            <p:ph type="body"/>
          </p:nvPr>
        </p:nvSpPr>
        <p:spPr>
          <a:xfrm>
            <a:off x="5121000" y="803160"/>
            <a:ext cx="6269400" cy="23821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Haga clic para modificar los estilos de texto del patrón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Segundo nivel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400" spc="-1" strike="noStrike">
                <a:solidFill>
                  <a:srgbClr val="000000"/>
                </a:solidFill>
                <a:latin typeface="Rockwell"/>
              </a:rPr>
              <a:t>Tercer nivel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Cuarto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Quinto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0" name="PlaceHolder 29"/>
          <p:cNvSpPr>
            <a:spLocks noGrp="1"/>
          </p:cNvSpPr>
          <p:nvPr>
            <p:ph type="body"/>
          </p:nvPr>
        </p:nvSpPr>
        <p:spPr>
          <a:xfrm>
            <a:off x="5118480" y="3672000"/>
            <a:ext cx="6271560" cy="238320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Haga clic para modificar los estilos de texto del patrón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Segundo nivel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400" spc="-1" strike="noStrike">
                <a:solidFill>
                  <a:srgbClr val="000000"/>
                </a:solidFill>
                <a:latin typeface="Rockwell"/>
              </a:rPr>
              <a:t>Tercer nivel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Cuarto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Quinto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1" name="PlaceHolder 30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9F41BCB-A5D2-4A17-9876-3FB3B336582C}" type="datetime">
              <a:rPr b="0" lang="en-US" sz="1000" spc="-1" strike="noStrike">
                <a:solidFill>
                  <a:srgbClr val="8b8b8b"/>
                </a:solidFill>
                <a:latin typeface="Rockwell"/>
              </a:rPr>
              <a:t>5/31/22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2" name="PlaceHolder 31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3" name="PlaceHolder 32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3F77A39-0425-4E68-B9C9-81CB0BA52439}" type="slidenum">
              <a:rPr b="0" lang="en-US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201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2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223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6" name="PlaceHolder 27"/>
          <p:cNvSpPr>
            <a:spLocks noGrp="1"/>
          </p:cNvSpPr>
          <p:nvPr>
            <p:ph type="title"/>
          </p:nvPr>
        </p:nvSpPr>
        <p:spPr>
          <a:xfrm>
            <a:off x="888840" y="2363760"/>
            <a:ext cx="3500640" cy="2460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85000"/>
              </a:lnSpc>
            </a:pPr>
            <a:r>
              <a:rPr b="0" lang="es-ES" sz="40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7" name="PlaceHolder 28"/>
          <p:cNvSpPr>
            <a:spLocks noGrp="1"/>
          </p:cNvSpPr>
          <p:nvPr>
            <p:ph type="body"/>
          </p:nvPr>
        </p:nvSpPr>
        <p:spPr>
          <a:xfrm>
            <a:off x="5124960" y="803160"/>
            <a:ext cx="6264720" cy="685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200" spc="-1" strike="noStrike" cap="all">
                <a:solidFill>
                  <a:srgbClr val="f81b02"/>
                </a:solidFill>
                <a:latin typeface="Rockwell"/>
              </a:rPr>
              <a:t>Haga clic para modificar los estilos de texto del patrón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8" name="PlaceHolder 29"/>
          <p:cNvSpPr>
            <a:spLocks noGrp="1"/>
          </p:cNvSpPr>
          <p:nvPr>
            <p:ph type="body"/>
          </p:nvPr>
        </p:nvSpPr>
        <p:spPr>
          <a:xfrm>
            <a:off x="5125320" y="1488960"/>
            <a:ext cx="6264000" cy="1696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Haga clic para modificar los estilos de texto del patrón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Segundo nivel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400" spc="-1" strike="noStrike">
                <a:solidFill>
                  <a:srgbClr val="000000"/>
                </a:solidFill>
                <a:latin typeface="Rockwell"/>
              </a:rPr>
              <a:t>Tercer nivel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Cuarto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Quinto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9" name="PlaceHolder 30"/>
          <p:cNvSpPr>
            <a:spLocks noGrp="1"/>
          </p:cNvSpPr>
          <p:nvPr>
            <p:ph type="body"/>
          </p:nvPr>
        </p:nvSpPr>
        <p:spPr>
          <a:xfrm>
            <a:off x="5118480" y="3665880"/>
            <a:ext cx="6264000" cy="685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200" spc="-1" strike="noStrike" cap="all">
                <a:solidFill>
                  <a:srgbClr val="f81b02"/>
                </a:solidFill>
                <a:latin typeface="Rockwell"/>
              </a:rPr>
              <a:t>Haga clic para modificar los estilos de texto del patrón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0" name="PlaceHolder 31"/>
          <p:cNvSpPr>
            <a:spLocks noGrp="1"/>
          </p:cNvSpPr>
          <p:nvPr>
            <p:ph type="body"/>
          </p:nvPr>
        </p:nvSpPr>
        <p:spPr>
          <a:xfrm>
            <a:off x="5118480" y="4351680"/>
            <a:ext cx="6265080" cy="17038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Haga clic para modificar los estilos de texto del patrón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Segundo nivel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400" spc="-1" strike="noStrike">
                <a:solidFill>
                  <a:srgbClr val="000000"/>
                </a:solidFill>
                <a:latin typeface="Rockwell"/>
              </a:rPr>
              <a:t>Tercer nivel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Cuarto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Quinto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1" name="PlaceHolder 32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D4A2FE5-CF2D-478B-8DAD-A7969123DDC5}" type="datetime">
              <a:rPr b="0" lang="en-US" sz="1000" spc="-1" strike="noStrike">
                <a:solidFill>
                  <a:srgbClr val="8b8b8b"/>
                </a:solidFill>
                <a:latin typeface="Rockwell"/>
              </a:rPr>
              <a:t>5/31/22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2" name="PlaceHolder 33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3" name="PlaceHolder 34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F5A46A-6CF7-466B-8DDE-49CEDAAD8D6A}" type="slidenum">
              <a:rPr b="0" lang="en-US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345B4D0-7B99-4C2B-8308-B50686443611}" type="datetime">
              <a:rPr b="0" lang="en-US" sz="1000" spc="-1" strike="noStrike">
                <a:solidFill>
                  <a:srgbClr val="8b8b8b"/>
                </a:solidFill>
                <a:latin typeface="Rockwell"/>
              </a:rPr>
              <a:t>5/31/22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50E3BC-26B2-426E-BBCB-219250985BCD}" type="slidenum">
              <a:rPr b="0" lang="en-US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312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" name="Group 21"/>
          <p:cNvGrpSpPr/>
          <p:nvPr/>
        </p:nvGrpSpPr>
        <p:grpSpPr>
          <a:xfrm>
            <a:off x="805320" y="1698480"/>
            <a:ext cx="5941080" cy="3470400"/>
            <a:chOff x="805320" y="1698480"/>
            <a:chExt cx="5941080" cy="3470400"/>
          </a:xfrm>
        </p:grpSpPr>
        <p:sp>
          <p:nvSpPr>
            <p:cNvPr id="332" name="CustomShape 22"/>
            <p:cNvSpPr/>
            <p:nvPr/>
          </p:nvSpPr>
          <p:spPr>
            <a:xfrm>
              <a:off x="805320" y="1698480"/>
              <a:ext cx="594108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CustomShape 23"/>
            <p:cNvSpPr/>
            <p:nvPr/>
          </p:nvSpPr>
          <p:spPr>
            <a:xfrm rot="10800000">
              <a:off x="3618360" y="489672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CustomShape 24"/>
            <p:cNvSpPr/>
            <p:nvPr/>
          </p:nvSpPr>
          <p:spPr>
            <a:xfrm>
              <a:off x="805320" y="2274480"/>
              <a:ext cx="594108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5" name="PlaceHolder 25"/>
          <p:cNvSpPr>
            <a:spLocks noGrp="1"/>
          </p:cNvSpPr>
          <p:nvPr>
            <p:ph type="body"/>
          </p:nvPr>
        </p:nvSpPr>
        <p:spPr>
          <a:xfrm>
            <a:off x="7543440" y="0"/>
            <a:ext cx="4647960" cy="685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Rockwell"/>
              </a:rPr>
              <a:t>Haga clic en el icono para agregar una imagen</a:t>
            </a:r>
            <a:endParaRPr b="0" lang="en-US" sz="3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6" name="PlaceHolder 26"/>
          <p:cNvSpPr>
            <a:spLocks noGrp="1"/>
          </p:cNvSpPr>
          <p:nvPr>
            <p:ph type="title"/>
          </p:nvPr>
        </p:nvSpPr>
        <p:spPr>
          <a:xfrm>
            <a:off x="885600" y="2360160"/>
            <a:ext cx="5776200" cy="1177560"/>
          </a:xfrm>
          <a:prstGeom prst="rect">
            <a:avLst/>
          </a:prstGeom>
        </p:spPr>
        <p:txBody>
          <a:bodyPr lIns="228600" rIns="228600" tIns="228600" bIns="0" anchor="b">
            <a:normAutofit fontScale="56000"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7" name="PlaceHolder 27"/>
          <p:cNvSpPr>
            <a:spLocks noGrp="1"/>
          </p:cNvSpPr>
          <p:nvPr>
            <p:ph type="body"/>
          </p:nvPr>
        </p:nvSpPr>
        <p:spPr>
          <a:xfrm>
            <a:off x="885600" y="3544920"/>
            <a:ext cx="5776200" cy="1273680"/>
          </a:xfrm>
          <a:prstGeom prst="rect">
            <a:avLst/>
          </a:prstGeom>
        </p:spPr>
        <p:txBody>
          <a:bodyPr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fffeff"/>
                </a:solidFill>
                <a:latin typeface="Rockwell"/>
              </a:rPr>
              <a:t>Haga clic para modificar los estilos de texto del patrón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8" name="PlaceHolder 28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1CE672E-A1E0-44E6-8AD0-15F301CF508C}" type="datetime">
              <a:rPr b="0" lang="en-US" sz="1000" spc="-1" strike="noStrike">
                <a:solidFill>
                  <a:srgbClr val="8b8b8b"/>
                </a:solidFill>
                <a:latin typeface="Rockwell"/>
              </a:rPr>
              <a:t>5/31/22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9" name="PlaceHolder 29"/>
          <p:cNvSpPr>
            <a:spLocks noGrp="1"/>
          </p:cNvSpPr>
          <p:nvPr>
            <p:ph type="ftr"/>
          </p:nvPr>
        </p:nvSpPr>
        <p:spPr>
          <a:xfrm>
            <a:off x="804600" y="6226920"/>
            <a:ext cx="594180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40" name="PlaceHolder 30"/>
          <p:cNvSpPr>
            <a:spLocks noGrp="1"/>
          </p:cNvSpPr>
          <p:nvPr>
            <p:ph type="sldNum"/>
          </p:nvPr>
        </p:nvSpPr>
        <p:spPr>
          <a:xfrm>
            <a:off x="582840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CA5DC2-A125-4FBA-B8EA-64B9D914BB09}" type="slidenum">
              <a:rPr b="0" lang="en-US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378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7" name="Group 21"/>
          <p:cNvGrpSpPr/>
          <p:nvPr/>
        </p:nvGrpSpPr>
        <p:grpSpPr>
          <a:xfrm>
            <a:off x="3259440" y="1186560"/>
            <a:ext cx="5665680" cy="4477680"/>
            <a:chOff x="3259440" y="1186560"/>
            <a:chExt cx="5665680" cy="4477680"/>
          </a:xfrm>
        </p:grpSpPr>
        <p:sp>
          <p:nvSpPr>
            <p:cNvPr id="398" name="CustomShape 22"/>
            <p:cNvSpPr/>
            <p:nvPr/>
          </p:nvSpPr>
          <p:spPr>
            <a:xfrm>
              <a:off x="3259440" y="1186560"/>
              <a:ext cx="5657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" name="CustomShape 24"/>
            <p:cNvSpPr/>
            <p:nvPr/>
          </p:nvSpPr>
          <p:spPr>
            <a:xfrm>
              <a:off x="3259440" y="1991160"/>
              <a:ext cx="566568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1" name="PlaceHolder 25"/>
          <p:cNvSpPr>
            <a:spLocks noGrp="1"/>
          </p:cNvSpPr>
          <p:nvPr>
            <p:ph type="title"/>
          </p:nvPr>
        </p:nvSpPr>
        <p:spPr>
          <a:xfrm>
            <a:off x="3344040" y="2074680"/>
            <a:ext cx="5490000" cy="1689120"/>
          </a:xfrm>
          <a:prstGeom prst="rect">
            <a:avLst/>
          </a:prstGeom>
        </p:spPr>
        <p:txBody>
          <a:bodyPr lIns="228600" rIns="228600" tIns="228600" bIns="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4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2" name="PlaceHolder 26"/>
          <p:cNvSpPr>
            <a:spLocks noGrp="1"/>
          </p:cNvSpPr>
          <p:nvPr>
            <p:ph type="body"/>
          </p:nvPr>
        </p:nvSpPr>
        <p:spPr>
          <a:xfrm>
            <a:off x="3344040" y="3846960"/>
            <a:ext cx="5490000" cy="1383480"/>
          </a:xfrm>
          <a:prstGeom prst="rect">
            <a:avLst/>
          </a:prstGeom>
        </p:spPr>
        <p:txBody>
          <a:bodyPr tIns="0"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fffeff"/>
                </a:solidFill>
                <a:latin typeface="Rockwell"/>
              </a:rPr>
              <a:t>Haga clic para modificar los estilos de texto del patrón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3" name="PlaceHolder 27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F0C1AB8-EDD0-4278-A6F3-99D9004BF419}" type="datetime">
              <a:rPr b="0" lang="en-US" sz="1000" spc="-1" strike="noStrike">
                <a:solidFill>
                  <a:srgbClr val="8b8b8b"/>
                </a:solidFill>
                <a:latin typeface="Rockwell"/>
              </a:rPr>
              <a:t>5/31/22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4" name="PlaceHolder 28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05" name="PlaceHolder 29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43493F-A684-4E59-BA01-1EC230361033}" type="slidenum">
              <a:rPr b="0" lang="en-US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1752840" y="1258920"/>
            <a:ext cx="8679600" cy="18097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rmAutofit/>
          </a:bodyPr>
          <a:p>
            <a:pPr algn="ctr">
              <a:lnSpc>
                <a:spcPct val="80000"/>
              </a:lnSpc>
            </a:pPr>
            <a:r>
              <a:rPr b="0" lang="es-CR" sz="5400" spc="-151" strike="noStrike">
                <a:solidFill>
                  <a:srgbClr val="fffeff"/>
                </a:solidFill>
                <a:latin typeface="Calibri Light"/>
              </a:rPr>
              <a:t>Pronouns in English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1759320" y="3418920"/>
            <a:ext cx="8673120" cy="1809720"/>
          </a:xfrm>
          <a:prstGeom prst="rect">
            <a:avLst/>
          </a:prstGeom>
          <a:noFill/>
          <a:ln>
            <a:noFill/>
          </a:ln>
        </p:spPr>
        <p:txBody>
          <a:bodyPr tIns="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3600" spc="-1" strike="noStrike">
                <a:solidFill>
                  <a:srgbClr val="fffeff"/>
                </a:solidFill>
                <a:latin typeface="Rockwell"/>
              </a:rPr>
              <a:t>Subject pronouns and possessive adjective pronouns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703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4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725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28" name="CustomShape 2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29" name="Group 28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730" name="CustomShape 29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30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31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32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33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34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35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36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37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38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39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40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41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42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43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44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45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46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47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48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49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1" name="TextShape 50"/>
          <p:cNvSpPr txBox="1"/>
          <p:nvPr/>
        </p:nvSpPr>
        <p:spPr>
          <a:xfrm>
            <a:off x="6891120" y="333000"/>
            <a:ext cx="4982040" cy="143280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85000"/>
          </a:bodyPr>
          <a:p>
            <a:pPr>
              <a:lnSpc>
                <a:spcPct val="85000"/>
              </a:lnSpc>
            </a:pPr>
            <a:r>
              <a:rPr b="1" lang="en-US" sz="2700" spc="-151" strike="noStrike">
                <a:solidFill>
                  <a:srgbClr val="000000"/>
                </a:solidFill>
                <a:latin typeface="Calibri Light"/>
              </a:rPr>
              <a:t>These are  me and my brother:</a:t>
            </a:r>
            <a:br/>
            <a:endParaRPr b="0" lang="en-US" sz="27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52" name="CustomShape 51"/>
          <p:cNvSpPr/>
          <p:nvPr/>
        </p:nvSpPr>
        <p:spPr>
          <a:xfrm>
            <a:off x="807840" y="795600"/>
            <a:ext cx="5970240" cy="5248440"/>
          </a:xfrm>
          <a:prstGeom prst="rect">
            <a:avLst/>
          </a:prstGeom>
          <a:solidFill>
            <a:schemeClr val="bg1"/>
          </a:solidFill>
          <a:ln w="19080">
            <a:solidFill>
              <a:srgbClr val="de2100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TextShape 52"/>
          <p:cNvSpPr txBox="1"/>
          <p:nvPr/>
        </p:nvSpPr>
        <p:spPr>
          <a:xfrm>
            <a:off x="7293960" y="2338560"/>
            <a:ext cx="4099320" cy="367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54" name="CustomShape 53"/>
          <p:cNvSpPr/>
          <p:nvPr/>
        </p:nvSpPr>
        <p:spPr>
          <a:xfrm>
            <a:off x="7072920" y="1166760"/>
            <a:ext cx="462564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Our names are Michael and Edward.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Our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nicknames are Mike and Ted.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We are very good brothers.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This is </a:t>
            </a:r>
            <a:r>
              <a:rPr b="0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our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TV.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We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love to go fishing. So… this is </a:t>
            </a:r>
            <a:r>
              <a:rPr b="1" i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our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Aquarium and that is </a:t>
            </a:r>
            <a:r>
              <a:rPr b="1" i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our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fish.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These are </a:t>
            </a:r>
            <a:r>
              <a:rPr b="1" i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our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photographs doing different activities.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55" name="Imagen 5" descr="Imagen que contiene dibujo&#10;&#10;Descripción generada automáticamente"/>
          <p:cNvPicPr/>
          <p:nvPr/>
        </p:nvPicPr>
        <p:blipFill>
          <a:blip r:embed="rId1"/>
          <a:stretch/>
        </p:blipFill>
        <p:spPr>
          <a:xfrm>
            <a:off x="2493000" y="795600"/>
            <a:ext cx="2331000" cy="2157840"/>
          </a:xfrm>
          <a:prstGeom prst="rect">
            <a:avLst/>
          </a:prstGeom>
          <a:ln>
            <a:noFill/>
          </a:ln>
        </p:spPr>
      </p:pic>
      <p:pic>
        <p:nvPicPr>
          <p:cNvPr id="756" name="Imagen 9" descr="Imagen que contiene dibujo&#10;&#10;Descripción generada automáticamente"/>
          <p:cNvPicPr/>
          <p:nvPr/>
        </p:nvPicPr>
        <p:blipFill>
          <a:blip r:embed="rId2"/>
          <a:stretch/>
        </p:blipFill>
        <p:spPr>
          <a:xfrm>
            <a:off x="1294560" y="3106440"/>
            <a:ext cx="2329200" cy="2411280"/>
          </a:xfrm>
          <a:prstGeom prst="rect">
            <a:avLst/>
          </a:prstGeom>
          <a:ln>
            <a:noFill/>
          </a:ln>
        </p:spPr>
      </p:pic>
      <p:sp>
        <p:nvSpPr>
          <p:cNvPr id="757" name="CustomShape 54"/>
          <p:cNvSpPr/>
          <p:nvPr/>
        </p:nvSpPr>
        <p:spPr>
          <a:xfrm flipH="1" flipV="1">
            <a:off x="4548240" y="1908720"/>
            <a:ext cx="2412000" cy="11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CustomShape 55"/>
          <p:cNvSpPr/>
          <p:nvPr/>
        </p:nvSpPr>
        <p:spPr>
          <a:xfrm flipH="1">
            <a:off x="2878560" y="4024080"/>
            <a:ext cx="4081320" cy="72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CustomShape 56"/>
          <p:cNvSpPr/>
          <p:nvPr/>
        </p:nvSpPr>
        <p:spPr>
          <a:xfrm>
            <a:off x="839520" y="2430360"/>
            <a:ext cx="786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CR" sz="1800" spc="-1" strike="noStrike">
                <a:solidFill>
                  <a:srgbClr val="000000"/>
                </a:solidFill>
                <a:latin typeface="Abadi"/>
              </a:rPr>
              <a:t>Mike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0" name="CustomShape 57"/>
          <p:cNvSpPr/>
          <p:nvPr/>
        </p:nvSpPr>
        <p:spPr>
          <a:xfrm>
            <a:off x="3730320" y="3290400"/>
            <a:ext cx="62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s-CR" sz="1800" spc="-1" strike="noStrike">
                <a:solidFill>
                  <a:srgbClr val="000000"/>
                </a:solidFill>
                <a:latin typeface="Abadi"/>
              </a:rPr>
              <a:t>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1" name="CustomShape 58"/>
          <p:cNvSpPr/>
          <p:nvPr/>
        </p:nvSpPr>
        <p:spPr>
          <a:xfrm flipH="1" rot="16200000">
            <a:off x="1119600" y="2876760"/>
            <a:ext cx="494280" cy="313920"/>
          </a:xfrm>
          <a:prstGeom prst="curvedConnector3">
            <a:avLst>
              <a:gd name="adj1" fmla="val 50000"/>
            </a:avLst>
          </a:prstGeom>
          <a:noFill/>
          <a:ln w="34920">
            <a:solidFill>
              <a:srgbClr val="00206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CustomShape 59"/>
          <p:cNvSpPr/>
          <p:nvPr/>
        </p:nvSpPr>
        <p:spPr>
          <a:xfrm flipV="1" rot="10800000">
            <a:off x="3505320" y="3691080"/>
            <a:ext cx="554040" cy="133200"/>
          </a:xfrm>
          <a:prstGeom prst="curvedConnector3">
            <a:avLst>
              <a:gd name="adj1" fmla="val -14884"/>
            </a:avLst>
          </a:prstGeom>
          <a:noFill/>
          <a:ln w="34920">
            <a:solidFill>
              <a:srgbClr val="00206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758" dur="indefinite" restart="never" nodeType="tmRoot">
          <p:childTnLst>
            <p:seq>
              <p:cTn id="759" dur="indefinite" nodeType="mainSeq">
                <p:childTnLst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4" dur="1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5" dur="1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6" dur="1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67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2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3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74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9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0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8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6" dur="1000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7" dur="1000" fill="hold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8" dur="1000" fill="hold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93" dur="2000"/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98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03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808" dur="2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13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8" dur="500" fill="hold"/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9" dur="500" fill="hold"/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4" dur="500" fill="hold"/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5" dur="500" fill="hold"/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30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5" dur="500" fill="hold"/>
                                        <p:tgtEl>
                                          <p:spTgt spid="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6" dur="500" fill="hold"/>
                                        <p:tgtEl>
                                          <p:spTgt spid="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41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6" dur="500" fill="hold"/>
                                        <p:tgtEl>
                                          <p:spTgt spid="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7" dur="500" fill="hold"/>
                                        <p:tgtEl>
                                          <p:spTgt spid="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764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5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786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89" name="CustomShape 2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90" name="Group 28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791" name="CustomShape 29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30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31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32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33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34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35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36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37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38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39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40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41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42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43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44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45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46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47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48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49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2" name="CustomShape 50"/>
          <p:cNvSpPr/>
          <p:nvPr/>
        </p:nvSpPr>
        <p:spPr>
          <a:xfrm>
            <a:off x="807840" y="795600"/>
            <a:ext cx="5970240" cy="5248440"/>
          </a:xfrm>
          <a:prstGeom prst="rect">
            <a:avLst/>
          </a:prstGeom>
          <a:solidFill>
            <a:schemeClr val="bg1"/>
          </a:solidFill>
          <a:ln w="19080">
            <a:solidFill>
              <a:srgbClr val="e9ee47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3" name="Picture 2" descr="House Finishing And Siding Isometric 3D Icon. Architectural ..."/>
          <p:cNvPicPr/>
          <p:nvPr/>
        </p:nvPicPr>
        <p:blipFill>
          <a:blip r:embed="rId1"/>
          <a:srcRect l="0" t="6402" r="3" b="6405"/>
          <a:stretch/>
        </p:blipFill>
        <p:spPr>
          <a:xfrm>
            <a:off x="972000" y="960120"/>
            <a:ext cx="5641560" cy="4919040"/>
          </a:xfrm>
          <a:prstGeom prst="rect">
            <a:avLst/>
          </a:prstGeom>
          <a:ln w="12600">
            <a:noFill/>
          </a:ln>
        </p:spPr>
      </p:pic>
      <p:sp>
        <p:nvSpPr>
          <p:cNvPr id="814" name="TextShape 51"/>
          <p:cNvSpPr txBox="1"/>
          <p:nvPr/>
        </p:nvSpPr>
        <p:spPr>
          <a:xfrm>
            <a:off x="7120440" y="266760"/>
            <a:ext cx="4731480" cy="5985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e9ee47"/>
              </a:buClr>
              <a:buSzPct val="110000"/>
              <a:buFont typeface="Wingdings" charset="2"/>
              <a:buChar char=""/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Rockwell"/>
              </a:rPr>
              <a:t>Its</a:t>
            </a:r>
            <a:r>
              <a:rPr b="0" lang="en-US" sz="2800" spc="-1" strike="noStrike">
                <a:solidFill>
                  <a:srgbClr val="000000"/>
                </a:solidFill>
                <a:latin typeface="Rockwell"/>
              </a:rPr>
              <a:t> color is beige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e9ee47"/>
              </a:buClr>
              <a:buSzPct val="110000"/>
              <a:buFont typeface="Wingdings" charset="2"/>
              <a:buChar char=""/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Rockwell"/>
              </a:rPr>
              <a:t>Its</a:t>
            </a:r>
            <a:r>
              <a:rPr b="0" lang="en-US" sz="2800" spc="-1" strike="noStrike">
                <a:solidFill>
                  <a:srgbClr val="000000"/>
                </a:solidFill>
                <a:latin typeface="Rockwell"/>
              </a:rPr>
              <a:t> roof is red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e9ee47"/>
              </a:buClr>
              <a:buSzPct val="110000"/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Rockwell"/>
              </a:rPr>
              <a:t>It’s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 nice house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e9ee47"/>
              </a:buClr>
              <a:buSzPct val="110000"/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Rockwell"/>
              </a:rPr>
              <a:t>It’s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in a safe neighborhood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e9ee47"/>
              </a:buClr>
              <a:buSzPct val="110000"/>
              <a:buFont typeface="Wingdings" charset="2"/>
              <a:buChar char=""/>
            </a:pPr>
            <a:r>
              <a:rPr b="1" lang="en-US" sz="28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Rockwell"/>
              </a:rPr>
              <a:t>Its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garden is beautiful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e9ee47"/>
              </a:buClr>
              <a:buSzPct val="110000"/>
              <a:buFont typeface="Wingdings" charset="2"/>
              <a:buChar char=""/>
            </a:pPr>
            <a:r>
              <a:rPr b="1" lang="en-US" sz="28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Rockwell"/>
              </a:rPr>
              <a:t>Its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porch is in front of the house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e9ee47"/>
              </a:buClr>
              <a:buSzPct val="11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 love my house.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5" name="TextShape 52"/>
          <p:cNvSpPr txBox="1"/>
          <p:nvPr/>
        </p:nvSpPr>
        <p:spPr>
          <a:xfrm>
            <a:off x="836640" y="397800"/>
            <a:ext cx="4123440" cy="143280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81000"/>
          </a:bodyPr>
          <a:p>
            <a:pPr>
              <a:lnSpc>
                <a:spcPct val="85000"/>
              </a:lnSpc>
            </a:pPr>
            <a:r>
              <a:rPr b="1" lang="en-US" sz="4400" spc="-151" strike="noStrike">
                <a:solidFill>
                  <a:srgbClr val="454545"/>
                </a:solidFill>
                <a:latin typeface="Calibri Light"/>
              </a:rPr>
              <a:t>This is my house</a:t>
            </a:r>
            <a:endParaRPr b="0" lang="en-US" sz="4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6" name="CustomShape 53"/>
          <p:cNvSpPr/>
          <p:nvPr/>
        </p:nvSpPr>
        <p:spPr>
          <a:xfrm flipH="1">
            <a:off x="5234760" y="1758240"/>
            <a:ext cx="188496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c19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CustomShape 54"/>
          <p:cNvSpPr/>
          <p:nvPr/>
        </p:nvSpPr>
        <p:spPr>
          <a:xfrm flipH="1">
            <a:off x="4193280" y="3708720"/>
            <a:ext cx="3002400" cy="9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c19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  <p:timing>
    <p:tnLst>
      <p:par>
        <p:cTn id="848" dur="indefinite" restart="never" nodeType="tmRoot">
          <p:childTnLst>
            <p:seq>
              <p:cTn id="849" dur="indefinite" nodeType="mainSeq">
                <p:childTnLst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4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5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6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57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6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0" dur="500" fill="hold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1" dur="500" fill="hold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6" dur="500" fill="hold"/>
                                        <p:tgtEl>
                                          <p:spTgt spid="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7" dur="500" fill="hold"/>
                                        <p:tgtEl>
                                          <p:spTgt spid="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2" dur="5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3" dur="5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94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9" dur="1000"/>
                                        <p:tgtEl>
                                          <p:spTgt spid="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0" dur="1000" fill="hold"/>
                                        <p:tgtEl>
                                          <p:spTgt spid="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1" dur="1000" fill="hold"/>
                                        <p:tgtEl>
                                          <p:spTgt spid="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6" dur="1000"/>
                                        <p:tgtEl>
                                          <p:spTgt spid="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7" dur="1000" fill="hold"/>
                                        <p:tgtEl>
                                          <p:spTgt spid="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8" dur="1000" fill="hold"/>
                                        <p:tgtEl>
                                          <p:spTgt spid="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913" dur="500"/>
                                        <p:tgtEl>
                                          <p:spTgt spid="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4" fill="hold">
                      <p:stCondLst>
                        <p:cond delay="indefinite"/>
                      </p:stCondLst>
                      <p:childTnLst>
                        <p:par>
                          <p:cTn id="915" fill="hold">
                            <p:stCondLst>
                              <p:cond delay="0"/>
                            </p:stCondLst>
                            <p:childTnLst>
                              <p:par>
                                <p:cTn id="91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8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9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20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1" fill="hold">
                      <p:stCondLst>
                        <p:cond delay="indefinite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25" dur="500"/>
                                        <p:tgtEl>
                                          <p:spTgt spid="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6" fill="hold">
                      <p:stCondLst>
                        <p:cond delay="indefinite"/>
                      </p:stCondLst>
                      <p:childTnLst>
                        <p:par>
                          <p:cTn id="927" fill="hold">
                            <p:stCondLst>
                              <p:cond delay="0"/>
                            </p:stCondLst>
                            <p:childTnLst>
                              <p:par>
                                <p:cTn id="9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0" dur="500"/>
                                        <p:tgtEl>
                                          <p:spTgt spid="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extShape 1"/>
          <p:cNvSpPr txBox="1"/>
          <p:nvPr/>
        </p:nvSpPr>
        <p:spPr>
          <a:xfrm>
            <a:off x="3344040" y="1627200"/>
            <a:ext cx="5490000" cy="16891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rmAutofit/>
          </a:bodyPr>
          <a:p>
            <a:pPr algn="ctr">
              <a:lnSpc>
                <a:spcPct val="85000"/>
              </a:lnSpc>
            </a:pPr>
            <a:r>
              <a:rPr b="1" lang="es-CR" sz="5400" spc="-151" strike="noStrike">
                <a:solidFill>
                  <a:srgbClr val="000000"/>
                </a:solidFill>
                <a:latin typeface="Calibri Light"/>
              </a:rPr>
              <a:t>Let’s practice: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9" name="TextShape 2"/>
          <p:cNvSpPr txBox="1"/>
          <p:nvPr/>
        </p:nvSpPr>
        <p:spPr>
          <a:xfrm>
            <a:off x="3344040" y="3846960"/>
            <a:ext cx="5490000" cy="1383480"/>
          </a:xfrm>
          <a:prstGeom prst="rect">
            <a:avLst/>
          </a:prstGeom>
          <a:noFill/>
          <a:ln>
            <a:noFill/>
          </a:ln>
        </p:spPr>
        <p:txBody>
          <a:bodyPr tIns="0">
            <a:normAutofit fontScale="31000"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CR" sz="4000" spc="-1" strike="noStrike">
                <a:solidFill>
                  <a:srgbClr val="000000"/>
                </a:solidFill>
                <a:latin typeface="Abadi"/>
              </a:rPr>
              <a:t>Complete the sentences with the correct pronoun</a:t>
            </a:r>
            <a:r>
              <a:rPr b="0" lang="es-CR" sz="1800" spc="-1" strike="noStrike">
                <a:solidFill>
                  <a:srgbClr val="fffeff"/>
                </a:solidFill>
                <a:latin typeface="Rockwel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34000"/>
          </a:bodyPr>
          <a:p>
            <a:pPr algn="ctr">
              <a:lnSpc>
                <a:spcPct val="85000"/>
              </a:lnSpc>
            </a:pPr>
            <a:r>
              <a:rPr b="0" lang="es-CR" sz="4000" spc="-151" strike="noStrike">
                <a:solidFill>
                  <a:srgbClr val="fffeff"/>
                </a:solidFill>
                <a:latin typeface="Calibri Light"/>
              </a:rPr>
              <a:t>Choose the Word in parentheses that completes the sentence correctly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21" name="TextShape 2"/>
          <p:cNvSpPr txBox="1"/>
          <p:nvPr/>
        </p:nvSpPr>
        <p:spPr>
          <a:xfrm>
            <a:off x="5178240" y="493200"/>
            <a:ext cx="6281640" cy="58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rmAutofit fontScale="73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1. (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She</a:t>
            </a:r>
            <a:r>
              <a:rPr b="0" lang="es-CR" sz="2400" spc="-1" strike="noStrike">
                <a:solidFill>
                  <a:srgbClr val="2c7093"/>
                </a:solidFill>
                <a:latin typeface="Arial"/>
              </a:rPr>
              <a:t>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 / Her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is   ( 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I  / my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 mother. 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2. (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They  /  Their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 are children.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3.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( It  / Its 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is  ( 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I  /  my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 house.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4. That is  ( 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they  /  their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shampoo.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5. Is  (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you  /  your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name Maria?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6. Are  (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we  /  our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 classes today?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7. Is  ( 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she  /  her 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 familly happy?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8.  (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He  /  His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is a good friend.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9. (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He  /  His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is   (  we  /  our ) best friend.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10. ( </a:t>
            </a: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It  /  Its 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) isn’t  ( she  / her ) favorite movie.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931" dur="indefinite" restart="never" nodeType="tmRoot">
          <p:childTnLst>
            <p:seq>
              <p:cTn id="932" dur="indefinite" nodeType="mainSeq">
                <p:childTnLst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7" dur="5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8" dur="5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39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4" dur="500" fill="hold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5" dur="500" fill="hold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6" fill="hold">
                      <p:stCondLst>
                        <p:cond delay="indefinite"/>
                      </p:stCondLst>
                      <p:childTnLst>
                        <p:par>
                          <p:cTn id="947" fill="hold">
                            <p:stCondLst>
                              <p:cond delay="0"/>
                            </p:stCondLst>
                            <p:childTnLst>
                              <p:par>
                                <p:cTn id="9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0" dur="500" fill="hold"/>
                                        <p:tgtEl>
                                          <p:spTgt spid="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1" dur="500" fill="hold"/>
                                        <p:tgtEl>
                                          <p:spTgt spid="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6" dur="500" fill="hold"/>
                                        <p:tgtEl>
                                          <p:spTgt spid="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7" dur="500" fill="hold"/>
                                        <p:tgtEl>
                                          <p:spTgt spid="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2" dur="500" fill="hold"/>
                                        <p:tgtEl>
                                          <p:spTgt spid="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3" dur="500" fill="hold"/>
                                        <p:tgtEl>
                                          <p:spTgt spid="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4" fill="hold">
                      <p:stCondLst>
                        <p:cond delay="indefinite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8" dur="500" fill="hold"/>
                                        <p:tgtEl>
                                          <p:spTgt spid="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9" dur="500" fill="hold"/>
                                        <p:tgtEl>
                                          <p:spTgt spid="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fill="hold">
                      <p:stCondLst>
                        <p:cond delay="indefinite"/>
                      </p:stCondLst>
                      <p:childTnLst>
                        <p:par>
                          <p:cTn id="971" fill="hold">
                            <p:stCondLst>
                              <p:cond delay="0"/>
                            </p:stCondLst>
                            <p:childTnLst>
                              <p:par>
                                <p:cTn id="9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4" dur="500" fill="hold"/>
                                        <p:tgtEl>
                                          <p:spTgt spid="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5" dur="500" fill="hold"/>
                                        <p:tgtEl>
                                          <p:spTgt spid="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6" fill="hold">
                      <p:stCondLst>
                        <p:cond delay="indefinite"/>
                      </p:stCondLst>
                      <p:childTnLst>
                        <p:par>
                          <p:cTn id="977" fill="hold">
                            <p:stCondLst>
                              <p:cond delay="0"/>
                            </p:stCondLst>
                            <p:childTnLst>
                              <p:par>
                                <p:cTn id="9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0" dur="500" fill="hold"/>
                                        <p:tgtEl>
                                          <p:spTgt spid="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1" dur="500" fill="hold"/>
                                        <p:tgtEl>
                                          <p:spTgt spid="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6" dur="500" fill="hold"/>
                                        <p:tgtEl>
                                          <p:spTgt spid="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7" dur="500" fill="hold"/>
                                        <p:tgtEl>
                                          <p:spTgt spid="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2" dur="500" fill="hold"/>
                                        <p:tgtEl>
                                          <p:spTgt spid="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3" dur="500" fill="hold"/>
                                        <p:tgtEl>
                                          <p:spTgt spid="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8" dur="500" fill="hold"/>
                                        <p:tgtEl>
                                          <p:spTgt spid="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9" dur="500" fill="hold"/>
                                        <p:tgtEl>
                                          <p:spTgt spid="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823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2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843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4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5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46" name="CustomShape 25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47" name="Group 26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848" name="CustomShape 27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28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29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30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31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32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33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34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35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36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37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1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38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1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39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40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41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42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43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44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45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7" name="TextShape 46"/>
          <p:cNvSpPr txBox="1"/>
          <p:nvPr/>
        </p:nvSpPr>
        <p:spPr>
          <a:xfrm>
            <a:off x="7212240" y="1540080"/>
            <a:ext cx="4674600" cy="236304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rmAutofit/>
          </a:bodyPr>
          <a:p>
            <a:pPr>
              <a:lnSpc>
                <a:spcPct val="80000"/>
              </a:lnSpc>
            </a:pPr>
            <a:r>
              <a:rPr b="1" lang="en-US" sz="6000" spc="-151" strike="noStrike">
                <a:solidFill>
                  <a:srgbClr val="454545"/>
                </a:solidFill>
                <a:latin typeface="comic"/>
              </a:rPr>
              <a:t>Great job!</a:t>
            </a:r>
            <a:endParaRPr b="0" lang="en-US" sz="6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8" name="CustomShape 47"/>
          <p:cNvSpPr/>
          <p:nvPr/>
        </p:nvSpPr>
        <p:spPr>
          <a:xfrm>
            <a:off x="807840" y="795600"/>
            <a:ext cx="5970240" cy="5248440"/>
          </a:xfrm>
          <a:prstGeom prst="rect">
            <a:avLst/>
          </a:prstGeom>
          <a:solidFill>
            <a:schemeClr val="bg1"/>
          </a:solidFill>
          <a:ln w="19080">
            <a:solidFill>
              <a:srgbClr val="fcee5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9" name="Picture 2" descr="Cheer Happy Thumb Up Emoji"/>
          <p:cNvPicPr/>
          <p:nvPr/>
        </p:nvPicPr>
        <p:blipFill>
          <a:blip r:embed="rId1"/>
          <a:srcRect l="0" t="9346" r="0" b="3455"/>
          <a:stretch/>
        </p:blipFill>
        <p:spPr>
          <a:xfrm>
            <a:off x="1631160" y="1540080"/>
            <a:ext cx="4257000" cy="3760200"/>
          </a:xfrm>
          <a:prstGeom prst="rect">
            <a:avLst/>
          </a:prstGeom>
          <a:ln w="12600">
            <a:noFill/>
          </a:ln>
        </p:spPr>
      </p:pic>
      <p:sp>
        <p:nvSpPr>
          <p:cNvPr id="870" name="CustomShape 48"/>
          <p:cNvSpPr/>
          <p:nvPr/>
        </p:nvSpPr>
        <p:spPr>
          <a:xfrm rot="5400000">
            <a:off x="6750720" y="3291480"/>
            <a:ext cx="406800" cy="3506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00" dur="indefinite" restart="never" nodeType="tmRoot">
          <p:childTnLst>
            <p:seq>
              <p:cTn id="1001" dur="indefinite" nodeType="mainSeq">
                <p:childTnLst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06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1" dur="5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2" dur="5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13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875880" y="1190880"/>
            <a:ext cx="3498480" cy="440568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59000"/>
          </a:bodyPr>
          <a:p>
            <a:pPr algn="ctr">
              <a:lnSpc>
                <a:spcPct val="85000"/>
              </a:lnSpc>
            </a:pPr>
            <a:r>
              <a:rPr b="0" lang="es-CR" sz="4000" spc="-151" strike="noStrike">
                <a:solidFill>
                  <a:srgbClr val="000000"/>
                </a:solidFill>
                <a:latin typeface="Calibri Light"/>
              </a:rPr>
              <a:t>Subject pronouns</a:t>
            </a:r>
            <a:r>
              <a:rPr b="0" lang="es-CR" sz="4000" spc="-151" strike="noStrike">
                <a:solidFill>
                  <a:srgbClr val="fffeff"/>
                </a:solidFill>
                <a:latin typeface="Calibri Light"/>
              </a:rPr>
              <a:t>:</a:t>
            </a:r>
            <a:br/>
            <a:r>
              <a:rPr b="0" lang="es-CR" sz="4000" spc="-151" strike="noStrike">
                <a:solidFill>
                  <a:srgbClr val="fffeff"/>
                </a:solidFill>
                <a:latin typeface="Calibri Light"/>
              </a:rPr>
              <a:t>are the ones that substitute the person o persons, or thing(s) or animal(s) who do the action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s-CR" sz="1800" spc="-1" strike="noStrike" u="sng">
                <a:solidFill>
                  <a:srgbClr val="000000"/>
                </a:solidFill>
                <a:uFillTx/>
                <a:latin typeface="Rockwell"/>
              </a:rPr>
              <a:t>LOOK AT THE EXAMPLES: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1800" spc="-1" strike="noStrike" u="sng">
                <a:solidFill>
                  <a:srgbClr val="000000"/>
                </a:solidFill>
                <a:uFillTx/>
                <a:latin typeface="Rockwell"/>
              </a:rPr>
              <a:t>MY MOTHER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IS A VERY GOOD MOM.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       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(SHE)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1800" spc="-1" strike="noStrike" u="sng">
                <a:solidFill>
                  <a:srgbClr val="000000"/>
                </a:solidFill>
                <a:uFillTx/>
                <a:latin typeface="Rockwell"/>
              </a:rPr>
              <a:t>MY FATHER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IS A GREAT FATHER.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       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(HE)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1800" spc="-1" strike="noStrike" u="sng">
                <a:solidFill>
                  <a:srgbClr val="000000"/>
                </a:solidFill>
                <a:uFillTx/>
                <a:latin typeface="Rockwell"/>
              </a:rPr>
              <a:t>MY PARENTS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ARE VERY HAPPY WITH MY GRADES.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        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(THEY)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1800" spc="-1" strike="noStrike" u="sng">
                <a:solidFill>
                  <a:srgbClr val="000000"/>
                </a:solidFill>
                <a:uFillTx/>
                <a:latin typeface="Rockwell"/>
              </a:rPr>
              <a:t>THOMAS AND I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ARE VERY GOOD FRIENDS.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         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(WE)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800" spc="-1" strike="noStrike" u="sng">
                <a:solidFill>
                  <a:srgbClr val="000000"/>
                </a:solidFill>
                <a:uFillTx/>
                <a:latin typeface="Rockwell"/>
              </a:rPr>
              <a:t>THE TABLE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IS DIRTY.     / </a:t>
            </a:r>
            <a:r>
              <a:rPr b="0" lang="es-CR" sz="1800" spc="-1" strike="noStrike" u="sng">
                <a:solidFill>
                  <a:srgbClr val="000000"/>
                </a:solidFill>
                <a:uFillTx/>
                <a:latin typeface="Rockwell"/>
              </a:rPr>
              <a:t>THE TABLES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ARE DIRTY.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      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(IT)                                 (THEY)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                         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6" name="CustomShape 3"/>
          <p:cNvSpPr/>
          <p:nvPr/>
        </p:nvSpPr>
        <p:spPr>
          <a:xfrm flipH="1" flipV="1" rot="5400000">
            <a:off x="6201720" y="1815120"/>
            <a:ext cx="390960" cy="98640"/>
          </a:xfrm>
          <a:prstGeom prst="curvedConnector3">
            <a:avLst>
              <a:gd name="adj1" fmla="val 5963"/>
            </a:avLst>
          </a:prstGeom>
          <a:noFill/>
          <a:ln>
            <a:solidFill>
              <a:srgbClr val="ec19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4"/>
          <p:cNvSpPr/>
          <p:nvPr/>
        </p:nvSpPr>
        <p:spPr>
          <a:xfrm flipH="1" flipV="1" rot="5400000">
            <a:off x="6081120" y="2669040"/>
            <a:ext cx="390960" cy="98640"/>
          </a:xfrm>
          <a:prstGeom prst="curvedConnector3">
            <a:avLst>
              <a:gd name="adj1" fmla="val 5963"/>
            </a:avLst>
          </a:prstGeom>
          <a:noFill/>
          <a:ln>
            <a:solidFill>
              <a:srgbClr val="ec19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5"/>
          <p:cNvSpPr/>
          <p:nvPr/>
        </p:nvSpPr>
        <p:spPr>
          <a:xfrm flipH="1" flipV="1" rot="5400000">
            <a:off x="6350400" y="3539880"/>
            <a:ext cx="390960" cy="98640"/>
          </a:xfrm>
          <a:prstGeom prst="curvedConnector3">
            <a:avLst>
              <a:gd name="adj1" fmla="val 5963"/>
            </a:avLst>
          </a:prstGeom>
          <a:noFill/>
          <a:ln>
            <a:solidFill>
              <a:srgbClr val="ec19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6"/>
          <p:cNvSpPr/>
          <p:nvPr/>
        </p:nvSpPr>
        <p:spPr>
          <a:xfrm flipH="1" flipV="1" rot="5400000">
            <a:off x="6251040" y="4405680"/>
            <a:ext cx="390960" cy="98640"/>
          </a:xfrm>
          <a:prstGeom prst="curvedConnector3">
            <a:avLst>
              <a:gd name="adj1" fmla="val 5963"/>
            </a:avLst>
          </a:prstGeom>
          <a:noFill/>
          <a:ln>
            <a:solidFill>
              <a:srgbClr val="ec19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7"/>
          <p:cNvSpPr/>
          <p:nvPr/>
        </p:nvSpPr>
        <p:spPr>
          <a:xfrm flipH="1" flipV="1" rot="5400000">
            <a:off x="5971320" y="5196600"/>
            <a:ext cx="390960" cy="98640"/>
          </a:xfrm>
          <a:prstGeom prst="curvedConnector3">
            <a:avLst>
              <a:gd name="adj1" fmla="val 5963"/>
            </a:avLst>
          </a:prstGeom>
          <a:noFill/>
          <a:ln>
            <a:solidFill>
              <a:srgbClr val="ec19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8"/>
          <p:cNvSpPr/>
          <p:nvPr/>
        </p:nvSpPr>
        <p:spPr>
          <a:xfrm flipH="1" flipV="1" rot="5400000">
            <a:off x="8563320" y="5196600"/>
            <a:ext cx="390960" cy="98640"/>
          </a:xfrm>
          <a:prstGeom prst="curvedConnector3">
            <a:avLst>
              <a:gd name="adj1" fmla="val 5963"/>
            </a:avLst>
          </a:prstGeom>
          <a:noFill/>
          <a:ln>
            <a:solidFill>
              <a:srgbClr val="ec19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9" dur="5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1000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4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888840" y="2339640"/>
            <a:ext cx="3500640" cy="2469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5000"/>
              </a:lnSpc>
            </a:pPr>
            <a:r>
              <a:rPr b="0" lang="es-CR" sz="4000" spc="-151" strike="noStrike">
                <a:solidFill>
                  <a:srgbClr val="fffeff"/>
                </a:solidFill>
                <a:latin typeface="Calibri Light"/>
              </a:rPr>
              <a:t>LOOK AT MORE EXAMPLES: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5121000" y="331200"/>
            <a:ext cx="6269400" cy="3882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MY NAME IS THOMAS, I AM ADOPTED.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THIS IS MY NEW FAMILY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CR" sz="1800" spc="-1" strike="noStrike" u="sng">
                <a:solidFill>
                  <a:srgbClr val="000000"/>
                </a:solidFill>
                <a:uFillTx/>
                <a:latin typeface="Rockwell"/>
              </a:rPr>
              <a:t>MARCO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IS MY LITTLE BROTHER. 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    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(HE)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1800" spc="-1" strike="noStrike" u="sng">
                <a:solidFill>
                  <a:srgbClr val="000000"/>
                </a:solidFill>
                <a:uFillTx/>
                <a:latin typeface="Rockwell"/>
              </a:rPr>
              <a:t>MARY AND MIKE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ARE MY SIBLINGS.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   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(SHE)    &amp;    (HE)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              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               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(THEY)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4" name="CustomShape 3"/>
          <p:cNvSpPr/>
          <p:nvPr/>
        </p:nvSpPr>
        <p:spPr>
          <a:xfrm flipV="1">
            <a:off x="5738040" y="2339640"/>
            <a:ext cx="360" cy="14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c19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4"/>
          <p:cNvSpPr/>
          <p:nvPr/>
        </p:nvSpPr>
        <p:spPr>
          <a:xfrm flipV="1">
            <a:off x="6924240" y="2378880"/>
            <a:ext cx="360" cy="14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c19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5"/>
          <p:cNvSpPr/>
          <p:nvPr/>
        </p:nvSpPr>
        <p:spPr>
          <a:xfrm rot="5400000">
            <a:off x="5995440" y="2321280"/>
            <a:ext cx="824040" cy="1841760"/>
          </a:xfrm>
          <a:prstGeom prst="rightBrace">
            <a:avLst>
              <a:gd name="adj1" fmla="val 16869"/>
              <a:gd name="adj2" fmla="val 50831"/>
            </a:avLst>
          </a:prstGeom>
          <a:noFill/>
          <a:ln>
            <a:solidFill>
              <a:srgbClr val="ec1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7" name="Picture 2" descr="Calabash Charter Academy"/>
          <p:cNvPicPr/>
          <p:nvPr/>
        </p:nvPicPr>
        <p:blipFill>
          <a:blip r:embed="rId1"/>
          <a:stretch/>
        </p:blipFill>
        <p:spPr>
          <a:xfrm>
            <a:off x="6571800" y="3731040"/>
            <a:ext cx="4730760" cy="2437920"/>
          </a:xfrm>
          <a:prstGeom prst="rect">
            <a:avLst/>
          </a:prstGeom>
          <a:ln>
            <a:noFill/>
          </a:ln>
        </p:spPr>
      </p:pic>
      <p:sp>
        <p:nvSpPr>
          <p:cNvPr id="458" name="CustomShape 6"/>
          <p:cNvSpPr/>
          <p:nvPr/>
        </p:nvSpPr>
        <p:spPr>
          <a:xfrm flipV="1">
            <a:off x="5738040" y="1496880"/>
            <a:ext cx="360" cy="19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c19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9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62" dur="5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67" dur="5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1000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3" dur="1000" fill="hold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1000" fill="hold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6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92" dur="500"/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1000"/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5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2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9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818640" y="1892880"/>
            <a:ext cx="3500640" cy="2460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5000"/>
              </a:lnSpc>
            </a:pPr>
            <a:r>
              <a:rPr b="0" lang="es-CR" sz="4000" spc="-151" strike="noStrike">
                <a:solidFill>
                  <a:srgbClr val="fffeff"/>
                </a:solidFill>
                <a:latin typeface="Calibri Light"/>
              </a:rPr>
              <a:t>Subject &amp; adjective pronouns: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4956480" y="401040"/>
            <a:ext cx="626472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200" spc="-1" strike="noStrike" cap="all">
                <a:solidFill>
                  <a:srgbClr val="f81b02"/>
                </a:solidFill>
                <a:latin typeface="Rockwell"/>
              </a:rPr>
              <a:t>Singular pronouns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4956480" y="1086840"/>
            <a:ext cx="2442600" cy="246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4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s-CR" sz="2900" spc="-1" strike="noStrike">
                <a:solidFill>
                  <a:srgbClr val="000000"/>
                </a:solidFill>
                <a:latin typeface="Rockwell"/>
              </a:rPr>
              <a:t>Subject pronouns:   </a:t>
            </a: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900" spc="-1" strike="noStrike">
                <a:solidFill>
                  <a:srgbClr val="000000"/>
                </a:solidFill>
                <a:latin typeface="Rockwell"/>
              </a:rPr>
              <a:t>I </a:t>
            </a: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900" spc="-1" strike="noStrike">
                <a:solidFill>
                  <a:srgbClr val="000000"/>
                </a:solidFill>
                <a:latin typeface="Rockwell"/>
              </a:rPr>
              <a:t>You</a:t>
            </a: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900" spc="-1" strike="noStrike">
                <a:solidFill>
                  <a:srgbClr val="000000"/>
                </a:solidFill>
                <a:latin typeface="Rockwell"/>
              </a:rPr>
              <a:t>He</a:t>
            </a: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900" spc="-1" strike="noStrike">
                <a:solidFill>
                  <a:srgbClr val="000000"/>
                </a:solidFill>
                <a:latin typeface="Rockwell"/>
              </a:rPr>
              <a:t>She</a:t>
            </a: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900" spc="-1" strike="noStrike">
                <a:solidFill>
                  <a:srgbClr val="000000"/>
                </a:solidFill>
                <a:latin typeface="Rockwell"/>
              </a:rPr>
              <a:t>It</a:t>
            </a: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2" name="TextShape 4"/>
          <p:cNvSpPr txBox="1"/>
          <p:nvPr/>
        </p:nvSpPr>
        <p:spPr>
          <a:xfrm>
            <a:off x="4669920" y="3667680"/>
            <a:ext cx="626400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200" spc="-1" strike="noStrike" cap="all">
                <a:solidFill>
                  <a:srgbClr val="f81b02"/>
                </a:solidFill>
                <a:latin typeface="Rockwell"/>
              </a:rPr>
              <a:t>Plural pronouns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3" name="TextShape 5"/>
          <p:cNvSpPr txBox="1"/>
          <p:nvPr/>
        </p:nvSpPr>
        <p:spPr>
          <a:xfrm>
            <a:off x="8355240" y="4274280"/>
            <a:ext cx="2865960" cy="16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8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s-CR" sz="2900" spc="-1" strike="noStrike">
                <a:solidFill>
                  <a:srgbClr val="000000"/>
                </a:solidFill>
                <a:latin typeface="Rockwell"/>
              </a:rPr>
              <a:t>Possessive Adjectives:   </a:t>
            </a: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900" spc="-1" strike="noStrike">
                <a:solidFill>
                  <a:srgbClr val="000000"/>
                </a:solidFill>
                <a:latin typeface="Rockwell"/>
              </a:rPr>
              <a:t>Your </a:t>
            </a: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900" spc="-1" strike="noStrike">
                <a:solidFill>
                  <a:srgbClr val="000000"/>
                </a:solidFill>
                <a:latin typeface="Rockwell"/>
              </a:rPr>
              <a:t>Our</a:t>
            </a: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900" spc="-1" strike="noStrike">
                <a:solidFill>
                  <a:srgbClr val="000000"/>
                </a:solidFill>
                <a:latin typeface="Rockwell"/>
              </a:rPr>
              <a:t>Their</a:t>
            </a: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4" name="CustomShape 6"/>
          <p:cNvSpPr/>
          <p:nvPr/>
        </p:nvSpPr>
        <p:spPr>
          <a:xfrm>
            <a:off x="7492320" y="1053720"/>
            <a:ext cx="3408840" cy="24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CR" sz="1800" spc="-1" strike="noStrike">
                <a:solidFill>
                  <a:srgbClr val="000000"/>
                </a:solidFill>
                <a:latin typeface="Rockwell"/>
              </a:rPr>
              <a:t>Possessive Adjectives: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My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Your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His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its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7"/>
          <p:cNvSpPr/>
          <p:nvPr/>
        </p:nvSpPr>
        <p:spPr>
          <a:xfrm>
            <a:off x="4780440" y="4274280"/>
            <a:ext cx="330804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CR" sz="1800" spc="-1" strike="noStrike">
                <a:solidFill>
                  <a:srgbClr val="000000"/>
                </a:solidFill>
                <a:latin typeface="Rockwell"/>
              </a:rPr>
              <a:t>Subject pronouns: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You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We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They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6" name="Picture 2" descr="Thinking Question Face Clipart"/>
          <p:cNvPicPr/>
          <p:nvPr/>
        </p:nvPicPr>
        <p:blipFill>
          <a:blip r:embed="rId1"/>
          <a:stretch/>
        </p:blipFill>
        <p:spPr>
          <a:xfrm>
            <a:off x="1420200" y="3880800"/>
            <a:ext cx="2437920" cy="2437920"/>
          </a:xfrm>
          <a:prstGeom prst="rect">
            <a:avLst/>
          </a:prstGeom>
          <a:ln>
            <a:noFill/>
          </a:ln>
        </p:spPr>
      </p:pic>
      <p:sp>
        <p:nvSpPr>
          <p:cNvPr id="467" name="CustomShape 8"/>
          <p:cNvSpPr/>
          <p:nvPr/>
        </p:nvSpPr>
        <p:spPr>
          <a:xfrm flipV="1">
            <a:off x="8088840" y="4010400"/>
            <a:ext cx="360" cy="258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206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9"/>
          <p:cNvSpPr/>
          <p:nvPr/>
        </p:nvSpPr>
        <p:spPr>
          <a:xfrm flipV="1">
            <a:off x="7551720" y="1086840"/>
            <a:ext cx="360" cy="258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206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0"/>
          <p:cNvSpPr/>
          <p:nvPr/>
        </p:nvSpPr>
        <p:spPr>
          <a:xfrm>
            <a:off x="4780440" y="3880800"/>
            <a:ext cx="630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5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11"/>
          <p:cNvSpPr/>
          <p:nvPr/>
        </p:nvSpPr>
        <p:spPr>
          <a:xfrm>
            <a:off x="8693280" y="1523880"/>
            <a:ext cx="1112760" cy="1749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2"/>
          <p:cNvSpPr/>
          <p:nvPr/>
        </p:nvSpPr>
        <p:spPr>
          <a:xfrm>
            <a:off x="10265040" y="5162400"/>
            <a:ext cx="133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CR" sz="1800" spc="-1" strike="noStrike">
                <a:solidFill>
                  <a:srgbClr val="000000"/>
                </a:solidFill>
                <a:latin typeface="Rockwell"/>
              </a:rPr>
              <a:t>+ a noun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CustomShape 13"/>
          <p:cNvSpPr/>
          <p:nvPr/>
        </p:nvSpPr>
        <p:spPr>
          <a:xfrm>
            <a:off x="9879120" y="2214360"/>
            <a:ext cx="133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CR" sz="1800" spc="-1" strike="noStrike">
                <a:solidFill>
                  <a:srgbClr val="000000"/>
                </a:solidFill>
                <a:latin typeface="Rockwell"/>
              </a:rPr>
              <a:t>+ a noun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CustomShape 14"/>
          <p:cNvSpPr/>
          <p:nvPr/>
        </p:nvSpPr>
        <p:spPr>
          <a:xfrm>
            <a:off x="9106560" y="4633560"/>
            <a:ext cx="1112760" cy="1347120"/>
          </a:xfrm>
          <a:prstGeom prst="rightBrace">
            <a:avLst>
              <a:gd name="adj1" fmla="val 17857"/>
              <a:gd name="adj2" fmla="val 53934"/>
            </a:avLst>
          </a:prstGeom>
          <a:noFill/>
          <a:ln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228" dur="indefinite" restart="never" nodeType="tmRoot">
          <p:childTnLst>
            <p:seq>
              <p:cTn id="229" dur="indefinite" nodeType="mainSeq">
                <p:childTnLst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4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7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4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56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10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2" dur="1000" fill="hold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3" dur="1000" fill="hold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10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9" dur="1000" fill="hold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1000" fill="hold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10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6" dur="1000" fill="hold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7" dur="1000" fill="hold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10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3" dur="1000" fill="hold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1000" fill="hold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1000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0" dur="1000" fill="hold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1000" fill="hold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3" dur="1000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4" dur="1000" fill="hold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1000" fill="hold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1000"/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1" dur="1000" fill="hold"/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1000" fill="hold"/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1000"/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8" dur="1000" fill="hold"/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1000" fill="hold"/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1000"/>
                                        <p:tgtEl>
                                          <p:spTgt spid="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5" dur="1000" fill="hold"/>
                                        <p:tgtEl>
                                          <p:spTgt spid="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1000" fill="hold"/>
                                        <p:tgtEl>
                                          <p:spTgt spid="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1000"/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2" dur="1000" fill="hold"/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1000" fill="hold"/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0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2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3" dur="2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4" dur="2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5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6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7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8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9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0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2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7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8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5" name="Group 2"/>
          <p:cNvGrpSpPr/>
          <p:nvPr/>
        </p:nvGrpSpPr>
        <p:grpSpPr>
          <a:xfrm>
            <a:off x="-420480" y="0"/>
            <a:ext cx="12583800" cy="6852960"/>
            <a:chOff x="-420480" y="0"/>
            <a:chExt cx="12583800" cy="6852960"/>
          </a:xfrm>
        </p:grpSpPr>
        <p:sp>
          <p:nvSpPr>
            <p:cNvPr id="476" name="CustomShape 3"/>
            <p:cNvSpPr/>
            <p:nvPr/>
          </p:nvSpPr>
          <p:spPr>
            <a:xfrm>
              <a:off x="130356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4"/>
            <p:cNvSpPr/>
            <p:nvPr/>
          </p:nvSpPr>
          <p:spPr>
            <a:xfrm>
              <a:off x="1062360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5"/>
            <p:cNvSpPr/>
            <p:nvPr/>
          </p:nvSpPr>
          <p:spPr>
            <a:xfrm>
              <a:off x="1024416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6"/>
            <p:cNvSpPr/>
            <p:nvPr/>
          </p:nvSpPr>
          <p:spPr>
            <a:xfrm>
              <a:off x="111780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7"/>
            <p:cNvSpPr/>
            <p:nvPr/>
          </p:nvSpPr>
          <p:spPr>
            <a:xfrm>
              <a:off x="1119996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8"/>
            <p:cNvSpPr/>
            <p:nvPr/>
          </p:nvSpPr>
          <p:spPr>
            <a:xfrm>
              <a:off x="1049184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9"/>
            <p:cNvSpPr/>
            <p:nvPr/>
          </p:nvSpPr>
          <p:spPr>
            <a:xfrm>
              <a:off x="99864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10"/>
            <p:cNvSpPr/>
            <p:nvPr/>
          </p:nvSpPr>
          <p:spPr>
            <a:xfrm>
              <a:off x="1149840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11"/>
            <p:cNvSpPr/>
            <p:nvPr/>
          </p:nvSpPr>
          <p:spPr>
            <a:xfrm>
              <a:off x="1063800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12"/>
            <p:cNvSpPr/>
            <p:nvPr/>
          </p:nvSpPr>
          <p:spPr>
            <a:xfrm>
              <a:off x="99864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13"/>
            <p:cNvSpPr/>
            <p:nvPr/>
          </p:nvSpPr>
          <p:spPr>
            <a:xfrm>
              <a:off x="1080000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14"/>
            <p:cNvSpPr/>
            <p:nvPr/>
          </p:nvSpPr>
          <p:spPr>
            <a:xfrm>
              <a:off x="88596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15"/>
            <p:cNvSpPr/>
            <p:nvPr/>
          </p:nvSpPr>
          <p:spPr>
            <a:xfrm>
              <a:off x="1097604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16"/>
            <p:cNvSpPr/>
            <p:nvPr/>
          </p:nvSpPr>
          <p:spPr>
            <a:xfrm>
              <a:off x="48096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17"/>
            <p:cNvSpPr/>
            <p:nvPr/>
          </p:nvSpPr>
          <p:spPr>
            <a:xfrm>
              <a:off x="1128384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18"/>
            <p:cNvSpPr/>
            <p:nvPr/>
          </p:nvSpPr>
          <p:spPr>
            <a:xfrm>
              <a:off x="59544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19"/>
            <p:cNvSpPr/>
            <p:nvPr/>
          </p:nvSpPr>
          <p:spPr>
            <a:xfrm>
              <a:off x="25884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20"/>
            <p:cNvSpPr/>
            <p:nvPr/>
          </p:nvSpPr>
          <p:spPr>
            <a:xfrm>
              <a:off x="-42048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21"/>
            <p:cNvSpPr/>
            <p:nvPr/>
          </p:nvSpPr>
          <p:spPr>
            <a:xfrm>
              <a:off x="1116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22"/>
            <p:cNvSpPr/>
            <p:nvPr/>
          </p:nvSpPr>
          <p:spPr>
            <a:xfrm>
              <a:off x="180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23"/>
            <p:cNvSpPr/>
            <p:nvPr/>
          </p:nvSpPr>
          <p:spPr>
            <a:xfrm>
              <a:off x="1116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97" name="Imagen 1" descr="Possessive Adjectives | Woodward English"/>
          <p:cNvPicPr/>
          <p:nvPr/>
        </p:nvPicPr>
        <p:blipFill>
          <a:blip r:embed="rId1"/>
          <a:stretch/>
        </p:blipFill>
        <p:spPr>
          <a:xfrm>
            <a:off x="1584360" y="376200"/>
            <a:ext cx="9181800" cy="62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3900">
        <p14:glitter dir="l"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9" name="Group 2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500" name="CustomShape 3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4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5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6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7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8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9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10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11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12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13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14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15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16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17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18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1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19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20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21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22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23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1" name="TextShape 24"/>
          <p:cNvSpPr txBox="1"/>
          <p:nvPr/>
        </p:nvSpPr>
        <p:spPr>
          <a:xfrm>
            <a:off x="905040" y="565200"/>
            <a:ext cx="4482720" cy="1420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86000"/>
          </a:bodyPr>
          <a:p>
            <a:pPr>
              <a:lnSpc>
                <a:spcPct val="85000"/>
              </a:lnSpc>
            </a:pPr>
            <a:r>
              <a:rPr b="1" lang="es-CR" sz="2800" spc="-151" strike="noStrike">
                <a:solidFill>
                  <a:srgbClr val="454545"/>
                </a:solidFill>
                <a:latin typeface="Calibri Light"/>
              </a:rPr>
              <a:t>Adjective pronouns: </a:t>
            </a:r>
            <a:br/>
            <a:r>
              <a:rPr b="1" lang="es-CR" sz="2800" spc="-151" strike="noStrike">
                <a:solidFill>
                  <a:srgbClr val="454545"/>
                </a:solidFill>
                <a:latin typeface="Calibri Light"/>
              </a:rPr>
              <a:t>are used to talk about belonging 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22" name="CustomShape 25"/>
          <p:cNvSpPr/>
          <p:nvPr/>
        </p:nvSpPr>
        <p:spPr>
          <a:xfrm>
            <a:off x="937080" y="2250360"/>
            <a:ext cx="4959000" cy="3677760"/>
          </a:xfrm>
          <a:prstGeom prst="rect">
            <a:avLst/>
          </a:prstGeom>
          <a:solidFill>
            <a:schemeClr val="bg1"/>
          </a:solidFill>
          <a:ln w="19080">
            <a:solidFill>
              <a:srgbClr val="fffc6c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3" name="Picture 2" descr="Soccer Mom's Crazy Day by TabTale LTD"/>
          <p:cNvPicPr/>
          <p:nvPr/>
        </p:nvPicPr>
        <p:blipFill>
          <a:blip r:embed="rId1"/>
          <a:stretch/>
        </p:blipFill>
        <p:spPr>
          <a:xfrm>
            <a:off x="1743480" y="2415960"/>
            <a:ext cx="3346200" cy="3346200"/>
          </a:xfrm>
          <a:prstGeom prst="rect">
            <a:avLst/>
          </a:prstGeom>
          <a:ln w="12600">
            <a:noFill/>
          </a:ln>
        </p:spPr>
      </p:pic>
      <p:sp>
        <p:nvSpPr>
          <p:cNvPr id="524" name="TextShape 26"/>
          <p:cNvSpPr txBox="1"/>
          <p:nvPr/>
        </p:nvSpPr>
        <p:spPr>
          <a:xfrm>
            <a:off x="6450120" y="844560"/>
            <a:ext cx="5028480" cy="5551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5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c6c"/>
              </a:buClr>
              <a:buSzPct val="110000"/>
              <a:buFont typeface="Wingdings" charset="2"/>
              <a:buChar char=""/>
            </a:pP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Hello.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c6c"/>
              </a:buClr>
              <a:buSzPct val="110000"/>
              <a:buFont typeface="Wingdings" charset="2"/>
              <a:buChar char=""/>
            </a:pP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badi"/>
              </a:rPr>
              <a:t>My name is Nelly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c6c"/>
              </a:buClr>
              <a:buSzPct val="110000"/>
              <a:buFont typeface="Wingdings" charset="2"/>
              <a:buChar char=""/>
            </a:pP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badi"/>
              </a:rPr>
              <a:t>This is my new soccer ball.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c6c"/>
              </a:buClr>
              <a:buSzPct val="110000"/>
              <a:buFont typeface="Wingdings" charset="2"/>
              <a:buChar char=""/>
            </a:pP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badi"/>
              </a:rPr>
              <a:t>She is my mom.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c6c"/>
              </a:buClr>
              <a:buSzPct val="110000"/>
              <a:buFont typeface="Wingdings" charset="2"/>
              <a:buChar char=""/>
            </a:pPr>
            <a:r>
              <a:rPr b="1" lang="es-CR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Abadi"/>
              </a:rPr>
              <a:t>Her name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badi"/>
              </a:rPr>
              <a:t>is Doris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c6c"/>
              </a:buClr>
              <a:buSzPct val="110000"/>
              <a:buFont typeface="Wingdings" charset="2"/>
              <a:buChar char=""/>
            </a:pPr>
            <a:r>
              <a:rPr b="1" lang="es-CR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Abadi"/>
              </a:rPr>
              <a:t>Her hair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badi"/>
              </a:rPr>
              <a:t>is brown, but </a:t>
            </a:r>
            <a:r>
              <a:rPr b="1" lang="es-CR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Abadi"/>
              </a:rPr>
              <a:t>my hair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badi"/>
              </a:rPr>
              <a:t>is blonde.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c6c"/>
              </a:buClr>
              <a:buSzPct val="110000"/>
              <a:buFont typeface="Wingdings" charset="2"/>
              <a:buChar char=""/>
            </a:pPr>
            <a:r>
              <a:rPr b="1" lang="es-CR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Abadi"/>
              </a:rPr>
              <a:t>Her eyes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badi"/>
              </a:rPr>
              <a:t>are blue and </a:t>
            </a:r>
            <a:r>
              <a:rPr b="1" lang="es-CR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Abadi"/>
              </a:rPr>
              <a:t>my eyes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badi"/>
              </a:rPr>
              <a:t>are blue too.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c6c"/>
              </a:buClr>
              <a:buSzPct val="110000"/>
              <a:buFont typeface="Wingdings" charset="2"/>
              <a:buChar char=""/>
            </a:pPr>
            <a:r>
              <a:rPr b="1" lang="es-CR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Rockwell"/>
              </a:rPr>
              <a:t>Her blouse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is fuchsia color.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25" name="CustomShape 27"/>
          <p:cNvSpPr/>
          <p:nvPr/>
        </p:nvSpPr>
        <p:spPr>
          <a:xfrm flipH="1" flipV="1">
            <a:off x="4897440" y="3963600"/>
            <a:ext cx="1640520" cy="77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28"/>
          <p:cNvSpPr/>
          <p:nvPr/>
        </p:nvSpPr>
        <p:spPr>
          <a:xfrm flipH="1" flipV="1">
            <a:off x="4642920" y="5333040"/>
            <a:ext cx="190728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29"/>
          <p:cNvSpPr/>
          <p:nvPr/>
        </p:nvSpPr>
        <p:spPr>
          <a:xfrm flipH="1" flipV="1">
            <a:off x="5059080" y="3247920"/>
            <a:ext cx="156276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30"/>
          <p:cNvSpPr/>
          <p:nvPr/>
        </p:nvSpPr>
        <p:spPr>
          <a:xfrm flipH="1">
            <a:off x="3412440" y="1834200"/>
            <a:ext cx="3036600" cy="105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0" dur="indefinite" restart="never" nodeType="tmRoot">
          <p:childTnLst>
            <p:seq>
              <p:cTn id="441" dur="indefinite" nodeType="mainSeq">
                <p:childTnLst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7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8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3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5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6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61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6" dur="10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7" dur="1000" fill="hold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8" dur="1000" fill="hold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" dur="10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4" dur="1000" fill="hold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5" dur="1000" fill="hold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0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5" dur="10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6" dur="1000" fill="hold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7" dur="1000" fill="hold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2" dur="10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3" dur="1000" fill="hold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4" dur="1000" fill="hold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9" dur="10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0" dur="1000" fill="hold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1" dur="1000" fill="hold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6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1" dur="10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2" dur="1000" fill="hold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3" dur="1000" fill="hold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8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3" dur="500" fill="hold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9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530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1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552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55" name="CustomShape 2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6" name="Group 28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557" name="CustomShape 29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30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31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32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33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34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35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36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37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38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39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40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41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42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43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44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45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46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47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48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49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8" name="TextShape 50"/>
          <p:cNvSpPr txBox="1"/>
          <p:nvPr/>
        </p:nvSpPr>
        <p:spPr>
          <a:xfrm>
            <a:off x="7269840" y="795600"/>
            <a:ext cx="4123440" cy="143280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85000"/>
          </a:bodyPr>
          <a:p>
            <a:pPr>
              <a:lnSpc>
                <a:spcPct val="85000"/>
              </a:lnSpc>
            </a:pPr>
            <a:r>
              <a:rPr b="1" lang="en-US" sz="2700" spc="-151" strike="noStrike">
                <a:solidFill>
                  <a:srgbClr val="000000"/>
                </a:solidFill>
                <a:latin typeface="Calibri Light"/>
              </a:rPr>
              <a:t>Let me introduce  my Friend:</a:t>
            </a:r>
            <a:br/>
            <a:endParaRPr b="0" lang="en-US" sz="27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79" name="CustomShape 51"/>
          <p:cNvSpPr/>
          <p:nvPr/>
        </p:nvSpPr>
        <p:spPr>
          <a:xfrm>
            <a:off x="807840" y="795600"/>
            <a:ext cx="5970240" cy="5248440"/>
          </a:xfrm>
          <a:prstGeom prst="rect">
            <a:avLst/>
          </a:prstGeom>
          <a:solidFill>
            <a:schemeClr val="bg1"/>
          </a:solidFill>
          <a:ln w="19080">
            <a:solidFill>
              <a:srgbClr val="de2100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Picture 2" descr="Cartoon Children, Kids, People 02 Download Vector"/>
          <p:cNvPicPr/>
          <p:nvPr/>
        </p:nvPicPr>
        <p:blipFill>
          <a:blip r:embed="rId1"/>
          <a:stretch/>
        </p:blipFill>
        <p:spPr>
          <a:xfrm>
            <a:off x="1333440" y="960120"/>
            <a:ext cx="4919040" cy="4919040"/>
          </a:xfrm>
          <a:prstGeom prst="rect">
            <a:avLst/>
          </a:prstGeom>
          <a:ln w="12600">
            <a:noFill/>
          </a:ln>
        </p:spPr>
      </p:pic>
      <p:sp>
        <p:nvSpPr>
          <p:cNvPr id="581" name="TextShape 52"/>
          <p:cNvSpPr txBox="1"/>
          <p:nvPr/>
        </p:nvSpPr>
        <p:spPr>
          <a:xfrm>
            <a:off x="7293960" y="2338560"/>
            <a:ext cx="4099320" cy="367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82" name="CustomShape 53"/>
          <p:cNvSpPr/>
          <p:nvPr/>
        </p:nvSpPr>
        <p:spPr>
          <a:xfrm>
            <a:off x="7251840" y="1724760"/>
            <a:ext cx="4054320" cy="39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This is my friend Robert.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His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nickname is Bob.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His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hair is red.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His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t-shirt is green.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His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pant</a:t>
            </a:r>
            <a:r>
              <a:rPr b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s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are Brown.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He is a good soccer player.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This is </a:t>
            </a:r>
            <a:r>
              <a:rPr b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his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new ball.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3" name="CustomShape 54"/>
          <p:cNvSpPr/>
          <p:nvPr/>
        </p:nvSpPr>
        <p:spPr>
          <a:xfrm flipH="1">
            <a:off x="5538600" y="5033880"/>
            <a:ext cx="1625400" cy="13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55"/>
          <p:cNvSpPr/>
          <p:nvPr/>
        </p:nvSpPr>
        <p:spPr>
          <a:xfrm flipH="1" flipV="1">
            <a:off x="3606840" y="2707920"/>
            <a:ext cx="3644640" cy="56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CustomShape 56"/>
          <p:cNvSpPr/>
          <p:nvPr/>
        </p:nvSpPr>
        <p:spPr>
          <a:xfrm flipH="1" flipV="1">
            <a:off x="4143600" y="1171440"/>
            <a:ext cx="3107520" cy="162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57"/>
          <p:cNvSpPr/>
          <p:nvPr/>
        </p:nvSpPr>
        <p:spPr>
          <a:xfrm flipH="1">
            <a:off x="4134600" y="3748680"/>
            <a:ext cx="3015000" cy="32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0" dur="indefinite" restart="never" nodeType="tmRoot">
          <p:childTnLst>
            <p:seq>
              <p:cTn id="531" dur="indefinite" nodeType="mainSeq">
                <p:childTnLst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6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7" dur="2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2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3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" dur="10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1" dur="10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2" dur="10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57" dur="2000"/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2" dur="500" fill="hold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3" dur="500" fill="hold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68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3" dur="500" fill="hold"/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4" dur="500" fill="hold"/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79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4" dur="500" fill="hold"/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5" dur="500" fill="hold"/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9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5" dur="500" fill="hold"/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6" dur="500" fill="hold"/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1" dur="500" fill="hold"/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2" dur="500" fill="hold"/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0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588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9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610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3" name="CustomShape 2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4" name="Group 28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615" name="CustomShape 29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30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31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32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33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34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35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36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37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38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39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40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41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42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43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44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45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46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47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48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49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6" name="TextShape 50"/>
          <p:cNvSpPr txBox="1"/>
          <p:nvPr/>
        </p:nvSpPr>
        <p:spPr>
          <a:xfrm>
            <a:off x="6947640" y="663120"/>
            <a:ext cx="4123440" cy="143280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85000"/>
          </a:bodyPr>
          <a:p>
            <a:pPr>
              <a:lnSpc>
                <a:spcPct val="85000"/>
              </a:lnSpc>
            </a:pPr>
            <a:r>
              <a:rPr b="1" lang="en-US" sz="2700" spc="-151" strike="noStrike">
                <a:solidFill>
                  <a:srgbClr val="000000"/>
                </a:solidFill>
                <a:latin typeface="Calibri Light"/>
              </a:rPr>
              <a:t>Let me introduce  my Friend:</a:t>
            </a:r>
            <a:br/>
            <a:endParaRPr b="0" lang="en-US" sz="27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7" name="CustomShape 51"/>
          <p:cNvSpPr/>
          <p:nvPr/>
        </p:nvSpPr>
        <p:spPr>
          <a:xfrm>
            <a:off x="807840" y="795600"/>
            <a:ext cx="5970240" cy="5248440"/>
          </a:xfrm>
          <a:prstGeom prst="rect">
            <a:avLst/>
          </a:prstGeom>
          <a:solidFill>
            <a:schemeClr val="bg1"/>
          </a:solidFill>
          <a:ln w="19080">
            <a:solidFill>
              <a:srgbClr val="de2100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TextShape 52"/>
          <p:cNvSpPr txBox="1"/>
          <p:nvPr/>
        </p:nvSpPr>
        <p:spPr>
          <a:xfrm>
            <a:off x="7293960" y="2338560"/>
            <a:ext cx="4099320" cy="367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9" name="CustomShape 53"/>
          <p:cNvSpPr/>
          <p:nvPr/>
        </p:nvSpPr>
        <p:spPr>
          <a:xfrm>
            <a:off x="7251840" y="1724760"/>
            <a:ext cx="4054320" cy="39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She is my friend Elizabeth.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Her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nickname is Lisa.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Her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hair is blonde.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Her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sport suit is purple.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She is a good cyclist 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This is </a:t>
            </a:r>
            <a:r>
              <a:rPr b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her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new bicycle.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40" name="Picture 4" descr="Woman Biking Emoji (U+1F6B4, U+200D, U+2640, U+FE0F)"/>
          <p:cNvPicPr/>
          <p:nvPr/>
        </p:nvPicPr>
        <p:blipFill>
          <a:blip r:embed="rId1"/>
          <a:stretch/>
        </p:blipFill>
        <p:spPr>
          <a:xfrm>
            <a:off x="1505160" y="1184040"/>
            <a:ext cx="4341600" cy="4178880"/>
          </a:xfrm>
          <a:prstGeom prst="rect">
            <a:avLst/>
          </a:prstGeom>
          <a:ln>
            <a:noFill/>
          </a:ln>
        </p:spPr>
      </p:pic>
      <p:sp>
        <p:nvSpPr>
          <p:cNvPr id="641" name="CustomShape 54"/>
          <p:cNvSpPr/>
          <p:nvPr/>
        </p:nvSpPr>
        <p:spPr>
          <a:xfrm flipH="1" flipV="1">
            <a:off x="4474080" y="2202480"/>
            <a:ext cx="2690280" cy="107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CustomShape 55"/>
          <p:cNvSpPr/>
          <p:nvPr/>
        </p:nvSpPr>
        <p:spPr>
          <a:xfrm flipH="1" flipV="1">
            <a:off x="3891240" y="1721880"/>
            <a:ext cx="3314520" cy="10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CustomShape 56"/>
          <p:cNvSpPr/>
          <p:nvPr/>
        </p:nvSpPr>
        <p:spPr>
          <a:xfrm flipH="1" flipV="1">
            <a:off x="5644800" y="4829400"/>
            <a:ext cx="1647720" cy="20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608" dur="indefinite" restart="never" nodeType="tmRoot">
          <p:childTnLst>
            <p:seq>
              <p:cTn id="609" dur="indefinite" nodeType="mainSeq">
                <p:childTnLst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4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5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6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7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2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3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4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9" dur="1000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0" dur="1000" fill="hold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1" dur="1000" fill="hold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36" dur="2000"/>
                                        <p:tgtEl>
                                          <p:spTgt spid="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1" dur="500" fill="hold"/>
                                        <p:tgtEl>
                                          <p:spTgt spid="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2" dur="500" fill="hold"/>
                                        <p:tgtEl>
                                          <p:spTgt spid="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47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2" dur="500" fill="hold"/>
                                        <p:tgtEl>
                                          <p:spTgt spid="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3" dur="500" fill="hold"/>
                                        <p:tgtEl>
                                          <p:spTgt spid="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58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3" dur="500" fill="hold"/>
                                        <p:tgtEl>
                                          <p:spTgt spid="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4" dur="500" fill="hold"/>
                                        <p:tgtEl>
                                          <p:spTgt spid="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9" dur="500" fill="hold"/>
                                        <p:tgtEl>
                                          <p:spTgt spid="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0" dur="500" fill="hold"/>
                                        <p:tgtEl>
                                          <p:spTgt spid="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75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645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6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667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70" name="CustomShape 2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71" name="Group 28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672" name="CustomShape 29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30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31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32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33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34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35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36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37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38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39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40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41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42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43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44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45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46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47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48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49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3" name="TextShape 50"/>
          <p:cNvSpPr txBox="1"/>
          <p:nvPr/>
        </p:nvSpPr>
        <p:spPr>
          <a:xfrm>
            <a:off x="6891120" y="333000"/>
            <a:ext cx="4982040" cy="143280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85000"/>
          </a:bodyPr>
          <a:p>
            <a:pPr>
              <a:lnSpc>
                <a:spcPct val="85000"/>
              </a:lnSpc>
            </a:pPr>
            <a:r>
              <a:rPr b="1" lang="en-US" sz="2700" spc="-151" strike="noStrike">
                <a:solidFill>
                  <a:srgbClr val="000000"/>
                </a:solidFill>
                <a:latin typeface="Calibri Light"/>
              </a:rPr>
              <a:t>Let me introduce  my  grandparents:</a:t>
            </a:r>
            <a:br/>
            <a:endParaRPr b="0" lang="en-US" sz="27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4" name="CustomShape 51"/>
          <p:cNvSpPr/>
          <p:nvPr/>
        </p:nvSpPr>
        <p:spPr>
          <a:xfrm>
            <a:off x="807840" y="795600"/>
            <a:ext cx="5970240" cy="5248440"/>
          </a:xfrm>
          <a:prstGeom prst="rect">
            <a:avLst/>
          </a:prstGeom>
          <a:solidFill>
            <a:schemeClr val="bg1"/>
          </a:solidFill>
          <a:ln w="19080">
            <a:solidFill>
              <a:srgbClr val="de2100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TextShape 52"/>
          <p:cNvSpPr txBox="1"/>
          <p:nvPr/>
        </p:nvSpPr>
        <p:spPr>
          <a:xfrm>
            <a:off x="7293960" y="2338560"/>
            <a:ext cx="4099320" cy="367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6" name="CustomShape 53"/>
          <p:cNvSpPr/>
          <p:nvPr/>
        </p:nvSpPr>
        <p:spPr>
          <a:xfrm>
            <a:off x="7072920" y="1166760"/>
            <a:ext cx="4625640" cy="50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They are my grandparents Elizabeth and Thomas.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Their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nicknames are Betsy and Tom.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Their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hair is gray.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They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are lovely.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s-CR" sz="2400" spc="-1" strike="noStrike">
                <a:solidFill>
                  <a:srgbClr val="000000"/>
                </a:solidFill>
                <a:latin typeface="Abadi"/>
              </a:rPr>
              <a:t>Their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house is close to my house so I go there every day.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I am here.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This is </a:t>
            </a:r>
            <a:r>
              <a:rPr b="1" lang="es-CR" sz="2400" spc="-1" strike="noStrike" u="sng">
                <a:solidFill>
                  <a:srgbClr val="000000"/>
                </a:solidFill>
                <a:uFillTx/>
                <a:latin typeface="Abadi"/>
              </a:rPr>
              <a:t>their</a:t>
            </a:r>
            <a:r>
              <a:rPr b="0" lang="es-CR" sz="2400" spc="-1" strike="noStrike">
                <a:solidFill>
                  <a:srgbClr val="000000"/>
                </a:solidFill>
                <a:latin typeface="Abadi"/>
              </a:rPr>
              <a:t> photograph.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97" name="Imagen 8" descr="Imagen que contiene dibujo&#10;&#10;Descripción generada automáticamente"/>
          <p:cNvPicPr/>
          <p:nvPr/>
        </p:nvPicPr>
        <p:blipFill>
          <a:blip r:embed="rId1"/>
          <a:stretch/>
        </p:blipFill>
        <p:spPr>
          <a:xfrm>
            <a:off x="1522800" y="1131120"/>
            <a:ext cx="4626000" cy="4562640"/>
          </a:xfrm>
          <a:prstGeom prst="rect">
            <a:avLst/>
          </a:prstGeom>
          <a:ln>
            <a:noFill/>
          </a:ln>
        </p:spPr>
      </p:pic>
      <p:sp>
        <p:nvSpPr>
          <p:cNvPr id="698" name="CustomShape 54"/>
          <p:cNvSpPr/>
          <p:nvPr/>
        </p:nvSpPr>
        <p:spPr>
          <a:xfrm flipH="1" flipV="1">
            <a:off x="5943240" y="5436360"/>
            <a:ext cx="1179000" cy="2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CustomShape 55"/>
          <p:cNvSpPr/>
          <p:nvPr/>
        </p:nvSpPr>
        <p:spPr>
          <a:xfrm flipH="1" flipV="1">
            <a:off x="5628600" y="2476080"/>
            <a:ext cx="1447560" cy="58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CustomShape 56"/>
          <p:cNvSpPr/>
          <p:nvPr/>
        </p:nvSpPr>
        <p:spPr>
          <a:xfrm flipH="1" flipV="1">
            <a:off x="4732200" y="4825800"/>
            <a:ext cx="2331000" cy="34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prstDash val="lgDash"/>
            <a:round/>
            <a:headEnd len="med" type="stealth" w="med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CustomShape 57"/>
          <p:cNvSpPr/>
          <p:nvPr/>
        </p:nvSpPr>
        <p:spPr>
          <a:xfrm>
            <a:off x="3563280" y="1620000"/>
            <a:ext cx="3431160" cy="1327320"/>
          </a:xfrm>
          <a:prstGeom prst="curvedConnector3">
            <a:avLst>
              <a:gd name="adj1" fmla="val 90363"/>
            </a:avLst>
          </a:prstGeom>
          <a:noFill/>
          <a:ln w="38160">
            <a:solidFill>
              <a:schemeClr val="tx1">
                <a:alpha val="75000"/>
              </a:schemeClr>
            </a:solidFill>
            <a:prstDash val="lgDash"/>
            <a:round/>
            <a:headEnd len="lg" type="triangle" w="lg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676" dur="indefinite" restart="never" nodeType="tmRoot">
          <p:childTnLst>
            <p:seq>
              <p:cTn id="677" dur="indefinite" nodeType="mainSeq">
                <p:childTnLst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2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3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84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9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0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1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6" dur="1000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7" dur="1000" fill="hold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8" dur="1000" fill="hold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03" dur="2000"/>
                                        <p:tgtEl>
                                          <p:spTgt spid="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8" dur="500" fill="hold"/>
                                        <p:tgtEl>
                                          <p:spTgt spid="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9" dur="500" fill="hold"/>
                                        <p:tgtEl>
                                          <p:spTgt spid="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4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5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16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1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2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3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8" dur="500" fill="hold"/>
                                        <p:tgtEl>
                                          <p:spTgt spid="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9" dur="500" fill="hold"/>
                                        <p:tgtEl>
                                          <p:spTgt spid="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4" dur="500" fill="hold"/>
                                        <p:tgtEl>
                                          <p:spTgt spid="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5" dur="500" fill="hold"/>
                                        <p:tgtEl>
                                          <p:spTgt spid="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0" dur="500" fill="hold"/>
                                        <p:tgtEl>
                                          <p:spTgt spid="6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1" dur="500" fill="hold"/>
                                        <p:tgtEl>
                                          <p:spTgt spid="6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46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1" dur="500" fill="hold"/>
                                        <p:tgtEl>
                                          <p:spTgt spid="6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2" dur="500" fill="hold"/>
                                        <p:tgtEl>
                                          <p:spTgt spid="6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5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Application>LibreOffice/6.4.7.2$Linux_X86_64 LibreOffice_project/40$Build-2</Application>
  <Words>654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2020-05-08T00:39:05Z</dcterms:created>
  <dc:creator>Girlany Alvarez</dc:creator>
  <dc:description/>
  <dc:language>en-US</dc:language>
  <cp:lastModifiedBy/>
  <dcterms:modified xsi:type="dcterms:W3CDTF">2022-05-31T15:46:06Z</dcterms:modified>
  <cp:revision>10</cp:revision>
  <dc:subject/>
  <dc:title>Pronouns in English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