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1.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is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brother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  </a:t>
          </a:r>
        </a:p>
        <a:p>
          <a:pPr rtl="0"/>
          <a:endParaRPr lang="es-ES" sz="2400" noProof="0" dirty="0">
            <a:latin typeface="Century Gothic" panose="020B0502020202020204" pitchFamily="34" charset="0"/>
            <a:cs typeface="Times New Roman" panose="02020603050405020304" pitchFamily="18" charset="0"/>
          </a:endParaRPr>
        </a:p>
        <a:p>
          <a:pPr rtl="0"/>
          <a:endParaRPr lang="es-ES" sz="2400" noProof="0" dirty="0"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es-ES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es-ES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2.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parents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es-ES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es-ES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3.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is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pet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es-ES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es-ES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4.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friends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es-ES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es-ES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5.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es-ES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es-ES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 custScaleY="11399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 custScaleY="124450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 custScaleY="110841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 custScaleY="95154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 custScaleY="72947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2838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2838"/>
          <a:ext cx="6299392" cy="1475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1.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is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brother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  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 noProof="0" dirty="0">
            <a:latin typeface="Century Gothic" panose="020B0502020202020204" pitchFamily="34" charset="0"/>
            <a:cs typeface="Times New Roman" panose="02020603050405020304" pitchFamily="18" charset="0"/>
          </a:endParaRP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 noProof="0" dirty="0"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0" y="2838"/>
        <a:ext cx="6299392" cy="1475666"/>
      </dsp:txXfrm>
    </dsp:sp>
    <dsp:sp modelId="{D3985387-25A2-4EB6-99AD-2664D2661A5C}">
      <dsp:nvSpPr>
        <dsp:cNvPr id="0" name=""/>
        <dsp:cNvSpPr/>
      </dsp:nvSpPr>
      <dsp:spPr>
        <a:xfrm>
          <a:off x="0" y="147850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478504"/>
          <a:ext cx="6299392" cy="161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2.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parents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sp:txBody>
      <dsp:txXfrm>
        <a:off x="0" y="1478504"/>
        <a:ext cx="6299392" cy="1611006"/>
      </dsp:txXfrm>
    </dsp:sp>
    <dsp:sp modelId="{0E99E569-0DA0-4A1F-855A-45FE9C2A465F}">
      <dsp:nvSpPr>
        <dsp:cNvPr id="0" name=""/>
        <dsp:cNvSpPr/>
      </dsp:nvSpPr>
      <dsp:spPr>
        <a:xfrm>
          <a:off x="0" y="308951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3089510"/>
          <a:ext cx="6299392" cy="14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3.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is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pet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sp:txBody>
      <dsp:txXfrm>
        <a:off x="0" y="3089510"/>
        <a:ext cx="6299392" cy="1434837"/>
      </dsp:txXfrm>
    </dsp:sp>
    <dsp:sp modelId="{0E419124-2FCF-43D5-BF44-3E185E381CAF}">
      <dsp:nvSpPr>
        <dsp:cNvPr id="0" name=""/>
        <dsp:cNvSpPr/>
      </dsp:nvSpPr>
      <dsp:spPr>
        <a:xfrm>
          <a:off x="0" y="4524348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4524348"/>
          <a:ext cx="6305550" cy="1231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4.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your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friends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sp:txBody>
      <dsp:txXfrm>
        <a:off x="0" y="4524348"/>
        <a:ext cx="6305550" cy="1231769"/>
      </dsp:txXfrm>
    </dsp:sp>
    <dsp:sp modelId="{B0421C79-5D98-43A9-B899-C8AB3E8CBA2F}">
      <dsp:nvSpPr>
        <dsp:cNvPr id="0" name=""/>
        <dsp:cNvSpPr/>
      </dsp:nvSpPr>
      <dsp:spPr>
        <a:xfrm>
          <a:off x="0" y="5756117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5756117"/>
          <a:ext cx="6305550" cy="9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5.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What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are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you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 </a:t>
          </a:r>
          <a:r>
            <a:rPr lang="es-ES" sz="2400" kern="1200" noProof="0" dirty="0" err="1">
              <a:latin typeface="Century Gothic" panose="020B0502020202020204" pitchFamily="34" charset="0"/>
              <a:cs typeface="Times New Roman" panose="02020603050405020304" pitchFamily="18" charset="0"/>
            </a:rPr>
            <a:t>doing</a:t>
          </a:r>
          <a:r>
            <a:rPr lang="es-ES" sz="2400" kern="1200" noProof="0" dirty="0">
              <a:latin typeface="Century Gothic" panose="020B0502020202020204" pitchFamily="34" charset="0"/>
              <a:cs typeface="Times New Roman" panose="02020603050405020304" pitchFamily="18" charset="0"/>
            </a:rPr>
            <a:t>?</a:t>
          </a:r>
        </a:p>
      </dsp:txBody>
      <dsp:txXfrm>
        <a:off x="0" y="5756117"/>
        <a:ext cx="6305550" cy="944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5D851C-E8C4-4144-9619-F4B48DA476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F319F0-5851-4A90-AD35-9B4B063C73C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596969-769F-40D8-B193-71D97703D8C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44201DC-16CA-42C0-8B56-35DABE94DB0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657ABC-9F56-4287-BC55-6CE1361FC77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C93B8A-84BD-452D-B8C8-1FA68637E560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D56EBF-6CBB-45E2-A448-81303D12DF44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82B767-2E12-4B0F-ABDB-7223E13FF13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61564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8840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24288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561564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8840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242880" y="3636360"/>
            <a:ext cx="81867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1564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98840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24288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61564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98840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242880" y="3636360"/>
            <a:ext cx="81867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61564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988400" y="51598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324288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561564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7988400" y="5656680"/>
            <a:ext cx="2259360" cy="453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242880" y="3636360"/>
            <a:ext cx="81867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9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38920" y="56566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4288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38920" y="5159880"/>
            <a:ext cx="34243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242880" y="5656680"/>
            <a:ext cx="701712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Haga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clic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para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modif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icar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el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estil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o de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títul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o del 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patró</a:t>
            </a:r>
            <a:r>
              <a:rPr b="0" lang="es-ES" sz="10000" spc="797" strike="noStrike" cap="all">
                <a:solidFill>
                  <a:srgbClr val="2a1a00"/>
                </a:solidFill>
                <a:latin typeface="Impact"/>
              </a:rPr>
              <a:t>n</a:t>
            </a:r>
            <a:endParaRPr b="0" lang="es-E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B41A75-93F8-46A8-989F-76CF6015C7E5}" type="datetime1">
              <a:rPr b="0" lang="es-ES" sz="1200" spc="-1" strike="noStrike">
                <a:solidFill>
                  <a:srgbClr val="b07906"/>
                </a:solidFill>
                <a:latin typeface="Gill Sans MT"/>
              </a:rPr>
              <a:t>01/06/2022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F56954-8C76-4050-A0C9-EE6FDAC837E8}" type="slidenum">
              <a:rPr b="0" lang="es-ES" sz="1200" spc="-1" strike="noStrike">
                <a:solidFill>
                  <a:srgbClr val="b07906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Click to edit the outline text </a:t>
            </a: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format</a:t>
            </a: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s-E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s-E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s-E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Sixth Outline </a:t>
            </a: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Level</a:t>
            </a: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Seventh </a:t>
            </a: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Outline Level</a:t>
            </a: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s-ES" sz="5100" spc="199" strike="noStrike" cap="all">
                <a:solidFill>
                  <a:srgbClr val="2a1a00"/>
                </a:solidFill>
                <a:latin typeface="Impact"/>
              </a:rPr>
              <a:t>Haga clic para modificar el estilo de título del patrón</a:t>
            </a:r>
            <a:endParaRPr b="0" lang="es-E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95959"/>
                </a:solidFill>
                <a:latin typeface="Gill Sans MT"/>
              </a:rPr>
              <a:t>Haga clic para modificar los estilos de texto del patrón</a:t>
            </a: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s-ES" sz="1800" spc="-1" strike="noStrike">
                <a:solidFill>
                  <a:srgbClr val="595959"/>
                </a:solidFill>
                <a:latin typeface="Gill Sans MT"/>
              </a:rPr>
              <a:t>Segundo nivel</a:t>
            </a:r>
            <a:endParaRPr b="0" lang="es-E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595959"/>
                </a:solidFill>
                <a:latin typeface="Gill Sans MT"/>
              </a:rPr>
              <a:t>Tercer nivel</a:t>
            </a:r>
            <a:endParaRPr b="0" lang="es-E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s-ES" sz="1400" spc="-1" strike="noStrike">
                <a:solidFill>
                  <a:srgbClr val="595959"/>
                </a:solidFill>
                <a:latin typeface="Gill Sans MT"/>
              </a:rPr>
              <a:t>Cuarto nivel</a:t>
            </a:r>
            <a:endParaRPr b="0" lang="es-E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595959"/>
                </a:solidFill>
                <a:latin typeface="Gill Sans MT"/>
              </a:rPr>
              <a:t>Quinto nivel</a:t>
            </a:r>
            <a:endParaRPr b="0" lang="es-E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7553DDB-DB7B-4438-B5CC-34176A77638E}" type="datetime1">
              <a:rPr b="0" lang="es-ES" sz="1200" spc="-1" strike="noStrike">
                <a:solidFill>
                  <a:srgbClr val="595959"/>
                </a:solidFill>
                <a:latin typeface="Gill Sans MT"/>
              </a:rPr>
              <a:t>01/06/2022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B4E0A9-04F8-4484-AF1B-7E07960C2735}" type="slidenum">
              <a:rPr b="0" lang="es-ES" sz="1200" spc="-1" strike="noStrike">
                <a:solidFill>
                  <a:srgbClr val="59595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a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3242880" y="1073880"/>
            <a:ext cx="8186760" cy="4064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7700" spc="797" strike="noStrike" cap="all">
                <a:solidFill>
                  <a:srgbClr val="f3f3f2"/>
                </a:solidFill>
                <a:latin typeface="Impact"/>
              </a:rPr>
              <a:t>Haga clic para modificar el estilo de título del patrón</a:t>
            </a:r>
            <a:endParaRPr b="0" lang="es-ES" sz="77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242880" y="5159880"/>
            <a:ext cx="7017120" cy="950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s-ES" sz="2000" spc="398" strike="noStrike" cap="all">
                <a:solidFill>
                  <a:srgbClr val="f8b323"/>
                </a:solidFill>
                <a:latin typeface="Gill Sans MT"/>
              </a:rPr>
              <a:t>Haga clic para modificar los estilos de texto del patrón</a:t>
            </a:r>
            <a:endParaRPr b="0" lang="es-E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3236400" y="6375600"/>
            <a:ext cx="149364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776A91-0787-4B16-A3D9-1E71CD996D9B}" type="datetime1">
              <a:rPr b="0" lang="es-ES" sz="1200" spc="-1" strike="noStrike">
                <a:solidFill>
                  <a:srgbClr val="f7f7f7"/>
                </a:solidFill>
                <a:latin typeface="Gill Sans MT"/>
              </a:rPr>
              <a:t>01/06/2022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527904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9942480" y="6375600"/>
            <a:ext cx="1487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2AC553-286A-4CA1-9170-00D1C572E55B}" type="slidenum">
              <a:rPr b="0" lang="es-ES" sz="1200" spc="-1" strike="noStrike">
                <a:solidFill>
                  <a:srgbClr val="f7f7f7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5" name="Group 8"/>
          <p:cNvGrpSpPr/>
          <p:nvPr/>
        </p:nvGrpSpPr>
        <p:grpSpPr>
          <a:xfrm>
            <a:off x="0" y="0"/>
            <a:ext cx="2814120" cy="6857640"/>
            <a:chOff x="0" y="0"/>
            <a:chExt cx="2814120" cy="6857640"/>
          </a:xfrm>
        </p:grpSpPr>
        <p:sp>
          <p:nvSpPr>
            <p:cNvPr id="96" name="CustomShape 9"/>
            <p:cNvSpPr/>
            <p:nvPr/>
          </p:nvSpPr>
          <p:spPr>
            <a:xfrm>
              <a:off x="0" y="0"/>
              <a:ext cx="2814120" cy="6857640"/>
            </a:xfrm>
            <a:custGeom>
              <a:avLst/>
              <a:gdLst/>
              <a:ahLst/>
              <a:rect l="l" t="t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0"/>
            <p:cNvSpPr/>
            <p:nvPr/>
          </p:nvSpPr>
          <p:spPr>
            <a:xfrm>
              <a:off x="874440" y="0"/>
              <a:ext cx="1645920" cy="6857640"/>
            </a:xfrm>
            <a:custGeom>
              <a:avLst/>
              <a:gdLst/>
              <a:ahLst/>
              <a:rect l="l" t="t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10000" spc="797" strike="noStrike" cap="all">
                <a:solidFill>
                  <a:srgbClr val="2a1a00"/>
                </a:solidFill>
                <a:latin typeface="Century Gothic"/>
              </a:rPr>
              <a:t>Verb BE </a:t>
            </a:r>
            <a:br/>
            <a:r>
              <a:rPr b="0" lang="es-ES" sz="10000" spc="797" strike="noStrike" cap="all">
                <a:solidFill>
                  <a:srgbClr val="2a1a00"/>
                </a:solidFill>
                <a:latin typeface="Century Gothic"/>
              </a:rPr>
              <a:t>PRACTICE</a:t>
            </a:r>
            <a:endParaRPr b="0" lang="es-E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25440" y="6027480"/>
            <a:ext cx="822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s-ES" sz="2400" spc="-1" strike="noStrike">
                <a:solidFill>
                  <a:srgbClr val="000000"/>
                </a:solidFill>
                <a:latin typeface="Century Gothic"/>
              </a:rPr>
              <a:t>The three forms of the verb BE : am/am not  –  is/isn’t  – are/aren’t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12680" y="227520"/>
            <a:ext cx="10845360" cy="1319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a1a00"/>
                </a:solidFill>
                <a:latin typeface="Century Gothic"/>
              </a:rPr>
              <a:t>tHe FOLLOWING MATERIALS ARE ABOUT THE VERB BE             ( am – is – are ).</a:t>
            </a:r>
            <a:br/>
            <a:br/>
            <a:r>
              <a:rPr b="0" lang="es-ES" sz="2800" spc="199" strike="noStrike" cap="all">
                <a:solidFill>
                  <a:srgbClr val="2a1a00"/>
                </a:solidFill>
                <a:latin typeface="Century Gothic"/>
              </a:rPr>
              <a:t>Read the instructions, complete the sentences, and answer the questions.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153080" y="2277000"/>
            <a:ext cx="1017792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I _am_____ an English student.</a:t>
            </a: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My family and I _are____ from Costa Rica originally.</a:t>
            </a: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 </a:t>
            </a: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Dr. Daniel Salas __is___ handsome.</a:t>
            </a: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Alajuela and Guanacaste __are____ very hot.</a:t>
            </a: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600" spc="-1" strike="noStrike">
                <a:solidFill>
                  <a:srgbClr val="595959"/>
                </a:solidFill>
                <a:latin typeface="Century Gothic"/>
              </a:rPr>
              <a:t>My mother __is___ 75 years old.</a:t>
            </a: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s-ES" sz="36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51720" y="506520"/>
            <a:ext cx="10177920" cy="6048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28600" indent="-228240">
              <a:lnSpc>
                <a:spcPct val="2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What do you do? I __am____ an English student.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2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Where __are____ you from?  We __are_____ Costa Rican.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2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What time __is__ it?  It __is___ 3:30 p.m.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2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How old is your father? He __is____ 50 years old.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2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What __is____ Puerto Viejo beach like? It ___is____ very beautiful and clean.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51720" y="157320"/>
            <a:ext cx="10177920" cy="1207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17000"/>
          </a:bodyPr>
          <a:p>
            <a:pPr>
              <a:lnSpc>
                <a:spcPct val="200000"/>
              </a:lnSpc>
            </a:pPr>
            <a:r>
              <a:rPr b="0" lang="es-ES" sz="4000" spc="199" strike="noStrike" cap="all">
                <a:solidFill>
                  <a:srgbClr val="2a1a00"/>
                </a:solidFill>
                <a:latin typeface="Century Gothic"/>
              </a:rPr>
              <a:t>Look at the pictures, and write a sentence using the verb be:</a:t>
            </a:r>
            <a:endParaRPr b="0" lang="es-E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547280" y="2408760"/>
            <a:ext cx="5036400" cy="170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</a:pPr>
            <a:endParaRPr b="0" lang="es-E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1. He is very hungry __________________</a:t>
            </a:r>
            <a:endParaRPr b="0" lang="es-ES" sz="32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47" name="Picture 2" descr="Hungry Stock Pictures, Royalty-free Photos &amp; Images - Getty Images"/>
          <p:cNvPicPr/>
          <p:nvPr/>
        </p:nvPicPr>
        <p:blipFill>
          <a:blip r:embed="rId1"/>
          <a:stretch/>
        </p:blipFill>
        <p:spPr>
          <a:xfrm>
            <a:off x="6963480" y="2465640"/>
            <a:ext cx="1890720" cy="131580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1927080" y="3781800"/>
            <a:ext cx="5036400" cy="17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2. I am in my office and I’m very tired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Picture 4" descr="Asianet-Breaking News |Kerala Local News |Kerala Latest News ..."/>
          <p:cNvPicPr/>
          <p:nvPr/>
        </p:nvPicPr>
        <p:blipFill>
          <a:blip r:embed="rId2"/>
          <a:stretch/>
        </p:blipFill>
        <p:spPr>
          <a:xfrm>
            <a:off x="8988480" y="3641040"/>
            <a:ext cx="2026440" cy="142272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1927080" y="5204880"/>
            <a:ext cx="5036400" cy="17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4000"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3. They are drinking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     </a:t>
            </a:r>
            <a:r>
              <a:rPr b="0" lang="es-ES" sz="3200" spc="-1" strike="noStrike">
                <a:solidFill>
                  <a:srgbClr val="595959"/>
                </a:solidFill>
                <a:latin typeface="Century Gothic"/>
              </a:rPr>
              <a:t>water ________________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Picture 6" descr="Exhausted And Thirsty People — Stock Video © dtiberio #124217004"/>
          <p:cNvPicPr/>
          <p:nvPr/>
        </p:nvPicPr>
        <p:blipFill>
          <a:blip r:embed="rId3"/>
          <a:stretch/>
        </p:blipFill>
        <p:spPr>
          <a:xfrm>
            <a:off x="6963480" y="5266080"/>
            <a:ext cx="2529360" cy="14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0" y="0"/>
            <a:ext cx="7569000" cy="6857640"/>
          </a:xfrm>
          <a:custGeom>
            <a:avLst/>
            <a:gdLst/>
            <a:ahLst/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70886352"/>
              </p:ext>
            </p:extLst>
          </p:nvPr>
        </p:nvGraphicFramePr>
        <p:xfrm>
          <a:off x="765000" y="154800"/>
          <a:ext cx="6305040" cy="670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55" name="Imagen 3" descr="Imagen que contiene agua, deporte, deportes acuáticos, surfeando&#10;&#10;Descripción generada automáticamente"/>
          <p:cNvPicPr/>
          <p:nvPr/>
        </p:nvPicPr>
        <p:blipFill>
          <a:blip r:embed="rId6"/>
          <a:stretch/>
        </p:blipFill>
        <p:spPr>
          <a:xfrm>
            <a:off x="8502840" y="154800"/>
            <a:ext cx="2556000" cy="1632600"/>
          </a:xfrm>
          <a:prstGeom prst="rect">
            <a:avLst/>
          </a:prstGeom>
          <a:ln>
            <a:noFill/>
          </a:ln>
        </p:spPr>
      </p:pic>
      <p:pic>
        <p:nvPicPr>
          <p:cNvPr id="156" name="Imagen 7" descr="Imagen que contiene persona, exterior, hombre, edificio&#10;&#10;Descripción generada automáticamente"/>
          <p:cNvPicPr/>
          <p:nvPr/>
        </p:nvPicPr>
        <p:blipFill>
          <a:blip r:embed="rId7"/>
          <a:stretch/>
        </p:blipFill>
        <p:spPr>
          <a:xfrm>
            <a:off x="5943960" y="1191600"/>
            <a:ext cx="1807560" cy="2087280"/>
          </a:xfrm>
          <a:prstGeom prst="rect">
            <a:avLst/>
          </a:prstGeom>
          <a:ln>
            <a:noFill/>
          </a:ln>
        </p:spPr>
      </p:pic>
      <p:pic>
        <p:nvPicPr>
          <p:cNvPr id="157" name="Imagen 12" descr="Un perro corriendo en el pasto&#10;&#10;Descripción generada automáticamente"/>
          <p:cNvPicPr/>
          <p:nvPr/>
        </p:nvPicPr>
        <p:blipFill>
          <a:blip r:embed="rId8"/>
          <a:stretch/>
        </p:blipFill>
        <p:spPr>
          <a:xfrm>
            <a:off x="4849920" y="3333240"/>
            <a:ext cx="3084120" cy="1293480"/>
          </a:xfrm>
          <a:prstGeom prst="rect">
            <a:avLst/>
          </a:prstGeom>
          <a:ln>
            <a:noFill/>
          </a:ln>
        </p:spPr>
      </p:pic>
      <p:pic>
        <p:nvPicPr>
          <p:cNvPr id="158" name="Imagen 16" descr="Un grupo de jóvenes sentados en una mesa&#10;&#10;Descripción generada automáticamente"/>
          <p:cNvPicPr/>
          <p:nvPr/>
        </p:nvPicPr>
        <p:blipFill>
          <a:blip r:embed="rId9"/>
          <a:stretch/>
        </p:blipFill>
        <p:spPr>
          <a:xfrm>
            <a:off x="7468560" y="4681080"/>
            <a:ext cx="2722680" cy="1397160"/>
          </a:xfrm>
          <a:prstGeom prst="rect">
            <a:avLst/>
          </a:prstGeom>
          <a:ln>
            <a:noFill/>
          </a:ln>
        </p:spPr>
      </p:pic>
      <p:pic>
        <p:nvPicPr>
          <p:cNvPr id="159" name="Imagen 18" descr="Imagen que contiene tabla, computadora, corte, alimentos&#10;&#10;Descripción generada automáticamente"/>
          <p:cNvPicPr/>
          <p:nvPr/>
        </p:nvPicPr>
        <p:blipFill>
          <a:blip r:embed="rId10"/>
          <a:stretch/>
        </p:blipFill>
        <p:spPr>
          <a:xfrm>
            <a:off x="4407480" y="5666400"/>
            <a:ext cx="1984680" cy="111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6"/>
          <p:cNvSpPr txBox="1"/>
          <p:nvPr/>
        </p:nvSpPr>
        <p:spPr>
          <a:xfrm>
            <a:off x="4915080" y="1235880"/>
            <a:ext cx="6548400" cy="33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3600" spc="797" strike="noStrike" cap="all">
                <a:solidFill>
                  <a:srgbClr val="2a1a00"/>
                </a:solidFill>
                <a:latin typeface="Century Gothic"/>
              </a:rPr>
              <a:t>Do you have any questions?</a:t>
            </a:r>
            <a:endParaRPr b="0" lang="es-E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6" name="Gráfico 6" descr=""/>
          <p:cNvPicPr/>
          <p:nvPr/>
        </p:nvPicPr>
        <p:blipFill>
          <a:blip r:embed="rId1"/>
          <a:stretch/>
        </p:blipFill>
        <p:spPr>
          <a:xfrm>
            <a:off x="1258200" y="1728720"/>
            <a:ext cx="3400200" cy="34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13200" y="2360880"/>
            <a:ext cx="89863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ffffff"/>
                </a:solidFill>
                <a:latin typeface="Century Gothic"/>
              </a:rPr>
              <a:t>Thanks for your help!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Conozca a su profesor</Template>
  <TotalTime>19</TotalTime>
  <Application>LibreOffice/6.4.7.2$Linux_X86_64 LibreOffice_project/40$Build-2</Application>
  <Words>234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2020-04-07T21:16:41Z</dcterms:created>
  <dc:creator/>
  <dc:description/>
  <dc:language>en-US</dc:language>
  <cp:lastModifiedBy/>
  <dcterms:modified xsi:type="dcterms:W3CDTF">2022-06-01T09:42:23Z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