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13.png" ContentType="image/png"/>
  <Override PartName="/ppt/media/image11.png" ContentType="image/png"/>
  <Override PartName="/ppt/media/image19.jpeg" ContentType="image/jpeg"/>
  <Override PartName="/ppt/media/image10.jpeg" ContentType="image/jpeg"/>
  <Override PartName="/ppt/media/image8.jpeg" ContentType="image/jpeg"/>
  <Override PartName="/ppt/media/image5.png" ContentType="image/png"/>
  <Override PartName="/ppt/media/image9.png" ContentType="image/png"/>
  <Override PartName="/ppt/media/image7.png" ContentType="image/png"/>
  <Override PartName="/ppt/media/image22.jpeg" ContentType="image/jpeg"/>
  <Override PartName="/ppt/media/image6.jpeg" ContentType="image/jpeg"/>
  <Override PartName="/ppt/media/image27.jpeg" ContentType="image/jpeg"/>
  <Override PartName="/ppt/media/image26.jpeg" ContentType="image/jpeg"/>
  <Override PartName="/ppt/media/image3.jpeg" ContentType="image/jpeg"/>
  <Override PartName="/ppt/media/image23.png" ContentType="image/pn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8.jpeg" ContentType="image/jpeg"/>
  <Override PartName="/ppt/media/image1.png" ContentType="image/png"/>
  <Override PartName="/ppt/media/image24.png" ContentType="image/png"/>
  <Override PartName="/ppt/media/image17.jpeg" ContentType="image/jpeg"/>
  <Override PartName="/ppt/media/image14.jpeg" ContentType="image/jpeg"/>
  <Override PartName="/ppt/media/image4.jpeg" ContentType="image/jpeg"/>
  <Override PartName="/ppt/media/image2.png" ContentType="image/png"/>
  <Override PartName="/ppt/media/image25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249880" y="1267560"/>
            <a:ext cx="1691640" cy="645120"/>
            <a:chOff x="5249880" y="1267560"/>
            <a:chExt cx="1691640" cy="645120"/>
          </a:xfrm>
        </p:grpSpPr>
        <p:sp>
          <p:nvSpPr>
            <p:cNvPr id="7" name="Line 8"/>
            <p:cNvSpPr/>
            <p:nvPr/>
          </p:nvSpPr>
          <p:spPr>
            <a:xfrm>
              <a:off x="524988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694152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5249880" y="191268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1561680" y="2091240"/>
            <a:ext cx="9068400" cy="2590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s-ES" sz="7200" spc="-100" strike="noStrike" cap="all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5266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AB15FA2E-EEE8-41CF-BDAB-4D4D0525F234}" type="datetime"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7/11/22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1454040" y="5212080"/>
            <a:ext cx="590508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06880" y="5212080"/>
            <a:ext cx="211140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1719D5-06BA-4263-8622-D08BA76EC42F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" name="CustomShape 2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>
              <a:alphaModFix amt="40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" name="Group 7"/>
          <p:cNvGrpSpPr/>
          <p:nvPr/>
        </p:nvGrpSpPr>
        <p:grpSpPr>
          <a:xfrm>
            <a:off x="5249880" y="1267560"/>
            <a:ext cx="1691640" cy="645120"/>
            <a:chOff x="5249880" y="1267560"/>
            <a:chExt cx="1691640" cy="645120"/>
          </a:xfrm>
        </p:grpSpPr>
        <p:sp>
          <p:nvSpPr>
            <p:cNvPr id="58" name="Line 8"/>
            <p:cNvSpPr/>
            <p:nvPr/>
          </p:nvSpPr>
          <p:spPr>
            <a:xfrm>
              <a:off x="524988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9"/>
            <p:cNvSpPr/>
            <p:nvPr/>
          </p:nvSpPr>
          <p:spPr>
            <a:xfrm>
              <a:off x="694152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10"/>
            <p:cNvSpPr/>
            <p:nvPr/>
          </p:nvSpPr>
          <p:spPr>
            <a:xfrm>
              <a:off x="5249880" y="191268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1563480" y="2094480"/>
            <a:ext cx="9070560" cy="2587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s-ES" sz="7200" spc="-100" strike="noStrike" cap="all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1563480" y="4682160"/>
            <a:ext cx="9070560" cy="45684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e3ded1"/>
                </a:solidFill>
                <a:latin typeface="Century Gothic"/>
              </a:rPr>
              <a:t>Haga clic para modificar los estilos de texto </a:t>
            </a:r>
            <a:r>
              <a:rPr b="0" lang="es-ES" sz="1600" spc="-1" strike="noStrike">
                <a:solidFill>
                  <a:srgbClr val="e3ded1"/>
                </a:solidFill>
                <a:latin typeface="Century Gothic"/>
              </a:rPr>
              <a:t>del patrón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dt"/>
          </p:nvPr>
        </p:nvSpPr>
        <p:spPr>
          <a:xfrm>
            <a:off x="5321880" y="1344600"/>
            <a:ext cx="1554120" cy="5299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856A506F-75AD-4540-8B1F-26E5A0ECECC5}" type="datetime"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7/11/22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ftr"/>
          </p:nvPr>
        </p:nvSpPr>
        <p:spPr>
          <a:xfrm>
            <a:off x="1454040" y="5212080"/>
            <a:ext cx="590652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sldNum"/>
          </p:nvPr>
        </p:nvSpPr>
        <p:spPr>
          <a:xfrm>
            <a:off x="8604360" y="5212080"/>
            <a:ext cx="211176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F7CE37-DB22-49AD-9051-068C23465C2A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3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CFA5CA56-2AF2-40DF-AE62-0E4CF3025E0A}" type="datetime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7/11/22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4881C6-341F-48C6-9807-E80E3AAB796B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" name="CustomShape 2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234720" y="237600"/>
            <a:ext cx="863280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371880" y="374760"/>
            <a:ext cx="835272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9020520" y="237600"/>
            <a:ext cx="2925720" cy="6382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6"/>
          <p:cNvSpPr>
            <a:spLocks noGrp="1"/>
          </p:cNvSpPr>
          <p:nvPr>
            <p:ph type="title"/>
          </p:nvPr>
        </p:nvSpPr>
        <p:spPr>
          <a:xfrm>
            <a:off x="9296280" y="607320"/>
            <a:ext cx="2430360" cy="1645560"/>
          </a:xfrm>
          <a:prstGeom prst="rect">
            <a:avLst/>
          </a:prstGeom>
        </p:spPr>
        <p:txBody>
          <a:bodyPr anchor="b">
            <a:normAutofit fontScale="56000"/>
          </a:bodyPr>
          <a:p>
            <a:pPr>
              <a:lnSpc>
                <a:spcPct val="9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Century Gothic"/>
              </a:rPr>
              <a:t>Haga clic para modificar el estilo de título del patrón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90560" y="704880"/>
            <a:ext cx="7562520" cy="51433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900" spc="-1" strike="noStrike">
              <a:solidFill>
                <a:srgbClr val="ffffff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 type="body"/>
          </p:nvPr>
        </p:nvSpPr>
        <p:spPr>
          <a:xfrm>
            <a:off x="9296280" y="2286000"/>
            <a:ext cx="2430360" cy="3504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9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3F35D5DB-2F36-4B9C-A368-9E776E071C3E}" type="datetime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7/11/22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4" name="PlaceHolder 10"/>
          <p:cNvSpPr>
            <a:spLocks noGrp="1"/>
          </p:cNvSpPr>
          <p:nvPr>
            <p:ph type="ftr"/>
          </p:nvPr>
        </p:nvSpPr>
        <p:spPr>
          <a:xfrm>
            <a:off x="3439080" y="6214680"/>
            <a:ext cx="5184360" cy="2556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5" name="PlaceHolder 11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BB80576-DB9A-48C6-B4BC-A347AC92ACCF}" type="slidenum">
              <a:rPr b="0" lang="en-US" sz="1000" spc="-1" strike="noStrike">
                <a:solidFill>
                  <a:srgbClr val="455f5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9157680" y="374760"/>
            <a:ext cx="2651400" cy="6107760"/>
          </a:xfrm>
          <a:prstGeom prst="rect">
            <a:avLst/>
          </a:prstGeom>
          <a:noFill/>
          <a:ln cap="sq" w="6480">
            <a:solidFill>
              <a:schemeClr val="tx1">
                <a:lumMod val="65000"/>
                <a:lumOff val="3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CE81EA02-826D-4C22-9002-847015E1D6BD}" type="datetime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7/11/22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C520DE-498B-4B76-B232-B6E715960E0C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3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069920" y="2074320"/>
            <a:ext cx="4754520" cy="6397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e3ded1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1069920" y="2755800"/>
            <a:ext cx="4754520" cy="320004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6373440" y="2074320"/>
            <a:ext cx="4754520" cy="6397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e3ded1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373440" y="2756520"/>
            <a:ext cx="4754520" cy="320004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eeebe3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8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59F4D49D-FCA5-4697-AAA9-D1A7B1D15376}" type="datetime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7/11/22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4" name="PlaceHolder 9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5" name="PlaceHolder 10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1C0AC4-DD68-4A2E-A767-252D8DD0E269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3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C64C0A46-3AC0-4443-B34A-D1A7E18B7542}" type="datetime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7/11/22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C5DA34-49A2-443B-828D-613E3A538758}" type="slidenum">
              <a:rPr b="0" lang="en-US" sz="1000" spc="-1" strike="noStrike">
                <a:solidFill>
                  <a:srgbClr val="e3ded1"/>
                </a:solidFill>
                <a:latin typeface="Century 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7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7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 rot="20587800">
            <a:off x="1561680" y="2091240"/>
            <a:ext cx="9068400" cy="2590560"/>
          </a:xfrm>
          <a:prstGeom prst="rect">
            <a:avLst/>
          </a:prstGeom>
          <a:solidFill>
            <a:srgbClr val="887952"/>
          </a:solidFill>
          <a:ln w="28440">
            <a:solidFill>
              <a:srgbClr val="ffc000"/>
            </a:solidFill>
            <a:round/>
          </a:ln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n-US" sz="7200" spc="-100" strike="noStrike" cap="all">
                <a:solidFill>
                  <a:srgbClr val="ff0000"/>
                </a:solidFill>
                <a:latin typeface="Century Gothic"/>
              </a:rPr>
              <a:t>Let’s talk about the past!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26" name="Picture 6" descr="Pin on Emoticonos"/>
          <p:cNvPicPr/>
          <p:nvPr/>
        </p:nvPicPr>
        <p:blipFill>
          <a:blip r:embed="rId1"/>
          <a:stretch/>
        </p:blipFill>
        <p:spPr>
          <a:xfrm>
            <a:off x="9482040" y="4572000"/>
            <a:ext cx="2502000" cy="16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9270000" y="1300680"/>
            <a:ext cx="2430360" cy="454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We also use “used to” for past situations (which no longer exist)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684720" y="857160"/>
            <a:ext cx="7862760" cy="514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We used to live in a small town but now we live in this city.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This building is now a furniture store, it used to be a cinema.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Do you see that hill over there? There used to be a tower on that hill.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I’ve started drinking coffee recently. I never used to like it before.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Ann used to have long hair but she cut it last week.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6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3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0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563480" y="1643760"/>
            <a:ext cx="8852400" cy="3038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n-US" sz="7200" spc="-100" strike="noStrike" cap="all">
                <a:solidFill>
                  <a:srgbClr val="ffffff"/>
                </a:solidFill>
                <a:latin typeface="Arabic Typesetting"/>
              </a:rPr>
              <a:t>What is the Grammar structure </a:t>
            </a:r>
            <a:r>
              <a:rPr b="0" lang="en-US" sz="5400" spc="-100" strike="noStrike" cap="all">
                <a:solidFill>
                  <a:srgbClr val="ffffff"/>
                </a:solidFill>
                <a:latin typeface="Arial"/>
              </a:rPr>
              <a:t>?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563480" y="4682160"/>
            <a:ext cx="907056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e3ded1"/>
                </a:solidFill>
                <a:latin typeface="Century Gothic"/>
              </a:rPr>
              <a:t>Remember: “</a:t>
            </a:r>
            <a:r>
              <a:rPr b="1" lang="en-US" sz="3200" spc="-1" strike="noStrike">
                <a:solidFill>
                  <a:srgbClr val="ff3300"/>
                </a:solidFill>
                <a:latin typeface="Century Gothic"/>
              </a:rPr>
              <a:t>used to</a:t>
            </a:r>
            <a:r>
              <a:rPr b="1" lang="en-US" sz="3200" spc="-1" strike="noStrike">
                <a:solidFill>
                  <a:srgbClr val="e3ded1"/>
                </a:solidFill>
                <a:latin typeface="Century Gothic"/>
              </a:rPr>
              <a:t>” is </a:t>
            </a:r>
            <a:r>
              <a:rPr b="1" lang="en-US" sz="3200" spc="-1" strike="noStrike">
                <a:solidFill>
                  <a:srgbClr val="00b050"/>
                </a:solidFill>
                <a:latin typeface="Century Gothic"/>
              </a:rPr>
              <a:t>past tense.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60" name="Picture 2" descr="Resultat d'imatges de smiley face question mark | Emojis, Emoticones emoji,  Imágenes alegres"/>
          <p:cNvPicPr/>
          <p:nvPr/>
        </p:nvPicPr>
        <p:blipFill>
          <a:blip r:embed="rId1"/>
          <a:stretch/>
        </p:blipFill>
        <p:spPr>
          <a:xfrm>
            <a:off x="5094360" y="330840"/>
            <a:ext cx="2003400" cy="17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1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3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024200" y="585360"/>
            <a:ext cx="8596440" cy="1065600"/>
          </a:xfrm>
          <a:prstGeom prst="rect">
            <a:avLst/>
          </a:prstGeom>
          <a:pattFill prst="wdUpDiag">
            <a:fgClr>
              <a:srgbClr val="549e39"/>
            </a:fgClr>
            <a:bgClr>
              <a:srgbClr val="000000"/>
            </a:bgClr>
          </a:patt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entury Gothic"/>
              </a:rPr>
              <a:t>We form “used to” by using: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386000" y="2232000"/>
            <a:ext cx="1732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Subject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You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They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It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6014160" y="2025720"/>
            <a:ext cx="11656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Verb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eat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drink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dream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sleep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write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go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walk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travel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8148240" y="3951360"/>
            <a:ext cx="458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+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8515440" y="3983760"/>
            <a:ext cx="320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extra information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6" name="CustomShape 6"/>
          <p:cNvSpPr/>
          <p:nvPr/>
        </p:nvSpPr>
        <p:spPr>
          <a:xfrm>
            <a:off x="2435040" y="2733840"/>
            <a:ext cx="916920" cy="2646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7"/>
          <p:cNvSpPr/>
          <p:nvPr/>
        </p:nvSpPr>
        <p:spPr>
          <a:xfrm>
            <a:off x="6923160" y="2525040"/>
            <a:ext cx="916920" cy="343692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8"/>
          <p:cNvSpPr/>
          <p:nvPr/>
        </p:nvSpPr>
        <p:spPr>
          <a:xfrm>
            <a:off x="3289320" y="3659040"/>
            <a:ext cx="2036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used to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9" name="CustomShape 9"/>
          <p:cNvSpPr/>
          <p:nvPr/>
        </p:nvSpPr>
        <p:spPr>
          <a:xfrm>
            <a:off x="5322600" y="3694680"/>
            <a:ext cx="499320" cy="519480"/>
          </a:xfrm>
          <a:prstGeom prst="mathPlus">
            <a:avLst>
              <a:gd name="adj1" fmla="val 23520"/>
            </a:avLst>
          </a:prstGeom>
          <a:solidFill>
            <a:srgbClr val="ffff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3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0" dur="500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0" dur="500" fill="hold"/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8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5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8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024200" y="677520"/>
            <a:ext cx="10712880" cy="1065600"/>
          </a:xfrm>
          <a:prstGeom prst="rect">
            <a:avLst/>
          </a:prstGeom>
          <a:pattFill prst="wdUpDiag">
            <a:fgClr>
              <a:srgbClr val="549e39"/>
            </a:fgClr>
            <a:bgClr>
              <a:srgbClr val="000000"/>
            </a:bgClr>
          </a:pattFill>
          <a:ln>
            <a:noFill/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entury Gothic"/>
              </a:rPr>
              <a:t>We form “used to” in a </a:t>
            </a:r>
            <a:r>
              <a:rPr b="0" lang="en-US" sz="4800" spc="-1" strike="noStrike" u="sng">
                <a:solidFill>
                  <a:srgbClr val="ffffff"/>
                </a:solidFill>
                <a:uFillTx/>
                <a:latin typeface="Century Gothic"/>
              </a:rPr>
              <a:t>negative</a:t>
            </a:r>
            <a:r>
              <a:rPr b="0" lang="en-US" sz="4800" spc="-1" strike="noStrike">
                <a:solidFill>
                  <a:srgbClr val="ffffff"/>
                </a:solidFill>
                <a:latin typeface="Century Gothic"/>
              </a:rPr>
              <a:t> way by using: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1024200" y="2286000"/>
            <a:ext cx="1732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Subject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You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They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It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578320" y="3874320"/>
            <a:ext cx="11991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didn’t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6251040" y="2286000"/>
            <a:ext cx="1501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Verb</a:t>
            </a: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study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watch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get 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see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cook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talk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look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visit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8277840" y="4062240"/>
            <a:ext cx="52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+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8522640" y="4066920"/>
            <a:ext cx="320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extra information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1699200" y="2743200"/>
            <a:ext cx="916920" cy="26380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8"/>
          <p:cNvSpPr/>
          <p:nvPr/>
        </p:nvSpPr>
        <p:spPr>
          <a:xfrm>
            <a:off x="3572280" y="2612880"/>
            <a:ext cx="916920" cy="289872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9"/>
          <p:cNvSpPr/>
          <p:nvPr/>
        </p:nvSpPr>
        <p:spPr>
          <a:xfrm>
            <a:off x="7304040" y="2743200"/>
            <a:ext cx="916920" cy="321984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0"/>
          <p:cNvSpPr/>
          <p:nvPr/>
        </p:nvSpPr>
        <p:spPr>
          <a:xfrm>
            <a:off x="4209480" y="3769920"/>
            <a:ext cx="222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3200" spc="-1" strike="noStrike" u="sng">
                <a:solidFill>
                  <a:srgbClr val="ffffff"/>
                </a:solidFill>
                <a:uFillTx/>
                <a:latin typeface="Century Gothic"/>
              </a:rPr>
              <a:t>use</a:t>
            </a: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 to +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2157840" y="6060240"/>
            <a:ext cx="4541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(Notice that the verb is in simple form “use”)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12"/>
          <p:cNvSpPr/>
          <p:nvPr/>
        </p:nvSpPr>
        <p:spPr>
          <a:xfrm flipV="1">
            <a:off x="4916880" y="4460400"/>
            <a:ext cx="36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headEnd len="med" type="stealth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3"/>
          <p:cNvSpPr/>
          <p:nvPr/>
        </p:nvSpPr>
        <p:spPr>
          <a:xfrm>
            <a:off x="8663040" y="5287320"/>
            <a:ext cx="3060360" cy="1306440"/>
          </a:xfrm>
          <a:custGeom>
            <a:avLst/>
            <a:gdLst/>
            <a:ahLst/>
            <a:rect l="l" t="t" r="r" b="b"/>
            <a:pathLst>
              <a:path w="3060689" h="1077218">
                <a:moveTo>
                  <a:pt x="0" y="0"/>
                </a:moveTo>
                <a:cubicBezTo>
                  <a:pt x="161424" y="-32829"/>
                  <a:pt x="331180" y="2972"/>
                  <a:pt x="540722" y="0"/>
                </a:cubicBezTo>
                <a:cubicBezTo>
                  <a:pt x="750264" y="-2972"/>
                  <a:pt x="968536" y="26985"/>
                  <a:pt x="1081443" y="0"/>
                </a:cubicBezTo>
                <a:cubicBezTo>
                  <a:pt x="1194350" y="-26985"/>
                  <a:pt x="1390211" y="47500"/>
                  <a:pt x="1499738" y="0"/>
                </a:cubicBezTo>
                <a:cubicBezTo>
                  <a:pt x="1609265" y="-47500"/>
                  <a:pt x="1824085" y="42659"/>
                  <a:pt x="1948639" y="0"/>
                </a:cubicBezTo>
                <a:cubicBezTo>
                  <a:pt x="2073193" y="-42659"/>
                  <a:pt x="2246025" y="34072"/>
                  <a:pt x="2519967" y="0"/>
                </a:cubicBezTo>
                <a:cubicBezTo>
                  <a:pt x="2793909" y="-34072"/>
                  <a:pt x="2921938" y="48924"/>
                  <a:pt x="3060689" y="0"/>
                </a:cubicBezTo>
                <a:cubicBezTo>
                  <a:pt x="3104108" y="237918"/>
                  <a:pt x="3039906" y="381900"/>
                  <a:pt x="3060689" y="549381"/>
                </a:cubicBezTo>
                <a:cubicBezTo>
                  <a:pt x="3081472" y="716862"/>
                  <a:pt x="3049940" y="964077"/>
                  <a:pt x="3060689" y="1077218"/>
                </a:cubicBezTo>
                <a:cubicBezTo>
                  <a:pt x="2781274" y="1119312"/>
                  <a:pt x="2737151" y="1037158"/>
                  <a:pt x="2489360" y="1077218"/>
                </a:cubicBezTo>
                <a:cubicBezTo>
                  <a:pt x="2241569" y="1117278"/>
                  <a:pt x="2085241" y="1056753"/>
                  <a:pt x="1948639" y="1077218"/>
                </a:cubicBezTo>
                <a:cubicBezTo>
                  <a:pt x="1812037" y="1097683"/>
                  <a:pt x="1495170" y="1021437"/>
                  <a:pt x="1377310" y="1077218"/>
                </a:cubicBezTo>
                <a:cubicBezTo>
                  <a:pt x="1259450" y="1132999"/>
                  <a:pt x="1021019" y="1064279"/>
                  <a:pt x="928409" y="1077218"/>
                </a:cubicBezTo>
                <a:cubicBezTo>
                  <a:pt x="835799" y="1090157"/>
                  <a:pt x="635233" y="1047667"/>
                  <a:pt x="448901" y="1077218"/>
                </a:cubicBezTo>
                <a:cubicBezTo>
                  <a:pt x="262569" y="1106769"/>
                  <a:pt x="219217" y="1067156"/>
                  <a:pt x="0" y="1077218"/>
                </a:cubicBezTo>
                <a:cubicBezTo>
                  <a:pt x="-53318" y="828890"/>
                  <a:pt x="51148" y="741325"/>
                  <a:pt x="0" y="517065"/>
                </a:cubicBezTo>
                <a:cubicBezTo>
                  <a:pt x="-51148" y="292805"/>
                  <a:pt x="18450" y="170624"/>
                  <a:pt x="0" y="0"/>
                </a:cubicBezTo>
                <a:close/>
                <a:moveTo>
                  <a:pt x="0" y="0"/>
                </a:moveTo>
                <a:cubicBezTo>
                  <a:pt x="196966" y="-24329"/>
                  <a:pt x="420326" y="29834"/>
                  <a:pt x="571329" y="0"/>
                </a:cubicBezTo>
                <a:cubicBezTo>
                  <a:pt x="722332" y="-29834"/>
                  <a:pt x="918422" y="19268"/>
                  <a:pt x="1050837" y="0"/>
                </a:cubicBezTo>
                <a:cubicBezTo>
                  <a:pt x="1183252" y="-19268"/>
                  <a:pt x="1316164" y="31385"/>
                  <a:pt x="1469131" y="0"/>
                </a:cubicBezTo>
                <a:cubicBezTo>
                  <a:pt x="1622098" y="-31385"/>
                  <a:pt x="1854451" y="21551"/>
                  <a:pt x="1979246" y="0"/>
                </a:cubicBezTo>
                <a:cubicBezTo>
                  <a:pt x="2104042" y="-21551"/>
                  <a:pt x="2243607" y="18098"/>
                  <a:pt x="2489360" y="0"/>
                </a:cubicBezTo>
                <a:cubicBezTo>
                  <a:pt x="2735113" y="-18098"/>
                  <a:pt x="2875423" y="586"/>
                  <a:pt x="3060689" y="0"/>
                </a:cubicBezTo>
                <a:cubicBezTo>
                  <a:pt x="3112157" y="158448"/>
                  <a:pt x="2996522" y="336799"/>
                  <a:pt x="3060689" y="538609"/>
                </a:cubicBezTo>
                <a:cubicBezTo>
                  <a:pt x="3124856" y="740419"/>
                  <a:pt x="3032206" y="853390"/>
                  <a:pt x="3060689" y="1077218"/>
                </a:cubicBezTo>
                <a:cubicBezTo>
                  <a:pt x="2975089" y="1096067"/>
                  <a:pt x="2762505" y="1062829"/>
                  <a:pt x="2642395" y="1077218"/>
                </a:cubicBezTo>
                <a:cubicBezTo>
                  <a:pt x="2522285" y="1091607"/>
                  <a:pt x="2350044" y="1053379"/>
                  <a:pt x="2132280" y="1077218"/>
                </a:cubicBezTo>
                <a:cubicBezTo>
                  <a:pt x="1914516" y="1101057"/>
                  <a:pt x="1721975" y="1027087"/>
                  <a:pt x="1591558" y="1077218"/>
                </a:cubicBezTo>
                <a:cubicBezTo>
                  <a:pt x="1461141" y="1127349"/>
                  <a:pt x="1216846" y="1057488"/>
                  <a:pt x="1020230" y="1077218"/>
                </a:cubicBezTo>
                <a:cubicBezTo>
                  <a:pt x="823614" y="1096948"/>
                  <a:pt x="739301" y="1035721"/>
                  <a:pt x="479508" y="1077218"/>
                </a:cubicBezTo>
                <a:cubicBezTo>
                  <a:pt x="219715" y="1118715"/>
                  <a:pt x="199918" y="1070610"/>
                  <a:pt x="0" y="1077218"/>
                </a:cubicBezTo>
                <a:cubicBezTo>
                  <a:pt x="-65844" y="841684"/>
                  <a:pt x="61171" y="637497"/>
                  <a:pt x="0" y="517065"/>
                </a:cubicBezTo>
                <a:cubicBezTo>
                  <a:pt x="-61171" y="396633"/>
                  <a:pt x="49567" y="225775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</a:rPr>
              <a:t>(This is past tense, so when you use the negation, you use the auxiliary “didn’t” and the verb in simple form)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8" dur="indefinite" restart="never" nodeType="tmRoot">
          <p:childTnLst>
            <p:seq>
              <p:cTn id="539" dur="indefinite" nodeType="mainSeq">
                <p:childTnLst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500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1" dur="50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4" dur="500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5" dur="500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6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0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89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1563480" y="1643760"/>
            <a:ext cx="6069240" cy="3038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n-US" sz="7200" spc="-100" strike="noStrike" cap="all">
                <a:solidFill>
                  <a:srgbClr val="94a027"/>
                </a:solidFill>
                <a:latin typeface="Arabic Typesetting"/>
              </a:rPr>
              <a:t>How do we ask questions</a:t>
            </a:r>
            <a:r>
              <a:rPr b="0" lang="en-US" sz="5400" spc="-100" strike="noStrike" cap="all">
                <a:solidFill>
                  <a:srgbClr val="94a027"/>
                </a:solidFill>
                <a:latin typeface="Arial"/>
              </a:rPr>
              <a:t>?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1557360" y="4348440"/>
            <a:ext cx="907056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e3ded1"/>
                </a:solidFill>
                <a:latin typeface="Century Gothic"/>
              </a:rPr>
              <a:t>Remember: it’s past tense, so we use the auxiliary </a:t>
            </a:r>
            <a:r>
              <a:rPr b="1" lang="en-US" sz="3200" spc="-1" strike="noStrike">
                <a:solidFill>
                  <a:srgbClr val="94a027"/>
                </a:solidFill>
                <a:latin typeface="Century Gothic"/>
              </a:rPr>
              <a:t>“did”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85" name="Picture 2" descr="Pin de Toñi Tp em Emojis | Emoticons engraçados, Emoticons animados,  Imagens de emoji"/>
          <p:cNvPicPr/>
          <p:nvPr/>
        </p:nvPicPr>
        <p:blipFill>
          <a:blip r:embed="rId1"/>
          <a:stretch/>
        </p:blipFill>
        <p:spPr>
          <a:xfrm>
            <a:off x="8199360" y="1480680"/>
            <a:ext cx="2428560" cy="24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0" dur="indefinite" restart="never" nodeType="tmRoot">
          <p:childTnLst>
            <p:seq>
              <p:cTn id="691" dur="indefinite" nodeType="mainSeq">
                <p:childTnLst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7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9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2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3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4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42240" y="632880"/>
            <a:ext cx="10987560" cy="1065600"/>
          </a:xfrm>
          <a:prstGeom prst="rect">
            <a:avLst/>
          </a:prstGeom>
          <a:pattFill prst="wdUpDiag">
            <a:fgClr>
              <a:srgbClr val="549e39"/>
            </a:fgClr>
            <a:bgClr>
              <a:srgbClr val="000000"/>
            </a:bgClr>
          </a:pattFill>
          <a:ln>
            <a:noFill/>
          </a:ln>
        </p:spPr>
        <p:txBody>
          <a:bodyPr anchor="ctr">
            <a:normAutofit fontScale="80000"/>
          </a:bodyPr>
          <a:p>
            <a:pPr>
              <a:lnSpc>
                <a:spcPct val="9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entury Gothic"/>
              </a:rPr>
              <a:t>We ask questions with “used to” by using: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389240" y="2145240"/>
            <a:ext cx="1732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Subject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you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they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she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it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386280" y="3456000"/>
            <a:ext cx="11368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</a:rPr>
              <a:t>Did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6012000" y="2099520"/>
            <a:ext cx="1501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Verb</a:t>
            </a: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study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watch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get 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see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cook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talk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look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ffff00"/>
                </a:highlight>
                <a:latin typeface="Century Gothic"/>
              </a:rPr>
              <a:t>visit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8048520" y="3838320"/>
            <a:ext cx="52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+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8194320" y="3863880"/>
            <a:ext cx="320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extra information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2811600" y="2612880"/>
            <a:ext cx="916920" cy="289872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8"/>
          <p:cNvSpPr/>
          <p:nvPr/>
        </p:nvSpPr>
        <p:spPr>
          <a:xfrm>
            <a:off x="7103520" y="2546640"/>
            <a:ext cx="916920" cy="321984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9"/>
          <p:cNvSpPr/>
          <p:nvPr/>
        </p:nvSpPr>
        <p:spPr>
          <a:xfrm>
            <a:off x="3577320" y="3656160"/>
            <a:ext cx="1886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3200" spc="-1" strike="noStrike" u="sng">
                <a:solidFill>
                  <a:srgbClr val="ffffff"/>
                </a:solidFill>
                <a:uFillTx/>
                <a:latin typeface="Century Gothic"/>
              </a:rPr>
              <a:t>use</a:t>
            </a: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 to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5" name="CustomShape 10"/>
          <p:cNvSpPr/>
          <p:nvPr/>
        </p:nvSpPr>
        <p:spPr>
          <a:xfrm>
            <a:off x="2157840" y="6060240"/>
            <a:ext cx="4541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(Remember the verb in simple form “use”)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6" name="CustomShape 11"/>
          <p:cNvSpPr/>
          <p:nvPr/>
        </p:nvSpPr>
        <p:spPr>
          <a:xfrm flipV="1">
            <a:off x="4174560" y="4354200"/>
            <a:ext cx="36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headEnd len="med" type="stealth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2"/>
          <p:cNvSpPr/>
          <p:nvPr/>
        </p:nvSpPr>
        <p:spPr>
          <a:xfrm>
            <a:off x="9877680" y="5078880"/>
            <a:ext cx="1791000" cy="576360"/>
          </a:xfrm>
          <a:custGeom>
            <a:avLst/>
            <a:gdLst/>
            <a:ahLst/>
            <a:rect l="l" t="t" r="r" b="b"/>
            <a:pathLst>
              <a:path w="1791292" h="338554">
                <a:moveTo>
                  <a:pt x="0" y="0"/>
                </a:moveTo>
                <a:cubicBezTo>
                  <a:pt x="245871" y="-1148"/>
                  <a:pt x="431007" y="24988"/>
                  <a:pt x="561271" y="0"/>
                </a:cubicBezTo>
                <a:cubicBezTo>
                  <a:pt x="691535" y="-24988"/>
                  <a:pt x="871006" y="55769"/>
                  <a:pt x="1122543" y="0"/>
                </a:cubicBezTo>
                <a:cubicBezTo>
                  <a:pt x="1374080" y="-55769"/>
                  <a:pt x="1567217" y="69425"/>
                  <a:pt x="1791292" y="0"/>
                </a:cubicBezTo>
                <a:cubicBezTo>
                  <a:pt x="1812538" y="162244"/>
                  <a:pt x="1788358" y="191779"/>
                  <a:pt x="1791292" y="338554"/>
                </a:cubicBezTo>
                <a:cubicBezTo>
                  <a:pt x="1527760" y="352562"/>
                  <a:pt x="1292254" y="323561"/>
                  <a:pt x="1158369" y="338554"/>
                </a:cubicBezTo>
                <a:cubicBezTo>
                  <a:pt x="1024484" y="353547"/>
                  <a:pt x="811618" y="324847"/>
                  <a:pt x="561271" y="338554"/>
                </a:cubicBezTo>
                <a:cubicBezTo>
                  <a:pt x="310924" y="352261"/>
                  <a:pt x="186078" y="337390"/>
                  <a:pt x="0" y="338554"/>
                </a:cubicBezTo>
                <a:cubicBezTo>
                  <a:pt x="-2967" y="192007"/>
                  <a:pt x="31562" y="88356"/>
                  <a:pt x="0" y="0"/>
                </a:cubicBezTo>
                <a:close/>
                <a:moveTo>
                  <a:pt x="0" y="0"/>
                </a:moveTo>
                <a:cubicBezTo>
                  <a:pt x="232500" y="-18259"/>
                  <a:pt x="426261" y="15524"/>
                  <a:pt x="632923" y="0"/>
                </a:cubicBezTo>
                <a:cubicBezTo>
                  <a:pt x="839585" y="-15524"/>
                  <a:pt x="1050469" y="69185"/>
                  <a:pt x="1212108" y="0"/>
                </a:cubicBezTo>
                <a:cubicBezTo>
                  <a:pt x="1373748" y="-69185"/>
                  <a:pt x="1604191" y="23077"/>
                  <a:pt x="1791292" y="0"/>
                </a:cubicBezTo>
                <a:cubicBezTo>
                  <a:pt x="1793272" y="86949"/>
                  <a:pt x="1784275" y="240206"/>
                  <a:pt x="1791292" y="338554"/>
                </a:cubicBezTo>
                <a:cubicBezTo>
                  <a:pt x="1654463" y="346232"/>
                  <a:pt x="1405870" y="305206"/>
                  <a:pt x="1247933" y="338554"/>
                </a:cubicBezTo>
                <a:cubicBezTo>
                  <a:pt x="1089996" y="371902"/>
                  <a:pt x="905786" y="328845"/>
                  <a:pt x="704575" y="338554"/>
                </a:cubicBezTo>
                <a:cubicBezTo>
                  <a:pt x="503364" y="348263"/>
                  <a:pt x="213326" y="259191"/>
                  <a:pt x="0" y="338554"/>
                </a:cubicBezTo>
                <a:cubicBezTo>
                  <a:pt x="-29455" y="215540"/>
                  <a:pt x="2368" y="16399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</a:rPr>
              <a:t>(question mark)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CustomShape 13"/>
          <p:cNvSpPr/>
          <p:nvPr/>
        </p:nvSpPr>
        <p:spPr>
          <a:xfrm>
            <a:off x="5322600" y="3694680"/>
            <a:ext cx="499320" cy="519480"/>
          </a:xfrm>
          <a:prstGeom prst="mathPlus">
            <a:avLst>
              <a:gd name="adj1" fmla="val 23520"/>
            </a:avLst>
          </a:prstGeom>
          <a:solidFill>
            <a:srgbClr val="ffff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4"/>
          <p:cNvSpPr/>
          <p:nvPr/>
        </p:nvSpPr>
        <p:spPr>
          <a:xfrm>
            <a:off x="11098800" y="3592080"/>
            <a:ext cx="5331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00"/>
                </a:solidFill>
                <a:latin typeface="Century Gothic"/>
              </a:rPr>
              <a:t>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0" name="CustomShape 15"/>
          <p:cNvSpPr/>
          <p:nvPr/>
        </p:nvSpPr>
        <p:spPr>
          <a:xfrm flipV="1">
            <a:off x="11100960" y="4379760"/>
            <a:ext cx="20520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headEnd len="med" type="stealth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16"/>
          <p:cNvSpPr/>
          <p:nvPr/>
        </p:nvSpPr>
        <p:spPr>
          <a:xfrm>
            <a:off x="1427760" y="3636360"/>
            <a:ext cx="432000" cy="403920"/>
          </a:xfrm>
          <a:prstGeom prst="mathPlus">
            <a:avLst>
              <a:gd name="adj1" fmla="val 17458"/>
            </a:avLst>
          </a:prstGeom>
          <a:solidFill>
            <a:srgbClr val="ffff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5" dur="indefinite" restart="never" nodeType="tmRoot">
          <p:childTnLst>
            <p:seq>
              <p:cTn id="726" dur="indefinite" nodeType="mainSeq">
                <p:childTnLst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1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2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3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4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5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2" dur="5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500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0" dur="500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1" dur="500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6" dur="500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2" dur="500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3" dur="500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6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2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3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4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9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0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1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2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84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9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9358920" y="711360"/>
            <a:ext cx="2430360" cy="290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Let’s see some examples of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entury Gothic"/>
              </a:rPr>
              <a:t>Yes/No </a:t>
            </a: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questions: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663840" y="857160"/>
            <a:ext cx="7787880" cy="5143320"/>
          </a:xfrm>
          <a:prstGeom prst="rect">
            <a:avLst/>
          </a:prstGeom>
          <a:solidFill>
            <a:srgbClr val="e8f3d4"/>
          </a:solidFill>
          <a:ln>
            <a:noFill/>
          </a:ln>
        </p:spPr>
        <p:txBody>
          <a:bodyPr>
            <a:normAutofit fontScale="85000"/>
          </a:bodyPr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89b1"/>
                </a:solidFill>
                <a:latin typeface="Century Gothic"/>
              </a:rPr>
              <a:t>Did you use to play hide and seek with your friends?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89b1"/>
                </a:solidFill>
                <a:latin typeface="Century Gothic"/>
              </a:rPr>
              <a:t>Did they use to study the day before the exam? 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89b1"/>
                </a:solidFill>
                <a:latin typeface="Century Gothic"/>
              </a:rPr>
              <a:t>Did your parents use to take you to school?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89b1"/>
                </a:solidFill>
                <a:latin typeface="Century Gothic"/>
              </a:rPr>
              <a:t>Did Mary use to swim in the river when she was a child?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89b1"/>
                </a:solidFill>
                <a:latin typeface="Century Gothic"/>
              </a:rPr>
              <a:t>Did you use to go out a lot?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04" name="Imagen 5" descr="Imagen que contiene lego, juguete&#10;&#10;Descripción generada automáticamente"/>
          <p:cNvPicPr/>
          <p:nvPr/>
        </p:nvPicPr>
        <p:blipFill>
          <a:blip r:embed="rId1"/>
          <a:stretch/>
        </p:blipFill>
        <p:spPr>
          <a:xfrm>
            <a:off x="9521640" y="4260960"/>
            <a:ext cx="2104560" cy="21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9" dur="indefinite" restart="never" nodeType="tmRoot">
          <p:childTnLst>
            <p:seq>
              <p:cTn id="910" dur="indefinite" nodeType="mainSeq">
                <p:childTnLst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5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6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7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8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3" dur="5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4" dur="5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1" dur="5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7" dur="500" fill="hold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3" dur="500" fill="hold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4" dur="5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9" dur="500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0" dur="500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TextShape 3"/>
          <p:cNvSpPr txBox="1"/>
          <p:nvPr/>
        </p:nvSpPr>
        <p:spPr>
          <a:xfrm>
            <a:off x="629640" y="55332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Now, let’s see some examples of </a:t>
            </a:r>
            <a:r>
              <a:rPr b="0" lang="en-US" sz="4400" spc="-1" strike="noStrike" u="sng">
                <a:solidFill>
                  <a:srgbClr val="ffffff"/>
                </a:solidFill>
                <a:uFillTx/>
                <a:latin typeface="Century Gothic"/>
              </a:rPr>
              <a:t>information </a:t>
            </a: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questions: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08" name="Imagen 4" descr="Imagen que contiene dibujo, reloj&#10;&#10;Descripción generada automáticamente"/>
          <p:cNvPicPr/>
          <p:nvPr/>
        </p:nvPicPr>
        <p:blipFill>
          <a:blip r:embed="rId1"/>
          <a:stretch/>
        </p:blipFill>
        <p:spPr>
          <a:xfrm>
            <a:off x="831600" y="2612520"/>
            <a:ext cx="2608920" cy="3019320"/>
          </a:xfrm>
          <a:prstGeom prst="rect">
            <a:avLst/>
          </a:prstGeom>
          <a:ln>
            <a:noFill/>
          </a:ln>
        </p:spPr>
      </p:pic>
      <p:sp>
        <p:nvSpPr>
          <p:cNvPr id="509" name="TextShape 4"/>
          <p:cNvSpPr txBox="1"/>
          <p:nvPr/>
        </p:nvSpPr>
        <p:spPr>
          <a:xfrm>
            <a:off x="3900600" y="2103120"/>
            <a:ext cx="7682760" cy="4038480"/>
          </a:xfrm>
          <a:prstGeom prst="rect">
            <a:avLst/>
          </a:prstGeom>
          <a:solidFill>
            <a:srgbClr val="b7e0a8"/>
          </a:solidFill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Century Gothic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Who did you use to play hide and seek with?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Century Gothic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What did you use to eat as a child?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Century Gothic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Where did your parents use to take you on vacation?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Century Gothic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What did Tom use to watch on TV when he was a child?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buClr>
                <a:srgbClr val="000000"/>
              </a:buClr>
              <a:buFont typeface="Century Gothic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Where did you use to play?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1" dur="indefinite" restart="never" nodeType="tmRoot">
          <p:childTnLst>
            <p:seq>
              <p:cTn id="952" dur="indefinite" nodeType="mainSeq">
                <p:childTnLst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7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8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9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0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5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6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1" dur="500" fill="hold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2" dur="500" fill="hold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73" dur="5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8" dur="500" fill="hold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9" dur="500" fill="hold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4" dur="500" fill="hold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5" dur="500" fill="hold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6" dur="5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1" dur="500" fill="hold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2" dur="500" fill="hold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74080" y="638280"/>
            <a:ext cx="10443240" cy="1371240"/>
          </a:xfrm>
          <a:prstGeom prst="rect">
            <a:avLst/>
          </a:prstGeom>
          <a:solidFill>
            <a:srgbClr val="93d07d"/>
          </a:solidFill>
          <a:ln>
            <a:noFill/>
          </a:ln>
        </p:spPr>
        <p:txBody>
          <a:bodyPr anchor="ctr">
            <a:normAutofit fontScale="59000"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Also, when we talk about something that happened in the past, we can use: ‘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entury Gothic"/>
              </a:rPr>
              <a:t>would</a:t>
            </a: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’ 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Century Gothic"/>
              </a:rPr>
              <a:t>(</a:t>
            </a:r>
            <a:r>
              <a:rPr b="0" lang="en-US" sz="2700" spc="-1" strike="noStrike">
                <a:solidFill>
                  <a:srgbClr val="222222"/>
                </a:solidFill>
                <a:latin typeface="arial"/>
              </a:rPr>
              <a:t>Technically, would is the past tense of will)</a:t>
            </a:r>
            <a:endParaRPr b="0" lang="en-US" sz="27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6562800" y="2714400"/>
            <a:ext cx="4754520" cy="1524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When I was a child, I would go on a long bike ride every Saturday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My dad would read me amazing stories every night at bedtime.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6562800" y="2074320"/>
            <a:ext cx="4754520" cy="639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e3ded1"/>
                </a:solidFill>
                <a:latin typeface="Century Gothic"/>
              </a:rPr>
              <a:t>Examples: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3" name="TextShape 4"/>
          <p:cNvSpPr txBox="1"/>
          <p:nvPr/>
        </p:nvSpPr>
        <p:spPr>
          <a:xfrm>
            <a:off x="594720" y="2331000"/>
            <a:ext cx="5152320" cy="19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We can use ‘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would’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 to talk about repeated past actions that don't happen anymore.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Would is not use to talk about past states.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Never use it with verb “be”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930240" y="4143600"/>
            <a:ext cx="9633960" cy="1324080"/>
          </a:xfrm>
          <a:custGeom>
            <a:avLst/>
            <a:gdLst/>
            <a:ahLst/>
            <a:rect l="l" t="t" r="r" b="b"/>
            <a:pathLst>
              <a:path w="9634330" h="1287275">
                <a:moveTo>
                  <a:pt x="0" y="0"/>
                </a:moveTo>
                <a:cubicBezTo>
                  <a:pt x="217583" y="-4690"/>
                  <a:pt x="504220" y="73816"/>
                  <a:pt x="663069" y="0"/>
                </a:cubicBezTo>
                <a:cubicBezTo>
                  <a:pt x="821918" y="-73816"/>
                  <a:pt x="844965" y="19354"/>
                  <a:pt x="940764" y="0"/>
                </a:cubicBezTo>
                <a:cubicBezTo>
                  <a:pt x="1036563" y="-19354"/>
                  <a:pt x="1372696" y="35073"/>
                  <a:pt x="1507489" y="0"/>
                </a:cubicBezTo>
                <a:cubicBezTo>
                  <a:pt x="1642282" y="-35073"/>
                  <a:pt x="1690674" y="27084"/>
                  <a:pt x="1785185" y="0"/>
                </a:cubicBezTo>
                <a:cubicBezTo>
                  <a:pt x="1879696" y="-27084"/>
                  <a:pt x="2162566" y="51513"/>
                  <a:pt x="2448253" y="0"/>
                </a:cubicBezTo>
                <a:cubicBezTo>
                  <a:pt x="2733940" y="-51513"/>
                  <a:pt x="2708893" y="1282"/>
                  <a:pt x="2918635" y="0"/>
                </a:cubicBezTo>
                <a:cubicBezTo>
                  <a:pt x="3128377" y="-1282"/>
                  <a:pt x="3441078" y="24373"/>
                  <a:pt x="3581704" y="0"/>
                </a:cubicBezTo>
                <a:cubicBezTo>
                  <a:pt x="3722330" y="-24373"/>
                  <a:pt x="3759676" y="31026"/>
                  <a:pt x="3859399" y="0"/>
                </a:cubicBezTo>
                <a:cubicBezTo>
                  <a:pt x="3959122" y="-31026"/>
                  <a:pt x="4143855" y="39939"/>
                  <a:pt x="4329781" y="0"/>
                </a:cubicBezTo>
                <a:cubicBezTo>
                  <a:pt x="4515707" y="-39939"/>
                  <a:pt x="4740948" y="55069"/>
                  <a:pt x="4896507" y="0"/>
                </a:cubicBezTo>
                <a:cubicBezTo>
                  <a:pt x="5052066" y="-55069"/>
                  <a:pt x="5278637" y="67161"/>
                  <a:pt x="5559575" y="0"/>
                </a:cubicBezTo>
                <a:cubicBezTo>
                  <a:pt x="5840513" y="-67161"/>
                  <a:pt x="5842303" y="1369"/>
                  <a:pt x="6029957" y="0"/>
                </a:cubicBezTo>
                <a:cubicBezTo>
                  <a:pt x="6217611" y="-1369"/>
                  <a:pt x="6571958" y="55761"/>
                  <a:pt x="6789369" y="0"/>
                </a:cubicBezTo>
                <a:cubicBezTo>
                  <a:pt x="7006780" y="-55761"/>
                  <a:pt x="7379169" y="9107"/>
                  <a:pt x="7548781" y="0"/>
                </a:cubicBezTo>
                <a:cubicBezTo>
                  <a:pt x="7718393" y="-9107"/>
                  <a:pt x="8072276" y="21062"/>
                  <a:pt x="8211850" y="0"/>
                </a:cubicBezTo>
                <a:cubicBezTo>
                  <a:pt x="8351424" y="-21062"/>
                  <a:pt x="8792055" y="89147"/>
                  <a:pt x="8971261" y="0"/>
                </a:cubicBezTo>
                <a:cubicBezTo>
                  <a:pt x="9150467" y="-89147"/>
                  <a:pt x="9483634" y="75927"/>
                  <a:pt x="9634330" y="0"/>
                </a:cubicBezTo>
                <a:cubicBezTo>
                  <a:pt x="9647339" y="170945"/>
                  <a:pt x="9598092" y="261044"/>
                  <a:pt x="9634330" y="429092"/>
                </a:cubicBezTo>
                <a:cubicBezTo>
                  <a:pt x="9670568" y="597140"/>
                  <a:pt x="9581637" y="753972"/>
                  <a:pt x="9634330" y="883929"/>
                </a:cubicBezTo>
                <a:cubicBezTo>
                  <a:pt x="9687023" y="1013886"/>
                  <a:pt x="9627476" y="1162561"/>
                  <a:pt x="9634330" y="1287275"/>
                </a:cubicBezTo>
                <a:cubicBezTo>
                  <a:pt x="9521935" y="1319196"/>
                  <a:pt x="9418937" y="1254176"/>
                  <a:pt x="9356635" y="1287275"/>
                </a:cubicBezTo>
                <a:cubicBezTo>
                  <a:pt x="9294333" y="1320374"/>
                  <a:pt x="8820455" y="1227578"/>
                  <a:pt x="8597223" y="1287275"/>
                </a:cubicBezTo>
                <a:cubicBezTo>
                  <a:pt x="8373991" y="1346972"/>
                  <a:pt x="8451709" y="1278437"/>
                  <a:pt x="8319527" y="1287275"/>
                </a:cubicBezTo>
                <a:cubicBezTo>
                  <a:pt x="8187345" y="1296113"/>
                  <a:pt x="8072712" y="1286658"/>
                  <a:pt x="7849145" y="1287275"/>
                </a:cubicBezTo>
                <a:cubicBezTo>
                  <a:pt x="7625578" y="1287892"/>
                  <a:pt x="7291337" y="1258772"/>
                  <a:pt x="7089733" y="1287275"/>
                </a:cubicBezTo>
                <a:cubicBezTo>
                  <a:pt x="6888129" y="1315778"/>
                  <a:pt x="6624375" y="1239290"/>
                  <a:pt x="6330322" y="1287275"/>
                </a:cubicBezTo>
                <a:cubicBezTo>
                  <a:pt x="6036269" y="1335260"/>
                  <a:pt x="5740521" y="1281312"/>
                  <a:pt x="5570910" y="1287275"/>
                </a:cubicBezTo>
                <a:cubicBezTo>
                  <a:pt x="5401299" y="1293238"/>
                  <a:pt x="5222749" y="1276186"/>
                  <a:pt x="5004184" y="1287275"/>
                </a:cubicBezTo>
                <a:cubicBezTo>
                  <a:pt x="4785619" y="1298364"/>
                  <a:pt x="4826481" y="1267545"/>
                  <a:pt x="4726489" y="1287275"/>
                </a:cubicBezTo>
                <a:cubicBezTo>
                  <a:pt x="4626498" y="1307005"/>
                  <a:pt x="4518882" y="1267740"/>
                  <a:pt x="4448794" y="1287275"/>
                </a:cubicBezTo>
                <a:cubicBezTo>
                  <a:pt x="4378706" y="1306810"/>
                  <a:pt x="4081005" y="1261102"/>
                  <a:pt x="3978412" y="1287275"/>
                </a:cubicBezTo>
                <a:cubicBezTo>
                  <a:pt x="3875819" y="1313448"/>
                  <a:pt x="3525087" y="1284662"/>
                  <a:pt x="3411686" y="1287275"/>
                </a:cubicBezTo>
                <a:cubicBezTo>
                  <a:pt x="3298285" y="1289888"/>
                  <a:pt x="3082056" y="1279969"/>
                  <a:pt x="2941304" y="1287275"/>
                </a:cubicBezTo>
                <a:cubicBezTo>
                  <a:pt x="2800552" y="1294581"/>
                  <a:pt x="2630945" y="1263307"/>
                  <a:pt x="2470922" y="1287275"/>
                </a:cubicBezTo>
                <a:cubicBezTo>
                  <a:pt x="2310899" y="1311243"/>
                  <a:pt x="2099509" y="1245123"/>
                  <a:pt x="2000540" y="1287275"/>
                </a:cubicBezTo>
                <a:cubicBezTo>
                  <a:pt x="1901571" y="1329427"/>
                  <a:pt x="1724709" y="1248398"/>
                  <a:pt x="1626502" y="1287275"/>
                </a:cubicBezTo>
                <a:cubicBezTo>
                  <a:pt x="1528295" y="1326152"/>
                  <a:pt x="1423707" y="1264493"/>
                  <a:pt x="1348806" y="1287275"/>
                </a:cubicBezTo>
                <a:cubicBezTo>
                  <a:pt x="1273905" y="1310057"/>
                  <a:pt x="1174602" y="1278940"/>
                  <a:pt x="1071111" y="1287275"/>
                </a:cubicBezTo>
                <a:cubicBezTo>
                  <a:pt x="967620" y="1295610"/>
                  <a:pt x="223757" y="1222647"/>
                  <a:pt x="0" y="1287275"/>
                </a:cubicBezTo>
                <a:cubicBezTo>
                  <a:pt x="-42373" y="1120114"/>
                  <a:pt x="6770" y="1047597"/>
                  <a:pt x="0" y="883929"/>
                </a:cubicBezTo>
                <a:cubicBezTo>
                  <a:pt x="-6770" y="720261"/>
                  <a:pt x="32070" y="639566"/>
                  <a:pt x="0" y="467710"/>
                </a:cubicBezTo>
                <a:cubicBezTo>
                  <a:pt x="-32070" y="295854"/>
                  <a:pt x="8033" y="105033"/>
                  <a:pt x="0" y="0"/>
                </a:cubicBezTo>
                <a:close/>
                <a:moveTo>
                  <a:pt x="0" y="0"/>
                </a:moveTo>
                <a:cubicBezTo>
                  <a:pt x="186087" y="-31502"/>
                  <a:pt x="315509" y="23151"/>
                  <a:pt x="470382" y="0"/>
                </a:cubicBezTo>
                <a:cubicBezTo>
                  <a:pt x="625255" y="-23151"/>
                  <a:pt x="876295" y="52999"/>
                  <a:pt x="1229794" y="0"/>
                </a:cubicBezTo>
                <a:cubicBezTo>
                  <a:pt x="1583293" y="-52999"/>
                  <a:pt x="1509035" y="24874"/>
                  <a:pt x="1700176" y="0"/>
                </a:cubicBezTo>
                <a:cubicBezTo>
                  <a:pt x="1891317" y="-24874"/>
                  <a:pt x="2120496" y="47780"/>
                  <a:pt x="2266901" y="0"/>
                </a:cubicBezTo>
                <a:cubicBezTo>
                  <a:pt x="2413307" y="-47780"/>
                  <a:pt x="2775026" y="58046"/>
                  <a:pt x="3026313" y="0"/>
                </a:cubicBezTo>
                <a:cubicBezTo>
                  <a:pt x="3277600" y="-58046"/>
                  <a:pt x="3313849" y="27012"/>
                  <a:pt x="3593038" y="0"/>
                </a:cubicBezTo>
                <a:cubicBezTo>
                  <a:pt x="3872227" y="-27012"/>
                  <a:pt x="4194659" y="80889"/>
                  <a:pt x="4352450" y="0"/>
                </a:cubicBezTo>
                <a:cubicBezTo>
                  <a:pt x="4510241" y="-80889"/>
                  <a:pt x="4688731" y="62516"/>
                  <a:pt x="4919176" y="0"/>
                </a:cubicBezTo>
                <a:cubicBezTo>
                  <a:pt x="5149621" y="-62516"/>
                  <a:pt x="5067010" y="12886"/>
                  <a:pt x="5196871" y="0"/>
                </a:cubicBezTo>
                <a:cubicBezTo>
                  <a:pt x="5326733" y="-12886"/>
                  <a:pt x="5614848" y="10128"/>
                  <a:pt x="5956283" y="0"/>
                </a:cubicBezTo>
                <a:cubicBezTo>
                  <a:pt x="6297718" y="-10128"/>
                  <a:pt x="6290818" y="57236"/>
                  <a:pt x="6523008" y="0"/>
                </a:cubicBezTo>
                <a:cubicBezTo>
                  <a:pt x="6755198" y="-57236"/>
                  <a:pt x="7066962" y="39212"/>
                  <a:pt x="7282420" y="0"/>
                </a:cubicBezTo>
                <a:cubicBezTo>
                  <a:pt x="7497878" y="-39212"/>
                  <a:pt x="7574353" y="37711"/>
                  <a:pt x="7656459" y="0"/>
                </a:cubicBezTo>
                <a:cubicBezTo>
                  <a:pt x="7738565" y="-37711"/>
                  <a:pt x="8177129" y="34862"/>
                  <a:pt x="8319527" y="0"/>
                </a:cubicBezTo>
                <a:cubicBezTo>
                  <a:pt x="8461925" y="-34862"/>
                  <a:pt x="8630435" y="51445"/>
                  <a:pt x="8886253" y="0"/>
                </a:cubicBezTo>
                <a:cubicBezTo>
                  <a:pt x="9142071" y="-51445"/>
                  <a:pt x="9462353" y="41294"/>
                  <a:pt x="9634330" y="0"/>
                </a:cubicBezTo>
                <a:cubicBezTo>
                  <a:pt x="9656712" y="173628"/>
                  <a:pt x="9592888" y="215547"/>
                  <a:pt x="9634330" y="403346"/>
                </a:cubicBezTo>
                <a:cubicBezTo>
                  <a:pt x="9675772" y="591145"/>
                  <a:pt x="9605782" y="742675"/>
                  <a:pt x="9634330" y="832438"/>
                </a:cubicBezTo>
                <a:cubicBezTo>
                  <a:pt x="9662878" y="922201"/>
                  <a:pt x="9603939" y="1135645"/>
                  <a:pt x="9634330" y="1287275"/>
                </a:cubicBezTo>
                <a:cubicBezTo>
                  <a:pt x="9572289" y="1310647"/>
                  <a:pt x="9417676" y="1262738"/>
                  <a:pt x="9356635" y="1287275"/>
                </a:cubicBezTo>
                <a:cubicBezTo>
                  <a:pt x="9295594" y="1311812"/>
                  <a:pt x="8919623" y="1237595"/>
                  <a:pt x="8693566" y="1287275"/>
                </a:cubicBezTo>
                <a:cubicBezTo>
                  <a:pt x="8467509" y="1336955"/>
                  <a:pt x="8458159" y="1256626"/>
                  <a:pt x="8319527" y="1287275"/>
                </a:cubicBezTo>
                <a:cubicBezTo>
                  <a:pt x="8180895" y="1317924"/>
                  <a:pt x="8072643" y="1263897"/>
                  <a:pt x="7945489" y="1287275"/>
                </a:cubicBezTo>
                <a:cubicBezTo>
                  <a:pt x="7818335" y="1310653"/>
                  <a:pt x="7477690" y="1240673"/>
                  <a:pt x="7282420" y="1287275"/>
                </a:cubicBezTo>
                <a:cubicBezTo>
                  <a:pt x="7087150" y="1333877"/>
                  <a:pt x="6997881" y="1223952"/>
                  <a:pt x="6715695" y="1287275"/>
                </a:cubicBezTo>
                <a:cubicBezTo>
                  <a:pt x="6433509" y="1350598"/>
                  <a:pt x="6459161" y="1277211"/>
                  <a:pt x="6341656" y="1287275"/>
                </a:cubicBezTo>
                <a:cubicBezTo>
                  <a:pt x="6224151" y="1297339"/>
                  <a:pt x="6077579" y="1276333"/>
                  <a:pt x="5871274" y="1287275"/>
                </a:cubicBezTo>
                <a:cubicBezTo>
                  <a:pt x="5664969" y="1298217"/>
                  <a:pt x="5432994" y="1234748"/>
                  <a:pt x="5111862" y="1287275"/>
                </a:cubicBezTo>
                <a:cubicBezTo>
                  <a:pt x="4790730" y="1339802"/>
                  <a:pt x="4635603" y="1215263"/>
                  <a:pt x="4352450" y="1287275"/>
                </a:cubicBezTo>
                <a:cubicBezTo>
                  <a:pt x="4069297" y="1359287"/>
                  <a:pt x="4164145" y="1279214"/>
                  <a:pt x="3978412" y="1287275"/>
                </a:cubicBezTo>
                <a:cubicBezTo>
                  <a:pt x="3792679" y="1295336"/>
                  <a:pt x="3784497" y="1259762"/>
                  <a:pt x="3700716" y="1287275"/>
                </a:cubicBezTo>
                <a:cubicBezTo>
                  <a:pt x="3616935" y="1314788"/>
                  <a:pt x="3351133" y="1261747"/>
                  <a:pt x="3133991" y="1287275"/>
                </a:cubicBezTo>
                <a:cubicBezTo>
                  <a:pt x="2916849" y="1312803"/>
                  <a:pt x="2823053" y="1265842"/>
                  <a:pt x="2663609" y="1287275"/>
                </a:cubicBezTo>
                <a:cubicBezTo>
                  <a:pt x="2504165" y="1308708"/>
                  <a:pt x="2403848" y="1264529"/>
                  <a:pt x="2289570" y="1287275"/>
                </a:cubicBezTo>
                <a:cubicBezTo>
                  <a:pt x="2175292" y="1310021"/>
                  <a:pt x="1769367" y="1283690"/>
                  <a:pt x="1530158" y="1287275"/>
                </a:cubicBezTo>
                <a:cubicBezTo>
                  <a:pt x="1290949" y="1290860"/>
                  <a:pt x="1329063" y="1285152"/>
                  <a:pt x="1156120" y="1287275"/>
                </a:cubicBezTo>
                <a:cubicBezTo>
                  <a:pt x="983177" y="1289398"/>
                  <a:pt x="664791" y="1222327"/>
                  <a:pt x="493051" y="1287275"/>
                </a:cubicBezTo>
                <a:cubicBezTo>
                  <a:pt x="321311" y="1352223"/>
                  <a:pt x="187067" y="1272395"/>
                  <a:pt x="0" y="1287275"/>
                </a:cubicBezTo>
                <a:cubicBezTo>
                  <a:pt x="-46414" y="1195692"/>
                  <a:pt x="18657" y="1013640"/>
                  <a:pt x="0" y="896802"/>
                </a:cubicBezTo>
                <a:cubicBezTo>
                  <a:pt x="-18657" y="779964"/>
                  <a:pt x="35121" y="676770"/>
                  <a:pt x="0" y="467710"/>
                </a:cubicBezTo>
                <a:cubicBezTo>
                  <a:pt x="-35121" y="258650"/>
                  <a:pt x="44031" y="13120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‘</a:t>
            </a: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would’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 for past habits is the same meaning than 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used to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, but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more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formal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.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is often used in stories. We don't use the negative or question form of </a:t>
            </a: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would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 for past habits, only ‘used to’.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Note that we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can't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usually use ”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would”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 to talk about past states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(not with “Be”)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2030040" y="5573160"/>
            <a:ext cx="8534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british_council"/>
              </a:rPr>
              <a:t>Note:</a:t>
            </a:r>
            <a:r>
              <a:rPr b="1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british_council"/>
              </a:rPr>
              <a:t> If something happened only once, we must use the past simple.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british_council"/>
              </a:rPr>
              <a:t>   </a:t>
            </a:r>
            <a:r>
              <a:rPr b="1" i="1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british_council"/>
              </a:rPr>
              <a:t>- </a:t>
            </a:r>
            <a:r>
              <a:rPr b="1" i="1" lang="en-US" sz="1800" spc="-1" strike="noStrike" u="sng">
                <a:solidFill>
                  <a:srgbClr val="ffffff"/>
                </a:solidFill>
                <a:highlight>
                  <a:srgbClr val="ffff00"/>
                </a:highlight>
                <a:uFillTx/>
                <a:latin typeface="british_council"/>
              </a:rPr>
              <a:t>Example</a:t>
            </a:r>
            <a:r>
              <a:rPr b="1" i="1" lang="en-US" sz="1800" spc="-1" strike="noStrike">
                <a:solidFill>
                  <a:srgbClr val="ffffff"/>
                </a:solidFill>
                <a:highlight>
                  <a:srgbClr val="ffff00"/>
                </a:highlight>
                <a:latin typeface="british_council"/>
              </a:rPr>
              <a:t>:  We went to Europe in 2014.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3" dur="indefinite" restart="never" nodeType="tmRoot">
          <p:childTnLst>
            <p:seq>
              <p:cTn id="994" dur="indefinite" nodeType="mainSeq">
                <p:childTnLst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9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4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5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0" dur="500" fill="hold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1" dur="500" fill="hold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6" dur="500" fill="hold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7" dur="500" fill="hold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2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7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8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29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4" dur="500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6" dur="500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1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2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561680" y="1958760"/>
            <a:ext cx="9068400" cy="3418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We can always use </a:t>
            </a:r>
            <a:r>
              <a:rPr b="1" lang="en-US" sz="2400" spc="-100" strike="noStrike" u="sng" cap="all">
                <a:solidFill>
                  <a:srgbClr val="ffffff"/>
                </a:solidFill>
                <a:uFillTx/>
                <a:latin typeface="british_council"/>
              </a:rPr>
              <a:t>the past simple </a:t>
            </a:r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as an alternative to </a:t>
            </a:r>
            <a:r>
              <a:rPr b="1" lang="en-US" sz="2400" spc="-100" strike="noStrike" cap="all">
                <a:solidFill>
                  <a:srgbClr val="ffff66"/>
                </a:solidFill>
                <a:latin typeface="british_council"/>
              </a:rPr>
              <a:t>”</a:t>
            </a:r>
            <a:r>
              <a:rPr b="1" i="1" lang="en-US" sz="2400" spc="-100" strike="noStrike" cap="all">
                <a:solidFill>
                  <a:srgbClr val="ffff66"/>
                </a:solidFill>
                <a:latin typeface="british_council"/>
              </a:rPr>
              <a:t>used to” </a:t>
            </a:r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or</a:t>
            </a:r>
            <a:r>
              <a:rPr b="1" i="1" lang="en-US" sz="2400" spc="-100" strike="noStrike" cap="all">
                <a:solidFill>
                  <a:srgbClr val="ffffff"/>
                </a:solidFill>
                <a:latin typeface="british_council"/>
              </a:rPr>
              <a:t> </a:t>
            </a:r>
            <a:r>
              <a:rPr b="1" i="1" lang="en-US" sz="2400" spc="-100" strike="noStrike" cap="all">
                <a:solidFill>
                  <a:srgbClr val="ffff66"/>
                </a:solidFill>
                <a:latin typeface="british_council"/>
              </a:rPr>
              <a:t>”would” </a:t>
            </a:r>
            <a:r>
              <a:rPr b="1" lang="en-US" sz="2400" spc="-100" strike="noStrike" cap="all">
                <a:solidFill>
                  <a:srgbClr val="ffff66"/>
                </a:solidFill>
                <a:latin typeface="british_council"/>
              </a:rPr>
              <a:t> </a:t>
            </a:r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to talk about past states or habits. </a:t>
            </a:r>
            <a:br/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The main difference is that the </a:t>
            </a:r>
            <a:r>
              <a:rPr b="1" lang="en-US" sz="2400" spc="-100" strike="noStrike" u="sng" cap="all">
                <a:solidFill>
                  <a:srgbClr val="ffffff"/>
                </a:solidFill>
                <a:uFillTx/>
                <a:latin typeface="british_council"/>
              </a:rPr>
              <a:t>past simple doesn't emphasize </a:t>
            </a:r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the repeated or continuous nature of the action or situation. </a:t>
            </a:r>
            <a:br/>
            <a:r>
              <a:rPr b="1" lang="en-US" sz="2400" spc="-100" strike="noStrike" cap="all">
                <a:solidFill>
                  <a:srgbClr val="ffffff"/>
                </a:solidFill>
                <a:latin typeface="british_council"/>
              </a:rPr>
              <a:t>Also, the past simple doesn't make it so clear that the thing is no longer true.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5009400" y="5647680"/>
            <a:ext cx="5817240" cy="1735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british_council"/>
              </a:rPr>
              <a:t>- </a:t>
            </a:r>
            <a:r>
              <a:rPr b="1" i="1" lang="en-US" sz="1800" spc="128" strike="noStrike">
                <a:solidFill>
                  <a:srgbClr val="000000"/>
                </a:solidFill>
                <a:latin typeface="british_council"/>
              </a:rPr>
              <a:t>We went to the same beach every summer.</a:t>
            </a:r>
            <a:br/>
            <a:r>
              <a:rPr b="1" i="1" lang="en-US" sz="1800" spc="128" strike="noStrike">
                <a:solidFill>
                  <a:srgbClr val="000000"/>
                </a:solidFill>
                <a:latin typeface="british_council"/>
              </a:rPr>
              <a:t>- We used to go to the same beach every summer.</a:t>
            </a:r>
            <a:br/>
            <a:r>
              <a:rPr b="1" i="1" lang="en-US" sz="1800" spc="128" strike="noStrike">
                <a:solidFill>
                  <a:srgbClr val="000000"/>
                </a:solidFill>
                <a:latin typeface="british_council"/>
              </a:rPr>
              <a:t>- We would go to the same beach every summer.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1" dur="indefinite" restart="never" nodeType="tmRoot">
          <p:childTnLst>
            <p:seq>
              <p:cTn id="1062" dur="indefinite" nodeType="mainSeq">
                <p:childTnLst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8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6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3240" y="457200"/>
            <a:ext cx="11281320" cy="5943240"/>
          </a:xfrm>
          <a:prstGeom prst="rect">
            <a:avLst/>
          </a:prstGeom>
          <a:solidFill>
            <a:schemeClr val="tx1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616680" y="621720"/>
            <a:ext cx="10954080" cy="5614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Shape 3"/>
          <p:cNvSpPr txBox="1"/>
          <p:nvPr/>
        </p:nvSpPr>
        <p:spPr>
          <a:xfrm>
            <a:off x="4527000" y="985320"/>
            <a:ext cx="6542280" cy="3042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1" lang="en-US" sz="3300" spc="-100" strike="noStrike">
                <a:solidFill>
                  <a:srgbClr val="ffffff"/>
                </a:solidFill>
                <a:latin typeface="Arial"/>
              </a:rPr>
              <a:t>When we talk about the past, we can tell about activities we did on regular basis. </a:t>
            </a:r>
            <a:br/>
            <a:r>
              <a:rPr b="1" lang="en-US" sz="3300" spc="-100" strike="noStrike">
                <a:solidFill>
                  <a:srgbClr val="ffffff"/>
                </a:solidFill>
                <a:latin typeface="Arial"/>
              </a:rPr>
              <a:t>Activities we did </a:t>
            </a:r>
            <a:r>
              <a:rPr b="1" lang="en-US" sz="3300" spc="-100" strike="noStrike" u="sng">
                <a:solidFill>
                  <a:srgbClr val="ffffff"/>
                </a:solidFill>
                <a:uFillTx/>
                <a:latin typeface="Arial"/>
              </a:rPr>
              <a:t>frequently</a:t>
            </a:r>
            <a:r>
              <a:rPr b="1" lang="en-US" sz="3300" spc="-100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lang="en-US" sz="3300" spc="-100" strike="noStrike" u="sng">
                <a:solidFill>
                  <a:srgbClr val="ffffff"/>
                </a:solidFill>
                <a:uFillTx/>
                <a:latin typeface="Arial"/>
              </a:rPr>
              <a:t>repeatedly</a:t>
            </a:r>
            <a:r>
              <a:rPr b="1" lang="en-US" sz="3300" spc="-100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lang="en-US" sz="3300" spc="-100" strike="noStrike">
                <a:solidFill>
                  <a:srgbClr val="3f762b"/>
                </a:solidFill>
                <a:highlight>
                  <a:srgbClr val="ffff00"/>
                </a:highlight>
                <a:latin typeface="Arial"/>
              </a:rPr>
              <a:t>again and again</a:t>
            </a:r>
            <a:r>
              <a:rPr b="1" lang="en-US" sz="3300" spc="-100" strike="noStrike">
                <a:solidFill>
                  <a:srgbClr val="ffffff"/>
                </a:solidFill>
                <a:highlight>
                  <a:srgbClr val="ffff00"/>
                </a:highlight>
                <a:latin typeface="Arial"/>
              </a:rPr>
              <a:t>.</a:t>
            </a:r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0" name="TextShape 4"/>
          <p:cNvSpPr txBox="1"/>
          <p:nvPr/>
        </p:nvSpPr>
        <p:spPr>
          <a:xfrm>
            <a:off x="4686480" y="4038480"/>
            <a:ext cx="6542280" cy="1990800"/>
          </a:xfrm>
          <a:prstGeom prst="rect">
            <a:avLst/>
          </a:prstGeom>
          <a:solidFill>
            <a:srgbClr val="e6ecb0"/>
          </a:solidFill>
          <a:ln>
            <a:solidFill>
              <a:srgbClr val="ffc000"/>
            </a:solidFill>
          </a:ln>
        </p:spPr>
        <p:txBody>
          <a:bodyPr>
            <a:normAutofit fontScale="59000"/>
          </a:bodyPr>
          <a:p>
            <a:pPr algn="ctr">
              <a:lnSpc>
                <a:spcPct val="15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Century Gothic"/>
              </a:rPr>
              <a:t>We use “</a:t>
            </a:r>
            <a:r>
              <a:rPr b="1" lang="en-US" sz="2400" spc="77" strike="noStrike">
                <a:solidFill>
                  <a:srgbClr val="c00000"/>
                </a:solidFill>
                <a:highlight>
                  <a:srgbClr val="ffff00"/>
                </a:highlight>
                <a:latin typeface="Century Gothic"/>
              </a:rPr>
              <a:t>used to</a:t>
            </a:r>
            <a:r>
              <a:rPr b="1" lang="en-US" sz="2400" spc="77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” with the infinitive (to+verb) to say that something </a:t>
            </a:r>
            <a:r>
              <a:rPr b="1" lang="en-US" sz="2400" spc="77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entury Gothic"/>
              </a:rPr>
              <a:t>regularly</a:t>
            </a:r>
            <a:r>
              <a:rPr b="1" lang="en-US" sz="2400" spc="77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 happened in the past, but no longer happens now.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7251120" y="4467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38100" dir="5400000" dist="648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Line 6"/>
          <p:cNvSpPr/>
          <p:nvPr/>
        </p:nvSpPr>
        <p:spPr>
          <a:xfrm>
            <a:off x="7365240" y="446760"/>
            <a:ext cx="0" cy="64008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7"/>
          <p:cNvSpPr/>
          <p:nvPr/>
        </p:nvSpPr>
        <p:spPr>
          <a:xfrm>
            <a:off x="9056880" y="446760"/>
            <a:ext cx="0" cy="64008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Line 8"/>
          <p:cNvSpPr/>
          <p:nvPr/>
        </p:nvSpPr>
        <p:spPr>
          <a:xfrm>
            <a:off x="7365240" y="1091880"/>
            <a:ext cx="1691640" cy="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5" name="Picture 4" descr="Pin de Giselle em Smiley | Papel de parede com citações, Emoticons  animados, Wallpapers bonitos"/>
          <p:cNvPicPr/>
          <p:nvPr/>
        </p:nvPicPr>
        <p:blipFill>
          <a:blip r:embed="rId1"/>
          <a:stretch/>
        </p:blipFill>
        <p:spPr>
          <a:xfrm>
            <a:off x="1122480" y="1795320"/>
            <a:ext cx="3042360" cy="30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31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884520" y="41832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ookman Old Style"/>
              </a:rPr>
              <a:t>IMPORTANT NOTES: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702360" y="1669680"/>
            <a:ext cx="10422360" cy="4452480"/>
          </a:xfrm>
          <a:prstGeom prst="rect">
            <a:avLst/>
          </a:prstGeom>
          <a:solidFill>
            <a:srgbClr val="b7e0a8"/>
          </a:solidFill>
          <a:ln w="38160">
            <a:solidFill>
              <a:srgbClr val="549e39"/>
            </a:solidFill>
            <a:round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USED TO + INFINITIVE (TO+VERB) IS ALWAYS “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PAST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”. 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THERE IS NO PRESENT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.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You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cannot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say:   “I use to go to bed early”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Be careful, do not confuse “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I used to do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” and “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I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am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 used to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doing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”. The structure and meaning are different.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 use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to live alone (meaning: I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lived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alone but I no longer live alone)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am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used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living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alone (meaning: I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entury Gothic"/>
              </a:rPr>
              <a:t>live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alone and I don’t find it strange or new because I’ve been living alone for some time)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1066680" y="3696120"/>
            <a:ext cx="887400" cy="699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Look: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4121280" y="4474440"/>
            <a:ext cx="781560" cy="36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</a:rPr>
              <a:t>VS: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Line 5"/>
          <p:cNvSpPr/>
          <p:nvPr/>
        </p:nvSpPr>
        <p:spPr>
          <a:xfrm>
            <a:off x="2908800" y="2279160"/>
            <a:ext cx="337932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6"/>
          <p:cNvSpPr/>
          <p:nvPr/>
        </p:nvSpPr>
        <p:spPr>
          <a:xfrm>
            <a:off x="6579720" y="2094840"/>
            <a:ext cx="1490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entury Gothic"/>
              </a:rPr>
              <a:t>(incorrect)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7"/>
          <p:cNvSpPr/>
          <p:nvPr/>
        </p:nvSpPr>
        <p:spPr>
          <a:xfrm>
            <a:off x="6970680" y="5347080"/>
            <a:ext cx="1841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c00000"/>
                </a:solidFill>
                <a:latin typeface="Century Gothic"/>
              </a:rPr>
              <a:t>(this is present)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8"/>
          <p:cNvSpPr/>
          <p:nvPr/>
        </p:nvSpPr>
        <p:spPr>
          <a:xfrm>
            <a:off x="9442080" y="4096080"/>
            <a:ext cx="184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c00000"/>
                </a:solidFill>
                <a:latin typeface="Century Gothic"/>
              </a:rPr>
              <a:t>(this is past)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8" dur="indefinite" restart="never" nodeType="tmRoot">
          <p:childTnLst>
            <p:seq>
              <p:cTn id="1089" dur="indefinite" nodeType="mainSeq">
                <p:childTnLst>
                  <p:par>
                    <p:cTn id="1090" fill="hold">
                      <p:stCondLst>
                        <p:cond delay="indefinite"/>
                      </p:stCondLst>
                      <p:childTnLst>
                        <p:par>
                          <p:cTn id="1091" fill="hold">
                            <p:stCondLst>
                              <p:cond delay="0"/>
                            </p:stCondLst>
                            <p:childTnLst>
                              <p:par>
                                <p:cTn id="109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9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9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0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hold">
                      <p:stCondLst>
                        <p:cond delay="indefinite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5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6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07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8" fill="hold">
                      <p:stCondLst>
                        <p:cond delay="indefinite"/>
                      </p:stCondLst>
                      <p:childTnLst>
                        <p:par>
                          <p:cTn id="1109" fill="hold">
                            <p:stCondLst>
                              <p:cond delay="0"/>
                            </p:stCondLst>
                            <p:childTnLst>
                              <p:par>
                                <p:cTn id="111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8" dur="1000" fill="hold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9" dur="1000" fill="hold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0" dur="1000" fill="hold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51" dur="1000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2" fill="hold">
                      <p:stCondLst>
                        <p:cond delay="indefinite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6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7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3" dur="1000" fill="hold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4" dur="1000" fill="hold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5" dur="1000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1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2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77" dur="500"/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" fill="hold">
                      <p:stCondLst>
                        <p:cond delay="indefinite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1dbc9"/>
              </a:gs>
              <a:gs pos="100000">
                <a:srgbClr val="c9c3b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7" name="Marcador de contenido 4" descr="Una señal de tránsito&#10;&#10;Descripción generada automáticamente"/>
          <p:cNvPicPr/>
          <p:nvPr/>
        </p:nvPicPr>
        <p:blipFill>
          <a:blip r:embed="rId1">
            <a:alphaModFix amt="85000"/>
          </a:blip>
          <a:srcRect l="0" t="9752" r="8525" b="1316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28" name="CustomShape 2"/>
          <p:cNvSpPr/>
          <p:nvPr/>
        </p:nvSpPr>
        <p:spPr>
          <a:xfrm>
            <a:off x="184320" y="237600"/>
            <a:ext cx="7652520" cy="63820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3"/>
          <p:cNvSpPr/>
          <p:nvPr/>
        </p:nvSpPr>
        <p:spPr>
          <a:xfrm>
            <a:off x="321480" y="374760"/>
            <a:ext cx="7339680" cy="6107760"/>
          </a:xfrm>
          <a:prstGeom prst="rect">
            <a:avLst/>
          </a:prstGeom>
          <a:solidFill>
            <a:schemeClr val="tx2">
              <a:alpha val="9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TextShape 4"/>
          <p:cNvSpPr txBox="1"/>
          <p:nvPr/>
        </p:nvSpPr>
        <p:spPr>
          <a:xfrm>
            <a:off x="461880" y="573120"/>
            <a:ext cx="6843240" cy="940320"/>
          </a:xfrm>
          <a:prstGeom prst="rect">
            <a:avLst/>
          </a:prstGeom>
          <a:solidFill>
            <a:srgbClr val="d9e289"/>
          </a:solidFill>
          <a:ln>
            <a:solidFill>
              <a:srgbClr val="ffff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Practice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Complete with the correct form of “used to”.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1" name="TextShape 5"/>
          <p:cNvSpPr txBox="1"/>
          <p:nvPr/>
        </p:nvSpPr>
        <p:spPr>
          <a:xfrm>
            <a:off x="411120" y="1632600"/>
            <a:ext cx="7199640" cy="4849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When I was child, I ___________ (go) swimming every day.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Ronald ______________ (go) to sleep early, he was a nurse and he had the night shift. Now that he is retired, he goes to sleep early.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 ___________ (practice) roller-skating. It was one of my favorite hobbies to share with my friends.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Greg __________ (drink) a lot of coffee when he was a university student. Now, he prefers tea.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Susan moved from a big house to a small house. She is going to miss living in a big house.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She ______________ (have) a lot of space.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4" dur="indefinite" restart="never" nodeType="tmRoot">
          <p:childTnLst>
            <p:seq>
              <p:cTn id="1215" dur="indefinite" nodeType="mainSeq">
                <p:childTnLst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4" fill="hold">
                      <p:stCondLst>
                        <p:cond delay="indefinite"/>
                      </p:stCondLst>
                      <p:childTnLst>
                        <p:par>
                          <p:cTn id="1225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8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9" dur="10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0" dur="10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5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6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7" dur="500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>
                      <p:stCondLst>
                        <p:cond delay="indefinite"/>
                      </p:stCondLst>
                      <p:childTnLst>
                        <p:par>
                          <p:cTn id="1239" fill="hold">
                            <p:stCondLst>
                              <p:cond delay="0"/>
                            </p:stCondLst>
                            <p:childTnLst>
                              <p:par>
                                <p:cTn id="12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42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7" dur="1000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8" dur="10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9" dur="10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" fill="hold">
                      <p:stCondLst>
                        <p:cond delay="indefinite"/>
                      </p:stCondLst>
                      <p:childTnLst>
                        <p:par>
                          <p:cTn id="1251" fill="hold">
                            <p:stCondLst>
                              <p:cond delay="0"/>
                            </p:stCondLst>
                            <p:childTnLst>
                              <p:par>
                                <p:cTn id="125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4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5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56" dur="500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7" fill="hold">
                      <p:stCondLst>
                        <p:cond delay="indefinite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1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2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63" dur="500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1dbc9"/>
              </a:gs>
              <a:gs pos="100000">
                <a:srgbClr val="c9c3b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3" name="Marcador de contenido 4" descr="Una señal de tránsito&#10;&#10;Descripción generada automáticamente"/>
          <p:cNvPicPr/>
          <p:nvPr/>
        </p:nvPicPr>
        <p:blipFill>
          <a:blip r:embed="rId1">
            <a:alphaModFix amt="85000"/>
          </a:blip>
          <a:srcRect l="0" t="9752" r="8525" b="13160"/>
          <a:stretch/>
        </p:blipFill>
        <p:spPr>
          <a:xfrm>
            <a:off x="0" y="75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34" name="CustomShape 2"/>
          <p:cNvSpPr/>
          <p:nvPr/>
        </p:nvSpPr>
        <p:spPr>
          <a:xfrm>
            <a:off x="184320" y="237600"/>
            <a:ext cx="7652520" cy="63820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3"/>
          <p:cNvSpPr/>
          <p:nvPr/>
        </p:nvSpPr>
        <p:spPr>
          <a:xfrm>
            <a:off x="321480" y="374760"/>
            <a:ext cx="7339680" cy="6107760"/>
          </a:xfrm>
          <a:prstGeom prst="rect">
            <a:avLst/>
          </a:prstGeom>
          <a:solidFill>
            <a:schemeClr val="tx2">
              <a:alpha val="9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TextShape 4"/>
          <p:cNvSpPr txBox="1"/>
          <p:nvPr/>
        </p:nvSpPr>
        <p:spPr>
          <a:xfrm>
            <a:off x="461880" y="573120"/>
            <a:ext cx="6843240" cy="940320"/>
          </a:xfrm>
          <a:prstGeom prst="rect">
            <a:avLst/>
          </a:prstGeom>
          <a:solidFill>
            <a:srgbClr val="d9e289"/>
          </a:solidFill>
          <a:ln>
            <a:solidFill>
              <a:srgbClr val="ffff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Practice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Complete with the correct form of “used to”.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1151280" y="3244320"/>
            <a:ext cx="164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to eat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3638520" y="1650960"/>
            <a:ext cx="214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didn’t use to wear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1352880" y="4057920"/>
            <a:ext cx="164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to tell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8"/>
          <p:cNvSpPr/>
          <p:nvPr/>
        </p:nvSpPr>
        <p:spPr>
          <a:xfrm>
            <a:off x="1134000" y="5813640"/>
            <a:ext cx="6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9"/>
          <p:cNvSpPr/>
          <p:nvPr/>
        </p:nvSpPr>
        <p:spPr>
          <a:xfrm>
            <a:off x="275400" y="1657440"/>
            <a:ext cx="7339680" cy="49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4000"/>
          </a:bodyPr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When I was a child, I _____________ (wear) glasses. Now I do. 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Thomas lives in USA now. He moved there 2 years ago. He misses his mom’s cooking. He ____________ (eat) “gallo pinto” every day for breakfast. Now, he doesn’t anymore.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 ______________ (tell) people what to do. I was the boss in a big company.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___did__ you _________ (have) long hair when you were younger?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87a896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_______ your father ____________ (work) when he was a child?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42" name="CustomShape 10"/>
          <p:cNvSpPr/>
          <p:nvPr/>
        </p:nvSpPr>
        <p:spPr>
          <a:xfrm>
            <a:off x="3886920" y="5752800"/>
            <a:ext cx="164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use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3" name="CustomShape 11"/>
          <p:cNvSpPr/>
          <p:nvPr/>
        </p:nvSpPr>
        <p:spPr>
          <a:xfrm>
            <a:off x="2649240" y="4888440"/>
            <a:ext cx="164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use to have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4" dur="indefinite" restart="never" nodeType="tmRoot">
          <p:childTnLst>
            <p:seq>
              <p:cTn id="1265" dur="indefinite" nodeType="mainSeq">
                <p:childTnLst>
                  <p:par>
                    <p:cTn id="1266" fill="hold">
                      <p:stCondLst>
                        <p:cond delay="indefinite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4" fill="hold">
                      <p:stCondLst>
                        <p:cond delay="indefinite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8" dur="10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9" dur="1000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0" dur="1000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5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6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1" dur="500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2" dur="500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3" dur="500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4" fill="hold">
                      <p:stCondLst>
                        <p:cond delay="indefinite"/>
                      </p:stCondLst>
                      <p:childTnLst>
                        <p:par>
                          <p:cTn id="1295" fill="hold">
                            <p:stCondLst>
                              <p:cond delay="0"/>
                            </p:stCondLst>
                            <p:childTnLst>
                              <p:par>
                                <p:cTn id="12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8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9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04" dur="500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0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14" dur="500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0" fill="hold">
                      <p:stCondLst>
                        <p:cond delay="indefinite"/>
                      </p:stCondLst>
                      <p:childTnLst>
                        <p:par>
                          <p:cTn id="1321" fill="hold">
                            <p:stCondLst>
                              <p:cond delay="0"/>
                            </p:stCondLst>
                            <p:childTnLst>
                              <p:par>
                                <p:cTn id="132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24" dur="500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2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0" fill="hold">
                      <p:stCondLst>
                        <p:cond delay="indefinite"/>
                      </p:stCondLst>
                      <p:childTnLst>
                        <p:par>
                          <p:cTn id="1331" fill="hold">
                            <p:stCondLst>
                              <p:cond delay="0"/>
                            </p:stCondLst>
                            <p:childTnLst>
                              <p:par>
                                <p:cTn id="133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34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6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8" name="Group 5"/>
          <p:cNvGrpSpPr/>
          <p:nvPr/>
        </p:nvGrpSpPr>
        <p:grpSpPr>
          <a:xfrm>
            <a:off x="4828320" y="1267560"/>
            <a:ext cx="1567080" cy="645120"/>
            <a:chOff x="4828320" y="1267560"/>
            <a:chExt cx="1567080" cy="645120"/>
          </a:xfrm>
        </p:grpSpPr>
        <p:sp>
          <p:nvSpPr>
            <p:cNvPr id="549" name="Line 6"/>
            <p:cNvSpPr/>
            <p:nvPr/>
          </p:nvSpPr>
          <p:spPr>
            <a:xfrm>
              <a:off x="482832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" name="Line 7"/>
            <p:cNvSpPr/>
            <p:nvPr/>
          </p:nvSpPr>
          <p:spPr>
            <a:xfrm>
              <a:off x="639540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" name="Line 8"/>
            <p:cNvSpPr/>
            <p:nvPr/>
          </p:nvSpPr>
          <p:spPr>
            <a:xfrm>
              <a:off x="4828320" y="1912680"/>
              <a:ext cx="156708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2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553" name="TextShape 10"/>
          <p:cNvSpPr txBox="1"/>
          <p:nvPr/>
        </p:nvSpPr>
        <p:spPr>
          <a:xfrm>
            <a:off x="8477640" y="838080"/>
            <a:ext cx="3238560" cy="313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4800" spc="-100" strike="noStrike" cap="all">
                <a:solidFill>
                  <a:srgbClr val="ffc000"/>
                </a:solidFill>
                <a:latin typeface="Century Gothic"/>
              </a:rPr>
              <a:t>Great job!</a:t>
            </a:r>
            <a:br/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4" name="CustomShape 11"/>
          <p:cNvSpPr/>
          <p:nvPr/>
        </p:nvSpPr>
        <p:spPr>
          <a:xfrm>
            <a:off x="-1800" y="0"/>
            <a:ext cx="816840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12"/>
          <p:cNvSpPr/>
          <p:nvPr/>
        </p:nvSpPr>
        <p:spPr>
          <a:xfrm>
            <a:off x="9219240" y="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38100" dir="5400000" dist="648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Line 13"/>
          <p:cNvSpPr/>
          <p:nvPr/>
        </p:nvSpPr>
        <p:spPr>
          <a:xfrm>
            <a:off x="9333360" y="-1080"/>
            <a:ext cx="0" cy="63972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Line 14"/>
          <p:cNvSpPr/>
          <p:nvPr/>
        </p:nvSpPr>
        <p:spPr>
          <a:xfrm>
            <a:off x="11025000" y="-1080"/>
            <a:ext cx="0" cy="63972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Imagen 3" descr="Una señal de tránsito&#10;&#10;Descripción generada automáticamente"/>
          <p:cNvPicPr/>
          <p:nvPr/>
        </p:nvPicPr>
        <p:blipFill>
          <a:blip r:embed="rId2"/>
          <a:srcRect l="15350" t="0" r="0" b="0"/>
          <a:stretch/>
        </p:blipFill>
        <p:spPr>
          <a:xfrm>
            <a:off x="643320" y="700920"/>
            <a:ext cx="6909120" cy="5447880"/>
          </a:xfrm>
          <a:prstGeom prst="rect">
            <a:avLst/>
          </a:prstGeom>
          <a:ln>
            <a:noFill/>
          </a:ln>
        </p:spPr>
      </p:pic>
      <p:sp>
        <p:nvSpPr>
          <p:cNvPr id="559" name="Line 15"/>
          <p:cNvSpPr/>
          <p:nvPr/>
        </p:nvSpPr>
        <p:spPr>
          <a:xfrm>
            <a:off x="9333360" y="644040"/>
            <a:ext cx="1691640" cy="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6"/>
          <p:cNvSpPr/>
          <p:nvPr/>
        </p:nvSpPr>
        <p:spPr>
          <a:xfrm>
            <a:off x="8195760" y="5780160"/>
            <a:ext cx="3068280" cy="638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00" strike="noStrike" cap="all">
                <a:solidFill>
                  <a:srgbClr val="002060"/>
                </a:solidFill>
                <a:latin typeface="Century Gothic"/>
              </a:rPr>
              <a:t>And </a:t>
            </a:r>
            <a:r>
              <a:rPr b="1" lang="en-US" sz="1800" spc="-100" strike="noStrike" cap="all">
                <a:solidFill>
                  <a:srgbClr val="ff0000"/>
                </a:solidFill>
                <a:latin typeface="Century Gothic"/>
              </a:rPr>
              <a:t>don’t smoke </a:t>
            </a:r>
            <a:r>
              <a:rPr b="1" lang="en-US" sz="1800" spc="-100" strike="noStrike" cap="all">
                <a:solidFill>
                  <a:srgbClr val="002060"/>
                </a:solidFill>
                <a:latin typeface="Century Gothic"/>
              </a:rPr>
              <a:t>please!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1" name="Picture 4" descr="Black and White Red Heart Holds No Smoking Sign Stock Vector -  FreeImages.com"/>
          <p:cNvPicPr/>
          <p:nvPr/>
        </p:nvPicPr>
        <p:blipFill>
          <a:blip r:embed="rId3"/>
          <a:stretch/>
        </p:blipFill>
        <p:spPr>
          <a:xfrm>
            <a:off x="8195760" y="3810240"/>
            <a:ext cx="2188440" cy="19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5" dur="indefinite" restart="never" nodeType="tmRoot">
          <p:childTnLst>
            <p:seq>
              <p:cTn id="1336" dur="indefinite" nodeType="mainSeq">
                <p:childTnLst>
                  <p:par>
                    <p:cTn id="1337" fill="hold">
                      <p:stCondLst>
                        <p:cond delay="indefinite"/>
                      </p:stCondLst>
                      <p:childTnLst>
                        <p:par>
                          <p:cTn id="1338" fill="hold">
                            <p:stCondLst>
                              <p:cond delay="0"/>
                            </p:stCondLst>
                            <p:childTnLst>
                              <p:par>
                                <p:cTn id="1339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1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2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3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4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5" fill="hold">
                      <p:stCondLst>
                        <p:cond delay="indefinite"/>
                      </p:stCondLst>
                      <p:childTnLst>
                        <p:par>
                          <p:cTn id="1346" fill="hold">
                            <p:stCondLst>
                              <p:cond delay="0"/>
                            </p:stCondLst>
                            <p:childTnLst>
                              <p:par>
                                <p:cTn id="13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0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1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6" dur="1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7" dur="1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58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9" name="Group 4"/>
          <p:cNvGrpSpPr/>
          <p:nvPr/>
        </p:nvGrpSpPr>
        <p:grpSpPr>
          <a:xfrm>
            <a:off x="4828320" y="1267560"/>
            <a:ext cx="2227320" cy="731160"/>
            <a:chOff x="4828320" y="1267560"/>
            <a:chExt cx="2227320" cy="731160"/>
          </a:xfrm>
        </p:grpSpPr>
        <p:sp>
          <p:nvSpPr>
            <p:cNvPr id="340" name="CustomShape 5"/>
            <p:cNvSpPr/>
            <p:nvPr/>
          </p:nvSpPr>
          <p:spPr>
            <a:xfrm>
              <a:off x="5135760" y="1267560"/>
              <a:ext cx="1919880" cy="731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algn="t" blurRad="50800" dir="5400000" dist="126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41" name="Group 6"/>
            <p:cNvGrpSpPr/>
            <p:nvPr/>
          </p:nvGrpSpPr>
          <p:grpSpPr>
            <a:xfrm>
              <a:off x="4828320" y="1267560"/>
              <a:ext cx="1567080" cy="645120"/>
              <a:chOff x="4828320" y="1267560"/>
              <a:chExt cx="1567080" cy="645120"/>
            </a:xfrm>
          </p:grpSpPr>
          <p:sp>
            <p:nvSpPr>
              <p:cNvPr id="342" name="Line 7"/>
              <p:cNvSpPr/>
              <p:nvPr/>
            </p:nvSpPr>
            <p:spPr>
              <a:xfrm>
                <a:off x="482832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3" name="Line 8"/>
              <p:cNvSpPr/>
              <p:nvPr/>
            </p:nvSpPr>
            <p:spPr>
              <a:xfrm>
                <a:off x="639540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4" name="Line 9"/>
              <p:cNvSpPr/>
              <p:nvPr/>
            </p:nvSpPr>
            <p:spPr>
              <a:xfrm>
                <a:off x="4828320" y="1912680"/>
                <a:ext cx="1567080" cy="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45" name="CustomShape 10"/>
          <p:cNvSpPr/>
          <p:nvPr/>
        </p:nvSpPr>
        <p:spPr>
          <a:xfrm>
            <a:off x="453240" y="457200"/>
            <a:ext cx="11281320" cy="594324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/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6" name="CustomShape 11"/>
          <p:cNvSpPr/>
          <p:nvPr/>
        </p:nvSpPr>
        <p:spPr>
          <a:xfrm>
            <a:off x="616680" y="621720"/>
            <a:ext cx="10954080" cy="5614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Shape 12"/>
          <p:cNvSpPr txBox="1"/>
          <p:nvPr/>
        </p:nvSpPr>
        <p:spPr>
          <a:xfrm>
            <a:off x="1136880" y="1348920"/>
            <a:ext cx="5716080" cy="1791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6000" spc="-100" strike="noStrike">
                <a:solidFill>
                  <a:srgbClr val="ffffff"/>
                </a:solidFill>
                <a:latin typeface="Century Gothic"/>
              </a:rPr>
              <a:t>Let’s take a look at </a:t>
            </a:r>
            <a:r>
              <a:rPr b="0" lang="en-US" sz="6000" spc="-100" strike="noStrike">
                <a:solidFill>
                  <a:srgbClr val="00b0f0"/>
                </a:solidFill>
                <a:latin typeface="Century Gothic"/>
              </a:rPr>
              <a:t>Daniel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8" name="TextShape 13"/>
          <p:cNvSpPr txBox="1"/>
          <p:nvPr/>
        </p:nvSpPr>
        <p:spPr>
          <a:xfrm>
            <a:off x="850680" y="3222000"/>
            <a:ext cx="6213960" cy="1257120"/>
          </a:xfrm>
          <a:prstGeom prst="rect">
            <a:avLst/>
          </a:prstGeom>
          <a:solidFill>
            <a:srgbClr val="d9e289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Arial"/>
              </a:rPr>
              <a:t>This is Daniel a few years ago.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Arial"/>
              </a:rPr>
              <a:t>He </a:t>
            </a:r>
            <a:r>
              <a:rPr b="1" lang="en-US" sz="2400" spc="77" strike="noStrike" u="sng">
                <a:solidFill>
                  <a:srgbClr val="c00000"/>
                </a:solidFill>
                <a:uFillTx/>
                <a:latin typeface="Arial"/>
              </a:rPr>
              <a:t>used to</a:t>
            </a:r>
            <a:r>
              <a:rPr b="1" lang="en-US" sz="2400" spc="77" strike="noStrike">
                <a:solidFill>
                  <a:srgbClr val="000000"/>
                </a:solidFill>
                <a:latin typeface="Arial"/>
              </a:rPr>
              <a:t> smoke 20 cigarettes a day.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3034800" y="4467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Line 15"/>
          <p:cNvSpPr/>
          <p:nvPr/>
        </p:nvSpPr>
        <p:spPr>
          <a:xfrm>
            <a:off x="314892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Line 16"/>
          <p:cNvSpPr/>
          <p:nvPr/>
        </p:nvSpPr>
        <p:spPr>
          <a:xfrm>
            <a:off x="484056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>
            <a:off x="3148920" y="1091880"/>
            <a:ext cx="1691640" cy="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3" name="Picture 2" descr="29 Things Only A Person Trying to Quit Smoking Would Understand"/>
          <p:cNvPicPr/>
          <p:nvPr/>
        </p:nvPicPr>
        <p:blipFill>
          <a:blip r:embed="rId2"/>
          <a:srcRect l="22567" t="0" r="18072" b="0"/>
          <a:stretch/>
        </p:blipFill>
        <p:spPr>
          <a:xfrm>
            <a:off x="7228800" y="621720"/>
            <a:ext cx="4342320" cy="5614200"/>
          </a:xfrm>
          <a:prstGeom prst="rect">
            <a:avLst/>
          </a:prstGeom>
          <a:ln>
            <a:noFill/>
          </a:ln>
        </p:spPr>
      </p:pic>
      <p:sp>
        <p:nvSpPr>
          <p:cNvPr id="354" name="CustomShape 18"/>
          <p:cNvSpPr/>
          <p:nvPr/>
        </p:nvSpPr>
        <p:spPr>
          <a:xfrm>
            <a:off x="1178280" y="5058000"/>
            <a:ext cx="5862240" cy="91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77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1800" spc="77" strike="noStrike">
                <a:solidFill>
                  <a:srgbClr val="000000"/>
                </a:solidFill>
                <a:latin typeface="Arial"/>
              </a:rPr>
              <a:t>He used to smoke” means that he smoked </a:t>
            </a:r>
            <a:r>
              <a:rPr b="1" lang="en-US" sz="1800" spc="77" strike="noStrike" u="sng">
                <a:solidFill>
                  <a:srgbClr val="000000"/>
                </a:solidFill>
                <a:uFillTx/>
                <a:latin typeface="Arial"/>
              </a:rPr>
              <a:t>regularly</a:t>
            </a:r>
            <a:r>
              <a:rPr b="1" lang="en-US" sz="1800" spc="77" strike="noStrike">
                <a:solidFill>
                  <a:srgbClr val="000000"/>
                </a:solidFill>
                <a:latin typeface="Arial"/>
              </a:rPr>
              <a:t> (repeatedly) for some time in the past.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9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8" name="Group 4"/>
          <p:cNvGrpSpPr/>
          <p:nvPr/>
        </p:nvGrpSpPr>
        <p:grpSpPr>
          <a:xfrm>
            <a:off x="4828320" y="1267560"/>
            <a:ext cx="2227320" cy="731160"/>
            <a:chOff x="4828320" y="1267560"/>
            <a:chExt cx="2227320" cy="731160"/>
          </a:xfrm>
        </p:grpSpPr>
        <p:sp>
          <p:nvSpPr>
            <p:cNvPr id="359" name="CustomShape 5"/>
            <p:cNvSpPr/>
            <p:nvPr/>
          </p:nvSpPr>
          <p:spPr>
            <a:xfrm>
              <a:off x="5135760" y="1267560"/>
              <a:ext cx="1919880" cy="731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algn="t" blurRad="50800" dir="5400000" dist="126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0" name="Group 6"/>
            <p:cNvGrpSpPr/>
            <p:nvPr/>
          </p:nvGrpSpPr>
          <p:grpSpPr>
            <a:xfrm>
              <a:off x="4828320" y="1267560"/>
              <a:ext cx="1567080" cy="645120"/>
              <a:chOff x="4828320" y="1267560"/>
              <a:chExt cx="1567080" cy="645120"/>
            </a:xfrm>
          </p:grpSpPr>
          <p:sp>
            <p:nvSpPr>
              <p:cNvPr id="361" name="Line 7"/>
              <p:cNvSpPr/>
              <p:nvPr/>
            </p:nvSpPr>
            <p:spPr>
              <a:xfrm>
                <a:off x="482832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" name="Line 8"/>
              <p:cNvSpPr/>
              <p:nvPr/>
            </p:nvSpPr>
            <p:spPr>
              <a:xfrm>
                <a:off x="639540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" name="Line 9"/>
              <p:cNvSpPr/>
              <p:nvPr/>
            </p:nvSpPr>
            <p:spPr>
              <a:xfrm>
                <a:off x="4828320" y="1912680"/>
                <a:ext cx="1567080" cy="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64" name="CustomShape 10"/>
          <p:cNvSpPr/>
          <p:nvPr/>
        </p:nvSpPr>
        <p:spPr>
          <a:xfrm>
            <a:off x="453240" y="457200"/>
            <a:ext cx="11281320" cy="594324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/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" name="CustomShape 11"/>
          <p:cNvSpPr/>
          <p:nvPr/>
        </p:nvSpPr>
        <p:spPr>
          <a:xfrm>
            <a:off x="616680" y="621720"/>
            <a:ext cx="10954080" cy="5614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12"/>
          <p:cNvSpPr txBox="1"/>
          <p:nvPr/>
        </p:nvSpPr>
        <p:spPr>
          <a:xfrm>
            <a:off x="1136880" y="1348920"/>
            <a:ext cx="5716080" cy="2079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5400" spc="-100" strike="noStrike" cap="all">
                <a:solidFill>
                  <a:srgbClr val="ffffff"/>
                </a:solidFill>
                <a:latin typeface="Century Gothic"/>
              </a:rPr>
              <a:t>This is </a:t>
            </a:r>
            <a:r>
              <a:rPr b="0" lang="en-US" sz="5400" spc="-100" strike="noStrike" cap="all">
                <a:solidFill>
                  <a:srgbClr val="00b0f0"/>
                </a:solidFill>
                <a:latin typeface="Century Gothic"/>
              </a:rPr>
              <a:t>Daniel</a:t>
            </a:r>
            <a:r>
              <a:rPr b="0" lang="en-US" sz="5400" spc="-100" strike="noStrike" cap="all">
                <a:solidFill>
                  <a:srgbClr val="ffffff"/>
                </a:solidFill>
                <a:latin typeface="Century Gothic"/>
              </a:rPr>
              <a:t>, </a:t>
            </a:r>
            <a:r>
              <a:rPr b="0" lang="en-US" sz="5400" spc="-100" strike="noStrike" cap="all">
                <a:solidFill>
                  <a:srgbClr val="c00000"/>
                </a:solidFill>
                <a:latin typeface="Century Gothic"/>
              </a:rPr>
              <a:t>2 years ago 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3034800" y="4467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Line 14"/>
          <p:cNvSpPr/>
          <p:nvPr/>
        </p:nvSpPr>
        <p:spPr>
          <a:xfrm>
            <a:off x="314892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Line 15"/>
          <p:cNvSpPr/>
          <p:nvPr/>
        </p:nvSpPr>
        <p:spPr>
          <a:xfrm>
            <a:off x="484056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Line 16"/>
          <p:cNvSpPr/>
          <p:nvPr/>
        </p:nvSpPr>
        <p:spPr>
          <a:xfrm>
            <a:off x="3148920" y="1091880"/>
            <a:ext cx="1691640" cy="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7"/>
          <p:cNvSpPr/>
          <p:nvPr/>
        </p:nvSpPr>
        <p:spPr>
          <a:xfrm>
            <a:off x="850680" y="3551400"/>
            <a:ext cx="6092280" cy="1982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5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Century Gothic"/>
              </a:rPr>
              <a:t>He was worried about his health.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Century Gothic"/>
              </a:rPr>
              <a:t>He decided to quit smoking.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000000"/>
                </a:solidFill>
                <a:latin typeface="Century Gothic"/>
              </a:rPr>
              <a:t>He looked for help.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72" name="Picture 2" descr="29 Things Only A Person Trying to Quit Smoking Would Understand"/>
          <p:cNvPicPr/>
          <p:nvPr/>
        </p:nvPicPr>
        <p:blipFill>
          <a:blip r:embed="rId2"/>
          <a:srcRect l="9473" t="0" r="31167" b="0"/>
          <a:stretch/>
        </p:blipFill>
        <p:spPr>
          <a:xfrm>
            <a:off x="7156800" y="689760"/>
            <a:ext cx="4342320" cy="5463360"/>
          </a:xfrm>
          <a:prstGeom prst="rect">
            <a:avLst/>
          </a:prstGeom>
          <a:ln>
            <a:noFill/>
          </a:ln>
        </p:spPr>
      </p:pic>
      <p:sp>
        <p:nvSpPr>
          <p:cNvPr id="373" name="TextShape 18"/>
          <p:cNvSpPr txBox="1"/>
          <p:nvPr/>
        </p:nvSpPr>
        <p:spPr>
          <a:xfrm>
            <a:off x="7106760" y="5183640"/>
            <a:ext cx="3737880" cy="72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600" spc="77" strike="noStrike">
                <a:solidFill>
                  <a:srgbClr val="000000"/>
                </a:solidFill>
                <a:latin typeface="Century Gothic"/>
              </a:rPr>
              <a:t>He knew he had to stop smoking for his own good. 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6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8" name="Group 5"/>
          <p:cNvGrpSpPr/>
          <p:nvPr/>
        </p:nvGrpSpPr>
        <p:grpSpPr>
          <a:xfrm>
            <a:off x="4828320" y="1267560"/>
            <a:ext cx="1567080" cy="645120"/>
            <a:chOff x="4828320" y="1267560"/>
            <a:chExt cx="1567080" cy="645120"/>
          </a:xfrm>
        </p:grpSpPr>
        <p:sp>
          <p:nvSpPr>
            <p:cNvPr id="379" name="Line 6"/>
            <p:cNvSpPr/>
            <p:nvPr/>
          </p:nvSpPr>
          <p:spPr>
            <a:xfrm>
              <a:off x="482832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Line 7"/>
            <p:cNvSpPr/>
            <p:nvPr/>
          </p:nvSpPr>
          <p:spPr>
            <a:xfrm>
              <a:off x="6395400" y="1267560"/>
              <a:ext cx="0" cy="64008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Line 8"/>
            <p:cNvSpPr/>
            <p:nvPr/>
          </p:nvSpPr>
          <p:spPr>
            <a:xfrm>
              <a:off x="4828320" y="1912680"/>
              <a:ext cx="156708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2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383" name="TextShape 10"/>
          <p:cNvSpPr txBox="1"/>
          <p:nvPr/>
        </p:nvSpPr>
        <p:spPr>
          <a:xfrm>
            <a:off x="8560080" y="1587600"/>
            <a:ext cx="3238560" cy="3495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7000"/>
          </a:bodyPr>
          <a:p>
            <a:pPr algn="ctr">
              <a:lnSpc>
                <a:spcPct val="150000"/>
              </a:lnSpc>
            </a:pPr>
            <a:r>
              <a:rPr b="0" lang="en-US" sz="4800" spc="-100" strike="noStrike">
                <a:solidFill>
                  <a:srgbClr val="00b050"/>
                </a:solidFill>
                <a:latin typeface="Century Gothic"/>
              </a:rPr>
              <a:t>Daniel </a:t>
            </a:r>
            <a:r>
              <a:rPr b="0" lang="en-US" sz="4400" spc="-100" strike="noStrike">
                <a:solidFill>
                  <a:srgbClr val="00b050"/>
                </a:solidFill>
                <a:latin typeface="Century Gothic"/>
              </a:rPr>
              <a:t>really wanted to stop smoking, </a:t>
            </a:r>
            <a:r>
              <a:rPr b="0" lang="en-US" sz="4400" spc="-100" strike="noStrike">
                <a:solidFill>
                  <a:srgbClr val="c00000"/>
                </a:solidFill>
                <a:latin typeface="Century Gothic"/>
              </a:rPr>
              <a:t>so he looked for help!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4" name="CustomShape 11"/>
          <p:cNvSpPr/>
          <p:nvPr/>
        </p:nvSpPr>
        <p:spPr>
          <a:xfrm>
            <a:off x="-1800" y="0"/>
            <a:ext cx="816840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2"/>
          <p:cNvSpPr/>
          <p:nvPr/>
        </p:nvSpPr>
        <p:spPr>
          <a:xfrm>
            <a:off x="9219240" y="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38100" dir="5400000" dist="648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Line 13"/>
          <p:cNvSpPr/>
          <p:nvPr/>
        </p:nvSpPr>
        <p:spPr>
          <a:xfrm>
            <a:off x="9333360" y="-1080"/>
            <a:ext cx="0" cy="63972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Line 14"/>
          <p:cNvSpPr/>
          <p:nvPr/>
        </p:nvSpPr>
        <p:spPr>
          <a:xfrm>
            <a:off x="11025000" y="-1080"/>
            <a:ext cx="0" cy="63972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8" name="Picture 2" descr="29 Things Only A Person Trying to Quit Smoking Would Understand"/>
          <p:cNvPicPr/>
          <p:nvPr/>
        </p:nvPicPr>
        <p:blipFill>
          <a:blip r:embed="rId2"/>
          <a:stretch/>
        </p:blipFill>
        <p:spPr>
          <a:xfrm>
            <a:off x="610560" y="770400"/>
            <a:ext cx="6909120" cy="5302440"/>
          </a:xfrm>
          <a:prstGeom prst="rect">
            <a:avLst/>
          </a:prstGeom>
          <a:ln>
            <a:noFill/>
          </a:ln>
        </p:spPr>
      </p:pic>
      <p:sp>
        <p:nvSpPr>
          <p:cNvPr id="389" name="Line 15"/>
          <p:cNvSpPr/>
          <p:nvPr/>
        </p:nvSpPr>
        <p:spPr>
          <a:xfrm>
            <a:off x="9333360" y="644040"/>
            <a:ext cx="1691640" cy="0"/>
          </a:xfrm>
          <a:prstGeom prst="line">
            <a:avLst/>
          </a:prstGeom>
          <a:ln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6"/>
          <p:cNvSpPr/>
          <p:nvPr/>
        </p:nvSpPr>
        <p:spPr>
          <a:xfrm>
            <a:off x="5998320" y="1681200"/>
            <a:ext cx="1057680" cy="516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entury Gothic"/>
              </a:rPr>
              <a:t>Sure!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" name="TextShape 17"/>
          <p:cNvSpPr txBox="1"/>
          <p:nvPr/>
        </p:nvSpPr>
        <p:spPr>
          <a:xfrm>
            <a:off x="4524840" y="5717160"/>
            <a:ext cx="3238560" cy="101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1600" spc="77" strike="noStrike">
                <a:solidFill>
                  <a:srgbClr val="000000"/>
                </a:solidFill>
                <a:latin typeface="Century Gothic"/>
              </a:rPr>
              <a:t>He could stop smoking… because he accepted some help!!!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5" name="Group 4"/>
          <p:cNvGrpSpPr/>
          <p:nvPr/>
        </p:nvGrpSpPr>
        <p:grpSpPr>
          <a:xfrm>
            <a:off x="4828320" y="1267560"/>
            <a:ext cx="2227320" cy="731160"/>
            <a:chOff x="4828320" y="1267560"/>
            <a:chExt cx="2227320" cy="731160"/>
          </a:xfrm>
        </p:grpSpPr>
        <p:sp>
          <p:nvSpPr>
            <p:cNvPr id="396" name="CustomShape 5"/>
            <p:cNvSpPr/>
            <p:nvPr/>
          </p:nvSpPr>
          <p:spPr>
            <a:xfrm>
              <a:off x="5135760" y="1267560"/>
              <a:ext cx="1919880" cy="731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algn="t" blurRad="50800" dir="5400000" dist="126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97" name="Group 6"/>
            <p:cNvGrpSpPr/>
            <p:nvPr/>
          </p:nvGrpSpPr>
          <p:grpSpPr>
            <a:xfrm>
              <a:off x="4828320" y="1267560"/>
              <a:ext cx="1567080" cy="645120"/>
              <a:chOff x="4828320" y="1267560"/>
              <a:chExt cx="1567080" cy="645120"/>
            </a:xfrm>
          </p:grpSpPr>
          <p:sp>
            <p:nvSpPr>
              <p:cNvPr id="398" name="Line 7"/>
              <p:cNvSpPr/>
              <p:nvPr/>
            </p:nvSpPr>
            <p:spPr>
              <a:xfrm>
                <a:off x="482832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Line 8"/>
              <p:cNvSpPr/>
              <p:nvPr/>
            </p:nvSpPr>
            <p:spPr>
              <a:xfrm>
                <a:off x="639540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0" name="Line 9"/>
              <p:cNvSpPr/>
              <p:nvPr/>
            </p:nvSpPr>
            <p:spPr>
              <a:xfrm>
                <a:off x="4828320" y="1912680"/>
                <a:ext cx="1567080" cy="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01" name="CustomShape 10"/>
          <p:cNvSpPr/>
          <p:nvPr/>
        </p:nvSpPr>
        <p:spPr>
          <a:xfrm>
            <a:off x="453240" y="457200"/>
            <a:ext cx="11281320" cy="594324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/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>
            <a:off x="616680" y="621720"/>
            <a:ext cx="10954080" cy="5614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Shape 12"/>
          <p:cNvSpPr txBox="1"/>
          <p:nvPr/>
        </p:nvSpPr>
        <p:spPr>
          <a:xfrm>
            <a:off x="990720" y="1775520"/>
            <a:ext cx="5716080" cy="3042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50000"/>
              </a:lnSpc>
            </a:pPr>
            <a:r>
              <a:rPr b="0" lang="en-US" sz="4800" spc="-100" strike="noStrike">
                <a:solidFill>
                  <a:srgbClr val="baad8d"/>
                </a:solidFill>
                <a:latin typeface="Arial"/>
              </a:rPr>
              <a:t>So, after looking for help, he made a hard but firm decision.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3034800" y="4467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Line 14"/>
          <p:cNvSpPr/>
          <p:nvPr/>
        </p:nvSpPr>
        <p:spPr>
          <a:xfrm>
            <a:off x="314892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Line 15"/>
          <p:cNvSpPr/>
          <p:nvPr/>
        </p:nvSpPr>
        <p:spPr>
          <a:xfrm>
            <a:off x="4840560" y="446760"/>
            <a:ext cx="0" cy="64008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Line 16"/>
          <p:cNvSpPr/>
          <p:nvPr/>
        </p:nvSpPr>
        <p:spPr>
          <a:xfrm>
            <a:off x="3148920" y="1091880"/>
            <a:ext cx="1691640" cy="0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8" name="Picture 4" descr="29 Things Only A Person Trying to Quit Smoking Would Understand"/>
          <p:cNvPicPr/>
          <p:nvPr/>
        </p:nvPicPr>
        <p:blipFill>
          <a:blip r:embed="rId2"/>
          <a:stretch/>
        </p:blipFill>
        <p:spPr>
          <a:xfrm>
            <a:off x="7024320" y="1086840"/>
            <a:ext cx="4454640" cy="4695480"/>
          </a:xfrm>
          <a:prstGeom prst="rect">
            <a:avLst/>
          </a:prstGeom>
          <a:ln>
            <a:noFill/>
          </a:ln>
        </p:spPr>
      </p:pic>
      <p:sp>
        <p:nvSpPr>
          <p:cNvPr id="409" name="TextShape 17"/>
          <p:cNvSpPr txBox="1"/>
          <p:nvPr/>
        </p:nvSpPr>
        <p:spPr>
          <a:xfrm>
            <a:off x="7265160" y="5439960"/>
            <a:ext cx="4071960" cy="600480"/>
          </a:xfrm>
          <a:prstGeom prst="rect">
            <a:avLst/>
          </a:prstGeom>
          <a:solidFill>
            <a:srgbClr val="d9e289"/>
          </a:solidFill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3200" spc="77" strike="noStrike">
                <a:solidFill>
                  <a:srgbClr val="000000"/>
                </a:solidFill>
                <a:latin typeface="Century Gothic"/>
              </a:rPr>
              <a:t>No more smoking.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 E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45000"/>
            </a:blip>
            <a:tile/>
          </a:blip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>
                <a:lumMod val="65000"/>
                <a:lumOff val="35000"/>
              </a:schemeClr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3" name="Group 4"/>
          <p:cNvGrpSpPr/>
          <p:nvPr/>
        </p:nvGrpSpPr>
        <p:grpSpPr>
          <a:xfrm>
            <a:off x="4828320" y="1267560"/>
            <a:ext cx="2227320" cy="731160"/>
            <a:chOff x="4828320" y="1267560"/>
            <a:chExt cx="2227320" cy="731160"/>
          </a:xfrm>
        </p:grpSpPr>
        <p:sp>
          <p:nvSpPr>
            <p:cNvPr id="414" name="CustomShape 5"/>
            <p:cNvSpPr/>
            <p:nvPr/>
          </p:nvSpPr>
          <p:spPr>
            <a:xfrm>
              <a:off x="5135760" y="1267560"/>
              <a:ext cx="1919880" cy="731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algn="t" blurRad="50800" dir="5400000" dist="126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15" name="Group 6"/>
            <p:cNvGrpSpPr/>
            <p:nvPr/>
          </p:nvGrpSpPr>
          <p:grpSpPr>
            <a:xfrm>
              <a:off x="4828320" y="1267560"/>
              <a:ext cx="1567080" cy="645120"/>
              <a:chOff x="4828320" y="1267560"/>
              <a:chExt cx="1567080" cy="645120"/>
            </a:xfrm>
          </p:grpSpPr>
          <p:sp>
            <p:nvSpPr>
              <p:cNvPr id="416" name="Line 7"/>
              <p:cNvSpPr/>
              <p:nvPr/>
            </p:nvSpPr>
            <p:spPr>
              <a:xfrm>
                <a:off x="482832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Line 8"/>
              <p:cNvSpPr/>
              <p:nvPr/>
            </p:nvSpPr>
            <p:spPr>
              <a:xfrm>
                <a:off x="6395400" y="1267560"/>
                <a:ext cx="0" cy="64008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Line 9"/>
              <p:cNvSpPr/>
              <p:nvPr/>
            </p:nvSpPr>
            <p:spPr>
              <a:xfrm>
                <a:off x="4828320" y="1912680"/>
                <a:ext cx="1567080" cy="0"/>
              </a:xfrm>
              <a:prstGeom prst="line">
                <a:avLst/>
              </a:prstGeom>
              <a:ln>
                <a:solidFill>
                  <a:srgbClr val="ffffff"/>
                </a:solidFill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19" name="CustomShap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1"/>
          <p:cNvSpPr/>
          <p:nvPr/>
        </p:nvSpPr>
        <p:spPr>
          <a:xfrm>
            <a:off x="453240" y="457200"/>
            <a:ext cx="11281320" cy="5943240"/>
          </a:xfrm>
          <a:prstGeom prst="rect">
            <a:avLst/>
          </a:prstGeom>
          <a:solidFill>
            <a:schemeClr val="tx1"/>
          </a:solidFill>
          <a:ln w="6480">
            <a:solidFill>
              <a:schemeClr val="tx1"/>
            </a:solidFill>
            <a:round/>
          </a:ln>
          <a:effectLst>
            <a:outerShdw algn="ctr" blurRad="63500" rotWithShape="0">
              <a:srgbClr val="000000">
                <a:alpha val="40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1" name="CustomShape 12"/>
          <p:cNvSpPr/>
          <p:nvPr/>
        </p:nvSpPr>
        <p:spPr>
          <a:xfrm>
            <a:off x="616680" y="621720"/>
            <a:ext cx="10954080" cy="5614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13"/>
          <p:cNvSpPr txBox="1"/>
          <p:nvPr/>
        </p:nvSpPr>
        <p:spPr>
          <a:xfrm>
            <a:off x="6000480" y="884520"/>
            <a:ext cx="4757400" cy="229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5400" spc="-100" strike="noStrike" cap="all">
                <a:solidFill>
                  <a:srgbClr val="ffffff"/>
                </a:solidFill>
                <a:latin typeface="Century Gothic"/>
              </a:rPr>
              <a:t>This is </a:t>
            </a:r>
            <a:r>
              <a:rPr b="0" lang="en-US" sz="5400" spc="-100" strike="noStrike" cap="all">
                <a:solidFill>
                  <a:srgbClr val="c0cf3a"/>
                </a:solidFill>
                <a:latin typeface="Century Gothic"/>
              </a:rPr>
              <a:t>Daniel</a:t>
            </a:r>
            <a:r>
              <a:rPr b="0" lang="en-US" sz="5400" spc="-100" strike="noStrike" cap="all">
                <a:solidFill>
                  <a:srgbClr val="ffffff"/>
                </a:solidFill>
                <a:latin typeface="Century Gothic"/>
              </a:rPr>
              <a:t> today. 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3" name="TextShape 14"/>
          <p:cNvSpPr txBox="1"/>
          <p:nvPr/>
        </p:nvSpPr>
        <p:spPr>
          <a:xfrm>
            <a:off x="6216120" y="4505040"/>
            <a:ext cx="5355000" cy="144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e3ded1"/>
                </a:solidFill>
                <a:latin typeface="Century Gothic"/>
              </a:rPr>
              <a:t>Because he gave up smoking 2 years ago, he feels better.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77" strike="noStrike">
                <a:solidFill>
                  <a:srgbClr val="e3ded1"/>
                </a:solidFill>
                <a:latin typeface="Century Gothic"/>
              </a:rPr>
              <a:t>He no longer smokes.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4" name="CustomShape 15"/>
          <p:cNvSpPr/>
          <p:nvPr/>
        </p:nvSpPr>
        <p:spPr>
          <a:xfrm>
            <a:off x="7251120" y="4467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126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Line 16"/>
          <p:cNvSpPr/>
          <p:nvPr/>
        </p:nvSpPr>
        <p:spPr>
          <a:xfrm>
            <a:off x="7365240" y="446760"/>
            <a:ext cx="0" cy="6400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Line 17"/>
          <p:cNvSpPr/>
          <p:nvPr/>
        </p:nvSpPr>
        <p:spPr>
          <a:xfrm>
            <a:off x="9056880" y="446760"/>
            <a:ext cx="0" cy="6400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Line 18"/>
          <p:cNvSpPr/>
          <p:nvPr/>
        </p:nvSpPr>
        <p:spPr>
          <a:xfrm>
            <a:off x="7365240" y="1091880"/>
            <a:ext cx="1691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8" name="Picture 4" descr="29 Things Only A Person Trying to Quit Smoking Would Understand"/>
          <p:cNvPicPr/>
          <p:nvPr/>
        </p:nvPicPr>
        <p:blipFill>
          <a:blip r:embed="rId2"/>
          <a:stretch/>
        </p:blipFill>
        <p:spPr>
          <a:xfrm>
            <a:off x="771120" y="886320"/>
            <a:ext cx="4757400" cy="5092200"/>
          </a:xfrm>
          <a:prstGeom prst="rect">
            <a:avLst/>
          </a:prstGeom>
          <a:ln>
            <a:noFill/>
          </a:ln>
        </p:spPr>
      </p:pic>
      <p:sp>
        <p:nvSpPr>
          <p:cNvPr id="429" name="CustomShape 19"/>
          <p:cNvSpPr/>
          <p:nvPr/>
        </p:nvSpPr>
        <p:spPr>
          <a:xfrm>
            <a:off x="6000480" y="2932200"/>
            <a:ext cx="485388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800" spc="77" strike="noStrike">
                <a:solidFill>
                  <a:srgbClr val="ffffff"/>
                </a:solidFill>
                <a:latin typeface="Century Gothic"/>
              </a:rPr>
              <a:t>Now, he advices his friends not to smoke anymore.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0" name="CustomShape 20"/>
          <p:cNvSpPr/>
          <p:nvPr/>
        </p:nvSpPr>
        <p:spPr>
          <a:xfrm flipH="1" flipV="1">
            <a:off x="4203360" y="1762200"/>
            <a:ext cx="1853640" cy="7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prstDash val="sysDash"/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1" name="Picture 2" descr="Cartoon Of Man Breaking Cigarette As Stop Smoking Metaphor Stock  Illustration - Download Image Now - iStock"/>
          <p:cNvPicPr/>
          <p:nvPr/>
        </p:nvPicPr>
        <p:blipFill>
          <a:blip r:embed="rId3"/>
          <a:srcRect l="11563" t="1938" r="10788" b="2607"/>
          <a:stretch/>
        </p:blipFill>
        <p:spPr>
          <a:xfrm>
            <a:off x="5156640" y="4063680"/>
            <a:ext cx="1238760" cy="19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aad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Line 1"/>
          <p:cNvSpPr/>
          <p:nvPr/>
        </p:nvSpPr>
        <p:spPr>
          <a:xfrm>
            <a:off x="1368360" y="3056400"/>
            <a:ext cx="0" cy="15156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Line 2"/>
          <p:cNvSpPr/>
          <p:nvPr/>
        </p:nvSpPr>
        <p:spPr>
          <a:xfrm>
            <a:off x="10449360" y="2979000"/>
            <a:ext cx="0" cy="9536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Line 3"/>
          <p:cNvSpPr/>
          <p:nvPr/>
        </p:nvSpPr>
        <p:spPr>
          <a:xfrm>
            <a:off x="5800680" y="3011040"/>
            <a:ext cx="0" cy="15609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 flipH="1" flipV="1">
            <a:off x="1447200" y="4046040"/>
            <a:ext cx="1893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5497200" y="4046760"/>
            <a:ext cx="1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334080" y="2367360"/>
            <a:ext cx="1147356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Past  ----------------------------------------------------------------------------------------------------------------------- Now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354240" y="2398320"/>
            <a:ext cx="11453400" cy="18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                       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                          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A few years ago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-------------------------------------------------------------------------------------------------------------------------------------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39" name="CustomShape 8"/>
          <p:cNvSpPr/>
          <p:nvPr/>
        </p:nvSpPr>
        <p:spPr>
          <a:xfrm>
            <a:off x="827640" y="4136400"/>
            <a:ext cx="10873800" cy="3664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    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He used to smoke 20 cigarettes a day                                                         He doesn’t smoke now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9"/>
          <p:cNvSpPr/>
          <p:nvPr/>
        </p:nvSpPr>
        <p:spPr>
          <a:xfrm>
            <a:off x="715680" y="1136160"/>
            <a:ext cx="6095520" cy="942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77" strike="noStrike">
                <a:solidFill>
                  <a:srgbClr val="000000"/>
                </a:solidFill>
                <a:latin typeface="Century Gothic"/>
              </a:rPr>
              <a:t>Let’s take a look at his timeline: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1" name="CustomShape 10"/>
          <p:cNvSpPr/>
          <p:nvPr/>
        </p:nvSpPr>
        <p:spPr>
          <a:xfrm>
            <a:off x="4761360" y="5338080"/>
            <a:ext cx="2431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77" strike="noStrike">
                <a:solidFill>
                  <a:srgbClr val="ffffff"/>
                </a:solidFill>
                <a:latin typeface="Century Gothic"/>
              </a:rPr>
              <a:t>He stopped here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11"/>
          <p:cNvSpPr/>
          <p:nvPr/>
        </p:nvSpPr>
        <p:spPr>
          <a:xfrm flipV="1">
            <a:off x="5820480" y="4756680"/>
            <a:ext cx="360" cy="52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8536680" y="138708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77" strike="noStrike">
                <a:solidFill>
                  <a:srgbClr val="ffffff"/>
                </a:solidFill>
                <a:latin typeface="Century Gothic"/>
              </a:rPr>
              <a:t>So, he no longer smokes.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449360" y="1749960"/>
            <a:ext cx="360" cy="61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14"/>
          <p:cNvSpPr/>
          <p:nvPr/>
        </p:nvSpPr>
        <p:spPr>
          <a:xfrm>
            <a:off x="1447200" y="5222160"/>
            <a:ext cx="276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77" strike="noStrike">
                <a:solidFill>
                  <a:srgbClr val="ffffff"/>
                </a:solidFill>
                <a:latin typeface="Century Gothic"/>
              </a:rPr>
              <a:t>For a period of time.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 rot="5400000">
            <a:off x="3157200" y="2849400"/>
            <a:ext cx="506880" cy="4172760"/>
          </a:xfrm>
          <a:prstGeom prst="rightBrace">
            <a:avLst>
              <a:gd name="adj1" fmla="val 63189"/>
              <a:gd name="adj2" fmla="val 53492"/>
            </a:avLst>
          </a:prstGeom>
          <a:noFill/>
          <a:ln w="284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6"/>
          <p:cNvSpPr/>
          <p:nvPr/>
        </p:nvSpPr>
        <p:spPr>
          <a:xfrm>
            <a:off x="1722960" y="5624280"/>
            <a:ext cx="27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77" strike="noStrike">
                <a:solidFill>
                  <a:srgbClr val="ffffff"/>
                </a:solidFill>
                <a:latin typeface="Century Gothic"/>
              </a:rPr>
              <a:t>(Repeated action)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>
            <a:off x="4761360" y="5731560"/>
            <a:ext cx="291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77" strike="noStrike">
                <a:solidFill>
                  <a:srgbClr val="ffffff"/>
                </a:solidFill>
                <a:latin typeface="Century Gothic"/>
              </a:rPr>
              <a:t>(exactly 2 years ago)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>
            <a:off x="7516080" y="5205960"/>
            <a:ext cx="3822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77" strike="noStrike">
                <a:solidFill>
                  <a:srgbClr val="ffffff"/>
                </a:solidFill>
                <a:latin typeface="Century Gothic"/>
              </a:rPr>
              <a:t>He hasn’t smoked for the last 2 years.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5400000">
            <a:off x="8064360" y="2528280"/>
            <a:ext cx="506880" cy="4681080"/>
          </a:xfrm>
          <a:prstGeom prst="rightBrace">
            <a:avLst>
              <a:gd name="adj1" fmla="val 63189"/>
              <a:gd name="adj2" fmla="val 53492"/>
            </a:avLst>
          </a:prstGeom>
          <a:noFill/>
          <a:ln w="2844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1" name="Picture 2" descr="Premium Vector | No smoking sign cartoon character with a stop hand gesture"/>
          <p:cNvPicPr/>
          <p:nvPr/>
        </p:nvPicPr>
        <p:blipFill>
          <a:blip r:embed="rId1"/>
          <a:srcRect l="9068" t="14049" r="10843" b="7631"/>
          <a:stretch/>
        </p:blipFill>
        <p:spPr>
          <a:xfrm>
            <a:off x="10771200" y="2713320"/>
            <a:ext cx="1323000" cy="1293840"/>
          </a:xfrm>
          <a:prstGeom prst="rect">
            <a:avLst/>
          </a:prstGeom>
          <a:ln>
            <a:noFill/>
          </a:ln>
        </p:spPr>
      </p:pic>
      <p:pic>
        <p:nvPicPr>
          <p:cNvPr id="452" name="Picture 2" descr="Cartoon Of Man Breaking Cigarette As Stop Smoking Metaphor Stock  Illustration - Download Image Now - iStock"/>
          <p:cNvPicPr/>
          <p:nvPr/>
        </p:nvPicPr>
        <p:blipFill>
          <a:blip r:embed="rId2"/>
          <a:srcRect l="11563" t="1938" r="10788" b="2607"/>
          <a:stretch/>
        </p:blipFill>
        <p:spPr>
          <a:xfrm>
            <a:off x="5353560" y="1676880"/>
            <a:ext cx="933480" cy="145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9256680" y="1402560"/>
            <a:ext cx="2430360" cy="4547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We use “used to” to say that something happened “regularly” in the past, but not anymore. 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790560" y="704880"/>
            <a:ext cx="7862760" cy="514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I used to play tennis a lot, but now I’m too busy.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Tom used to travel a lot. These days he doesn’t  go away very often.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Do you go to the movies very often? – Not now, but I used to.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When I was a child, I used to go to the playground with my siblings.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182880" indent="-182520">
              <a:lnSpc>
                <a:spcPct val="150000"/>
              </a:lnSpc>
              <a:spcBef>
                <a:spcPts val="901"/>
              </a:spcBef>
              <a:buClr>
                <a:srgbClr val="eeebe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As a child, I used to eat a lot of candy. Now, I don’t. 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9256680" y="576360"/>
            <a:ext cx="2430360" cy="145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So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Let’s review!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4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1000" fill="hold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1000" fill="hold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8" dur="10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9" dur="500"/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6" dur="500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Application>LibreOffice/6.4.7.2$Linux_X86_64 LibreOffice_project/40$Build-2</Application>
  <Words>1520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2020-10-06T01:17:42Z</dcterms:created>
  <dc:creator>Girlany Alvarez</dc:creator>
  <dc:description/>
  <dc:language>en-US</dc:language>
  <cp:lastModifiedBy/>
  <dcterms:modified xsi:type="dcterms:W3CDTF">2022-07-11T11:21:32Z</dcterms:modified>
  <cp:revision>32</cp:revision>
  <dc:subject/>
  <dc:title>Let’s talk about the past!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