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82" r:id="rId21"/>
    <p:sldId id="283" r:id="rId22"/>
    <p:sldId id="284" r:id="rId23"/>
    <p:sldId id="276" r:id="rId24"/>
    <p:sldId id="278" r:id="rId25"/>
    <p:sldId id="273" r:id="rId26"/>
    <p:sldId id="277" r:id="rId27"/>
    <p:sldId id="285" r:id="rId28"/>
    <p:sldId id="286" r:id="rId29"/>
    <p:sldId id="288" r:id="rId30"/>
    <p:sldId id="289" r:id="rId31"/>
    <p:sldId id="29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EC6"/>
    <a:srgbClr val="C9D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170C-F4C9-4488-84BF-5B374768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9698895" cy="254143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Present simple tense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93FFE-B037-4E1D-AF44-82C51D0B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619" y="4366295"/>
            <a:ext cx="7111866" cy="557397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When do we use the simple present tense in English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50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rl Doing Different Activities At Home Stock Vector - Illustration of  illustration, character: 78731051">
            <a:extLst>
              <a:ext uri="{FF2B5EF4-FFF2-40B4-BE49-F238E27FC236}">
                <a16:creationId xmlns:a16="http://schemas.microsoft.com/office/drawing/2014/main" id="{C27D0224-25DC-44FA-A1E1-05CE0B99B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58" y="675860"/>
            <a:ext cx="4344639" cy="4556677"/>
          </a:xfrm>
          <a:custGeom>
            <a:avLst/>
            <a:gdLst>
              <a:gd name="connsiteX0" fmla="*/ 0 w 4344639"/>
              <a:gd name="connsiteY0" fmla="*/ 0 h 4556677"/>
              <a:gd name="connsiteX1" fmla="*/ 629973 w 4344639"/>
              <a:gd name="connsiteY1" fmla="*/ 0 h 4556677"/>
              <a:gd name="connsiteX2" fmla="*/ 1042713 w 4344639"/>
              <a:gd name="connsiteY2" fmla="*/ 0 h 4556677"/>
              <a:gd name="connsiteX3" fmla="*/ 1672686 w 4344639"/>
              <a:gd name="connsiteY3" fmla="*/ 0 h 4556677"/>
              <a:gd name="connsiteX4" fmla="*/ 2085427 w 4344639"/>
              <a:gd name="connsiteY4" fmla="*/ 0 h 4556677"/>
              <a:gd name="connsiteX5" fmla="*/ 2498167 w 4344639"/>
              <a:gd name="connsiteY5" fmla="*/ 0 h 4556677"/>
              <a:gd name="connsiteX6" fmla="*/ 3128140 w 4344639"/>
              <a:gd name="connsiteY6" fmla="*/ 0 h 4556677"/>
              <a:gd name="connsiteX7" fmla="*/ 3671220 w 4344639"/>
              <a:gd name="connsiteY7" fmla="*/ 0 h 4556677"/>
              <a:gd name="connsiteX8" fmla="*/ 4344639 w 4344639"/>
              <a:gd name="connsiteY8" fmla="*/ 0 h 4556677"/>
              <a:gd name="connsiteX9" fmla="*/ 4344639 w 4344639"/>
              <a:gd name="connsiteY9" fmla="*/ 432884 h 4556677"/>
              <a:gd name="connsiteX10" fmla="*/ 4344639 w 4344639"/>
              <a:gd name="connsiteY10" fmla="*/ 911335 h 4556677"/>
              <a:gd name="connsiteX11" fmla="*/ 4344639 w 4344639"/>
              <a:gd name="connsiteY11" fmla="*/ 1389786 h 4556677"/>
              <a:gd name="connsiteX12" fmla="*/ 4344639 w 4344639"/>
              <a:gd name="connsiteY12" fmla="*/ 1822671 h 4556677"/>
              <a:gd name="connsiteX13" fmla="*/ 4344639 w 4344639"/>
              <a:gd name="connsiteY13" fmla="*/ 2301122 h 4556677"/>
              <a:gd name="connsiteX14" fmla="*/ 4344639 w 4344639"/>
              <a:gd name="connsiteY14" fmla="*/ 2825140 h 4556677"/>
              <a:gd name="connsiteX15" fmla="*/ 4344639 w 4344639"/>
              <a:gd name="connsiteY15" fmla="*/ 3258024 h 4556677"/>
              <a:gd name="connsiteX16" fmla="*/ 4344639 w 4344639"/>
              <a:gd name="connsiteY16" fmla="*/ 3873175 h 4556677"/>
              <a:gd name="connsiteX17" fmla="*/ 4344639 w 4344639"/>
              <a:gd name="connsiteY17" fmla="*/ 4556677 h 4556677"/>
              <a:gd name="connsiteX18" fmla="*/ 3888452 w 4344639"/>
              <a:gd name="connsiteY18" fmla="*/ 4556677 h 4556677"/>
              <a:gd name="connsiteX19" fmla="*/ 3388818 w 4344639"/>
              <a:gd name="connsiteY19" fmla="*/ 4556677 h 4556677"/>
              <a:gd name="connsiteX20" fmla="*/ 2845739 w 4344639"/>
              <a:gd name="connsiteY20" fmla="*/ 4556677 h 4556677"/>
              <a:gd name="connsiteX21" fmla="*/ 2302659 w 4344639"/>
              <a:gd name="connsiteY21" fmla="*/ 4556677 h 4556677"/>
              <a:gd name="connsiteX22" fmla="*/ 1759579 w 4344639"/>
              <a:gd name="connsiteY22" fmla="*/ 4556677 h 4556677"/>
              <a:gd name="connsiteX23" fmla="*/ 1216499 w 4344639"/>
              <a:gd name="connsiteY23" fmla="*/ 4556677 h 4556677"/>
              <a:gd name="connsiteX24" fmla="*/ 716865 w 4344639"/>
              <a:gd name="connsiteY24" fmla="*/ 4556677 h 4556677"/>
              <a:gd name="connsiteX25" fmla="*/ 0 w 4344639"/>
              <a:gd name="connsiteY25" fmla="*/ 4556677 h 4556677"/>
              <a:gd name="connsiteX26" fmla="*/ 0 w 4344639"/>
              <a:gd name="connsiteY26" fmla="*/ 4078226 h 4556677"/>
              <a:gd name="connsiteX27" fmla="*/ 0 w 4344639"/>
              <a:gd name="connsiteY27" fmla="*/ 3508641 h 4556677"/>
              <a:gd name="connsiteX28" fmla="*/ 0 w 4344639"/>
              <a:gd name="connsiteY28" fmla="*/ 2847923 h 4556677"/>
              <a:gd name="connsiteX29" fmla="*/ 0 w 4344639"/>
              <a:gd name="connsiteY29" fmla="*/ 2278339 h 4556677"/>
              <a:gd name="connsiteX30" fmla="*/ 0 w 4344639"/>
              <a:gd name="connsiteY30" fmla="*/ 1617620 h 4556677"/>
              <a:gd name="connsiteX31" fmla="*/ 0 w 4344639"/>
              <a:gd name="connsiteY31" fmla="*/ 1048036 h 4556677"/>
              <a:gd name="connsiteX32" fmla="*/ 0 w 4344639"/>
              <a:gd name="connsiteY32" fmla="*/ 0 h 45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344639" h="4556677" extrusionOk="0">
                <a:moveTo>
                  <a:pt x="0" y="0"/>
                </a:moveTo>
                <a:cubicBezTo>
                  <a:pt x="269219" y="-4262"/>
                  <a:pt x="459929" y="47437"/>
                  <a:pt x="629973" y="0"/>
                </a:cubicBezTo>
                <a:cubicBezTo>
                  <a:pt x="800017" y="-47437"/>
                  <a:pt x="878478" y="37065"/>
                  <a:pt x="1042713" y="0"/>
                </a:cubicBezTo>
                <a:cubicBezTo>
                  <a:pt x="1206948" y="-37065"/>
                  <a:pt x="1546025" y="73445"/>
                  <a:pt x="1672686" y="0"/>
                </a:cubicBezTo>
                <a:cubicBezTo>
                  <a:pt x="1799347" y="-73445"/>
                  <a:pt x="1882327" y="33541"/>
                  <a:pt x="2085427" y="0"/>
                </a:cubicBezTo>
                <a:cubicBezTo>
                  <a:pt x="2288527" y="-33541"/>
                  <a:pt x="2311925" y="3099"/>
                  <a:pt x="2498167" y="0"/>
                </a:cubicBezTo>
                <a:cubicBezTo>
                  <a:pt x="2684409" y="-3099"/>
                  <a:pt x="2884938" y="48679"/>
                  <a:pt x="3128140" y="0"/>
                </a:cubicBezTo>
                <a:cubicBezTo>
                  <a:pt x="3371342" y="-48679"/>
                  <a:pt x="3514871" y="12956"/>
                  <a:pt x="3671220" y="0"/>
                </a:cubicBezTo>
                <a:cubicBezTo>
                  <a:pt x="3827569" y="-12956"/>
                  <a:pt x="4153261" y="44026"/>
                  <a:pt x="4344639" y="0"/>
                </a:cubicBezTo>
                <a:cubicBezTo>
                  <a:pt x="4379065" y="202673"/>
                  <a:pt x="4332782" y="325044"/>
                  <a:pt x="4344639" y="432884"/>
                </a:cubicBezTo>
                <a:cubicBezTo>
                  <a:pt x="4356496" y="540724"/>
                  <a:pt x="4300795" y="743551"/>
                  <a:pt x="4344639" y="911335"/>
                </a:cubicBezTo>
                <a:cubicBezTo>
                  <a:pt x="4388483" y="1079119"/>
                  <a:pt x="4316587" y="1237643"/>
                  <a:pt x="4344639" y="1389786"/>
                </a:cubicBezTo>
                <a:cubicBezTo>
                  <a:pt x="4372691" y="1541929"/>
                  <a:pt x="4293694" y="1660460"/>
                  <a:pt x="4344639" y="1822671"/>
                </a:cubicBezTo>
                <a:cubicBezTo>
                  <a:pt x="4395584" y="1984882"/>
                  <a:pt x="4335961" y="2128140"/>
                  <a:pt x="4344639" y="2301122"/>
                </a:cubicBezTo>
                <a:cubicBezTo>
                  <a:pt x="4353317" y="2474104"/>
                  <a:pt x="4329251" y="2574994"/>
                  <a:pt x="4344639" y="2825140"/>
                </a:cubicBezTo>
                <a:cubicBezTo>
                  <a:pt x="4360027" y="3075286"/>
                  <a:pt x="4310446" y="3072529"/>
                  <a:pt x="4344639" y="3258024"/>
                </a:cubicBezTo>
                <a:cubicBezTo>
                  <a:pt x="4378832" y="3443519"/>
                  <a:pt x="4340892" y="3647280"/>
                  <a:pt x="4344639" y="3873175"/>
                </a:cubicBezTo>
                <a:cubicBezTo>
                  <a:pt x="4348386" y="4099070"/>
                  <a:pt x="4309932" y="4223026"/>
                  <a:pt x="4344639" y="4556677"/>
                </a:cubicBezTo>
                <a:cubicBezTo>
                  <a:pt x="4180962" y="4560481"/>
                  <a:pt x="4108920" y="4529329"/>
                  <a:pt x="3888452" y="4556677"/>
                </a:cubicBezTo>
                <a:cubicBezTo>
                  <a:pt x="3667984" y="4584025"/>
                  <a:pt x="3568478" y="4528052"/>
                  <a:pt x="3388818" y="4556677"/>
                </a:cubicBezTo>
                <a:cubicBezTo>
                  <a:pt x="3209158" y="4585302"/>
                  <a:pt x="3015778" y="4544690"/>
                  <a:pt x="2845739" y="4556677"/>
                </a:cubicBezTo>
                <a:cubicBezTo>
                  <a:pt x="2675700" y="4568664"/>
                  <a:pt x="2431008" y="4510224"/>
                  <a:pt x="2302659" y="4556677"/>
                </a:cubicBezTo>
                <a:cubicBezTo>
                  <a:pt x="2174310" y="4603130"/>
                  <a:pt x="2011089" y="4551215"/>
                  <a:pt x="1759579" y="4556677"/>
                </a:cubicBezTo>
                <a:cubicBezTo>
                  <a:pt x="1508069" y="4562139"/>
                  <a:pt x="1385556" y="4500940"/>
                  <a:pt x="1216499" y="4556677"/>
                </a:cubicBezTo>
                <a:cubicBezTo>
                  <a:pt x="1047442" y="4612414"/>
                  <a:pt x="878183" y="4532763"/>
                  <a:pt x="716865" y="4556677"/>
                </a:cubicBezTo>
                <a:cubicBezTo>
                  <a:pt x="555547" y="4580591"/>
                  <a:pt x="185747" y="4495704"/>
                  <a:pt x="0" y="4556677"/>
                </a:cubicBezTo>
                <a:cubicBezTo>
                  <a:pt x="-1213" y="4433114"/>
                  <a:pt x="30152" y="4254828"/>
                  <a:pt x="0" y="4078226"/>
                </a:cubicBezTo>
                <a:cubicBezTo>
                  <a:pt x="-30152" y="3901624"/>
                  <a:pt x="21492" y="3660027"/>
                  <a:pt x="0" y="3508641"/>
                </a:cubicBezTo>
                <a:cubicBezTo>
                  <a:pt x="-21492" y="3357255"/>
                  <a:pt x="62509" y="3087535"/>
                  <a:pt x="0" y="2847923"/>
                </a:cubicBezTo>
                <a:cubicBezTo>
                  <a:pt x="-62509" y="2608311"/>
                  <a:pt x="15810" y="2477052"/>
                  <a:pt x="0" y="2278339"/>
                </a:cubicBezTo>
                <a:cubicBezTo>
                  <a:pt x="-15810" y="2079626"/>
                  <a:pt x="62338" y="1894132"/>
                  <a:pt x="0" y="1617620"/>
                </a:cubicBezTo>
                <a:cubicBezTo>
                  <a:pt x="-62338" y="1341108"/>
                  <a:pt x="28015" y="1298714"/>
                  <a:pt x="0" y="1048036"/>
                </a:cubicBezTo>
                <a:cubicBezTo>
                  <a:pt x="-28015" y="797358"/>
                  <a:pt x="121611" y="338114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64029434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7AA62FF-C25C-44AA-80AC-B72C708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104" y="583095"/>
            <a:ext cx="5663966" cy="22479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For verbs that end in a </a:t>
            </a:r>
            <a:r>
              <a:rPr lang="en-US" sz="2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consonant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+ Y, we remove the ”y” and add -”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27CDC123-39A2-4ABC-AA5C-A484EBCB7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712" y="3567733"/>
            <a:ext cx="3184525" cy="2247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r>
              <a:rPr lang="en-US" sz="2000" b="0" i="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– marr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sng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sz="2000" b="0" i="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– stud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sng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en-US" sz="2000" b="0" i="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– carr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sng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wor</a:t>
            </a:r>
            <a:r>
              <a:rPr lang="en-US" sz="2000" b="0" i="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– worr</a:t>
            </a:r>
            <a:r>
              <a:rPr lang="en-US" sz="2000" b="0" i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u="sng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FD6075F-043C-414B-9D21-AAE2AEDD1295}"/>
              </a:ext>
            </a:extLst>
          </p:cNvPr>
          <p:cNvSpPr txBox="1">
            <a:spLocks/>
          </p:cNvSpPr>
          <p:nvPr/>
        </p:nvSpPr>
        <p:spPr>
          <a:xfrm>
            <a:off x="4549842" y="3819802"/>
            <a:ext cx="2490211" cy="217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marries…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studies…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carries…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She worries…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24282F2-2ADC-476A-9674-ADE770A9CF4C}"/>
              </a:ext>
            </a:extLst>
          </p:cNvPr>
          <p:cNvCxnSpPr>
            <a:cxnSpLocks/>
          </p:cNvCxnSpPr>
          <p:nvPr/>
        </p:nvCxnSpPr>
        <p:spPr>
          <a:xfrm>
            <a:off x="879339" y="2996853"/>
            <a:ext cx="602765" cy="67213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B583D2-7050-4FAE-90D0-B288E152505E}"/>
              </a:ext>
            </a:extLst>
          </p:cNvPr>
          <p:cNvSpPr txBox="1"/>
          <p:nvPr/>
        </p:nvSpPr>
        <p:spPr>
          <a:xfrm>
            <a:off x="0" y="2646329"/>
            <a:ext cx="139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consonant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7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0A45-9067-4254-8A13-909722AF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25" y="774400"/>
            <a:ext cx="4583175" cy="20675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verbs that end in a </a:t>
            </a:r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vowel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just add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382112-49F5-40FF-8071-F839E060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4712" y="3550049"/>
            <a:ext cx="2278575" cy="23471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– pla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enj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– enjo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– sa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ys</a:t>
            </a:r>
          </a:p>
          <a:p>
            <a:endParaRPr lang="en-US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F13333CF-1BC8-4343-8C8E-04D0EB122B83}"/>
              </a:ext>
            </a:extLst>
          </p:cNvPr>
          <p:cNvSpPr txBox="1">
            <a:spLocks/>
          </p:cNvSpPr>
          <p:nvPr/>
        </p:nvSpPr>
        <p:spPr>
          <a:xfrm>
            <a:off x="4204330" y="4005469"/>
            <a:ext cx="2342246" cy="212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He plays…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He enjoys…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He says…</a:t>
            </a:r>
          </a:p>
          <a:p>
            <a:endParaRPr lang="en-US" dirty="0"/>
          </a:p>
        </p:txBody>
      </p:sp>
      <p:pic>
        <p:nvPicPr>
          <p:cNvPr id="9218" name="Picture 2" descr="Ilustración de los tres hombres sentados mientras lee, hablando y  sosteniendo un tablero vacío sobre un fondo blanco | Vector Gratis">
            <a:extLst>
              <a:ext uri="{FF2B5EF4-FFF2-40B4-BE49-F238E27FC236}">
                <a16:creationId xmlns:a16="http://schemas.microsoft.com/office/drawing/2014/main" id="{FA4F9A75-F422-4931-8BB1-03B705FA4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42" y="808211"/>
            <a:ext cx="4878559" cy="4533900"/>
          </a:xfrm>
          <a:custGeom>
            <a:avLst/>
            <a:gdLst>
              <a:gd name="connsiteX0" fmla="*/ 0 w 4878559"/>
              <a:gd name="connsiteY0" fmla="*/ 0 h 4533900"/>
              <a:gd name="connsiteX1" fmla="*/ 444491 w 4878559"/>
              <a:gd name="connsiteY1" fmla="*/ 0 h 4533900"/>
              <a:gd name="connsiteX2" fmla="*/ 1084124 w 4878559"/>
              <a:gd name="connsiteY2" fmla="*/ 0 h 4533900"/>
              <a:gd name="connsiteX3" fmla="*/ 1674972 w 4878559"/>
              <a:gd name="connsiteY3" fmla="*/ 0 h 4533900"/>
              <a:gd name="connsiteX4" fmla="*/ 2217034 w 4878559"/>
              <a:gd name="connsiteY4" fmla="*/ 0 h 4533900"/>
              <a:gd name="connsiteX5" fmla="*/ 2807882 w 4878559"/>
              <a:gd name="connsiteY5" fmla="*/ 0 h 4533900"/>
              <a:gd name="connsiteX6" fmla="*/ 3203587 w 4878559"/>
              <a:gd name="connsiteY6" fmla="*/ 0 h 4533900"/>
              <a:gd name="connsiteX7" fmla="*/ 3696864 w 4878559"/>
              <a:gd name="connsiteY7" fmla="*/ 0 h 4533900"/>
              <a:gd name="connsiteX8" fmla="*/ 4287711 w 4878559"/>
              <a:gd name="connsiteY8" fmla="*/ 0 h 4533900"/>
              <a:gd name="connsiteX9" fmla="*/ 4878559 w 4878559"/>
              <a:gd name="connsiteY9" fmla="*/ 0 h 4533900"/>
              <a:gd name="connsiteX10" fmla="*/ 4878559 w 4878559"/>
              <a:gd name="connsiteY10" fmla="*/ 430721 h 4533900"/>
              <a:gd name="connsiteX11" fmla="*/ 4878559 w 4878559"/>
              <a:gd name="connsiteY11" fmla="*/ 861441 h 4533900"/>
              <a:gd name="connsiteX12" fmla="*/ 4878559 w 4878559"/>
              <a:gd name="connsiteY12" fmla="*/ 1473518 h 4533900"/>
              <a:gd name="connsiteX13" fmla="*/ 4878559 w 4878559"/>
              <a:gd name="connsiteY13" fmla="*/ 1949577 h 4533900"/>
              <a:gd name="connsiteX14" fmla="*/ 4878559 w 4878559"/>
              <a:gd name="connsiteY14" fmla="*/ 2561653 h 4533900"/>
              <a:gd name="connsiteX15" fmla="*/ 4878559 w 4878559"/>
              <a:gd name="connsiteY15" fmla="*/ 3219069 h 4533900"/>
              <a:gd name="connsiteX16" fmla="*/ 4878559 w 4878559"/>
              <a:gd name="connsiteY16" fmla="*/ 3649789 h 4533900"/>
              <a:gd name="connsiteX17" fmla="*/ 4878559 w 4878559"/>
              <a:gd name="connsiteY17" fmla="*/ 4533900 h 4533900"/>
              <a:gd name="connsiteX18" fmla="*/ 4385282 w 4878559"/>
              <a:gd name="connsiteY18" fmla="*/ 4533900 h 4533900"/>
              <a:gd name="connsiteX19" fmla="*/ 3745649 w 4878559"/>
              <a:gd name="connsiteY19" fmla="*/ 4533900 h 4533900"/>
              <a:gd name="connsiteX20" fmla="*/ 3349944 w 4878559"/>
              <a:gd name="connsiteY20" fmla="*/ 4533900 h 4533900"/>
              <a:gd name="connsiteX21" fmla="*/ 2759096 w 4878559"/>
              <a:gd name="connsiteY21" fmla="*/ 4533900 h 4533900"/>
              <a:gd name="connsiteX22" fmla="*/ 2363391 w 4878559"/>
              <a:gd name="connsiteY22" fmla="*/ 4533900 h 4533900"/>
              <a:gd name="connsiteX23" fmla="*/ 1967685 w 4878559"/>
              <a:gd name="connsiteY23" fmla="*/ 4533900 h 4533900"/>
              <a:gd name="connsiteX24" fmla="*/ 1523195 w 4878559"/>
              <a:gd name="connsiteY24" fmla="*/ 4533900 h 4533900"/>
              <a:gd name="connsiteX25" fmla="*/ 932347 w 4878559"/>
              <a:gd name="connsiteY25" fmla="*/ 4533900 h 4533900"/>
              <a:gd name="connsiteX26" fmla="*/ 0 w 4878559"/>
              <a:gd name="connsiteY26" fmla="*/ 4533900 h 4533900"/>
              <a:gd name="connsiteX27" fmla="*/ 0 w 4878559"/>
              <a:gd name="connsiteY27" fmla="*/ 4012502 h 4533900"/>
              <a:gd name="connsiteX28" fmla="*/ 0 w 4878559"/>
              <a:gd name="connsiteY28" fmla="*/ 3400425 h 4533900"/>
              <a:gd name="connsiteX29" fmla="*/ 0 w 4878559"/>
              <a:gd name="connsiteY29" fmla="*/ 2924366 h 4533900"/>
              <a:gd name="connsiteX30" fmla="*/ 0 w 4878559"/>
              <a:gd name="connsiteY30" fmla="*/ 2266950 h 4533900"/>
              <a:gd name="connsiteX31" fmla="*/ 0 w 4878559"/>
              <a:gd name="connsiteY31" fmla="*/ 1609535 h 4533900"/>
              <a:gd name="connsiteX32" fmla="*/ 0 w 4878559"/>
              <a:gd name="connsiteY32" fmla="*/ 1133475 h 4533900"/>
              <a:gd name="connsiteX33" fmla="*/ 0 w 4878559"/>
              <a:gd name="connsiteY33" fmla="*/ 566738 h 4533900"/>
              <a:gd name="connsiteX34" fmla="*/ 0 w 4878559"/>
              <a:gd name="connsiteY34" fmla="*/ 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78559" h="4533900" extrusionOk="0">
                <a:moveTo>
                  <a:pt x="0" y="0"/>
                </a:moveTo>
                <a:cubicBezTo>
                  <a:pt x="148465" y="-6478"/>
                  <a:pt x="249896" y="20146"/>
                  <a:pt x="444491" y="0"/>
                </a:cubicBezTo>
                <a:cubicBezTo>
                  <a:pt x="639086" y="-20146"/>
                  <a:pt x="862460" y="26713"/>
                  <a:pt x="1084124" y="0"/>
                </a:cubicBezTo>
                <a:cubicBezTo>
                  <a:pt x="1305788" y="-26713"/>
                  <a:pt x="1455865" y="56937"/>
                  <a:pt x="1674972" y="0"/>
                </a:cubicBezTo>
                <a:cubicBezTo>
                  <a:pt x="1894079" y="-56937"/>
                  <a:pt x="2076328" y="51516"/>
                  <a:pt x="2217034" y="0"/>
                </a:cubicBezTo>
                <a:cubicBezTo>
                  <a:pt x="2357740" y="-51516"/>
                  <a:pt x="2576183" y="40249"/>
                  <a:pt x="2807882" y="0"/>
                </a:cubicBezTo>
                <a:cubicBezTo>
                  <a:pt x="3039581" y="-40249"/>
                  <a:pt x="3008184" y="9047"/>
                  <a:pt x="3203587" y="0"/>
                </a:cubicBezTo>
                <a:cubicBezTo>
                  <a:pt x="3398991" y="-9047"/>
                  <a:pt x="3467615" y="16659"/>
                  <a:pt x="3696864" y="0"/>
                </a:cubicBezTo>
                <a:cubicBezTo>
                  <a:pt x="3926113" y="-16659"/>
                  <a:pt x="4144527" y="47827"/>
                  <a:pt x="4287711" y="0"/>
                </a:cubicBezTo>
                <a:cubicBezTo>
                  <a:pt x="4430895" y="-47827"/>
                  <a:pt x="4644792" y="57083"/>
                  <a:pt x="4878559" y="0"/>
                </a:cubicBezTo>
                <a:cubicBezTo>
                  <a:pt x="4910724" y="166766"/>
                  <a:pt x="4828938" y="323312"/>
                  <a:pt x="4878559" y="430721"/>
                </a:cubicBezTo>
                <a:cubicBezTo>
                  <a:pt x="4928180" y="538130"/>
                  <a:pt x="4873606" y="707808"/>
                  <a:pt x="4878559" y="861441"/>
                </a:cubicBezTo>
                <a:cubicBezTo>
                  <a:pt x="4883512" y="1015074"/>
                  <a:pt x="4874008" y="1255643"/>
                  <a:pt x="4878559" y="1473518"/>
                </a:cubicBezTo>
                <a:cubicBezTo>
                  <a:pt x="4883110" y="1691393"/>
                  <a:pt x="4827214" y="1740006"/>
                  <a:pt x="4878559" y="1949577"/>
                </a:cubicBezTo>
                <a:cubicBezTo>
                  <a:pt x="4929904" y="2159148"/>
                  <a:pt x="4865741" y="2351391"/>
                  <a:pt x="4878559" y="2561653"/>
                </a:cubicBezTo>
                <a:cubicBezTo>
                  <a:pt x="4891377" y="2771915"/>
                  <a:pt x="4851334" y="2917060"/>
                  <a:pt x="4878559" y="3219069"/>
                </a:cubicBezTo>
                <a:cubicBezTo>
                  <a:pt x="4905784" y="3521078"/>
                  <a:pt x="4875271" y="3460334"/>
                  <a:pt x="4878559" y="3649789"/>
                </a:cubicBezTo>
                <a:cubicBezTo>
                  <a:pt x="4881847" y="3839244"/>
                  <a:pt x="4789283" y="4151085"/>
                  <a:pt x="4878559" y="4533900"/>
                </a:cubicBezTo>
                <a:cubicBezTo>
                  <a:pt x="4687955" y="4536526"/>
                  <a:pt x="4493521" y="4513310"/>
                  <a:pt x="4385282" y="4533900"/>
                </a:cubicBezTo>
                <a:cubicBezTo>
                  <a:pt x="4277043" y="4554490"/>
                  <a:pt x="3987961" y="4490239"/>
                  <a:pt x="3745649" y="4533900"/>
                </a:cubicBezTo>
                <a:cubicBezTo>
                  <a:pt x="3503337" y="4577561"/>
                  <a:pt x="3499764" y="4532266"/>
                  <a:pt x="3349944" y="4533900"/>
                </a:cubicBezTo>
                <a:cubicBezTo>
                  <a:pt x="3200124" y="4535534"/>
                  <a:pt x="2925090" y="4491770"/>
                  <a:pt x="2759096" y="4533900"/>
                </a:cubicBezTo>
                <a:cubicBezTo>
                  <a:pt x="2593102" y="4576030"/>
                  <a:pt x="2516595" y="4488265"/>
                  <a:pt x="2363391" y="4533900"/>
                </a:cubicBezTo>
                <a:cubicBezTo>
                  <a:pt x="2210187" y="4579535"/>
                  <a:pt x="2161621" y="4502306"/>
                  <a:pt x="1967685" y="4533900"/>
                </a:cubicBezTo>
                <a:cubicBezTo>
                  <a:pt x="1773749" y="4565494"/>
                  <a:pt x="1619018" y="4498087"/>
                  <a:pt x="1523195" y="4533900"/>
                </a:cubicBezTo>
                <a:cubicBezTo>
                  <a:pt x="1427372" y="4569713"/>
                  <a:pt x="1150986" y="4529632"/>
                  <a:pt x="932347" y="4533900"/>
                </a:cubicBezTo>
                <a:cubicBezTo>
                  <a:pt x="713708" y="4538168"/>
                  <a:pt x="352253" y="4436592"/>
                  <a:pt x="0" y="4533900"/>
                </a:cubicBezTo>
                <a:cubicBezTo>
                  <a:pt x="-31356" y="4385774"/>
                  <a:pt x="19189" y="4170388"/>
                  <a:pt x="0" y="4012502"/>
                </a:cubicBezTo>
                <a:cubicBezTo>
                  <a:pt x="-19189" y="3854616"/>
                  <a:pt x="66188" y="3588482"/>
                  <a:pt x="0" y="3400425"/>
                </a:cubicBezTo>
                <a:cubicBezTo>
                  <a:pt x="-66188" y="3212368"/>
                  <a:pt x="47048" y="3088752"/>
                  <a:pt x="0" y="2924366"/>
                </a:cubicBezTo>
                <a:cubicBezTo>
                  <a:pt x="-47048" y="2759980"/>
                  <a:pt x="71134" y="2459430"/>
                  <a:pt x="0" y="2266950"/>
                </a:cubicBezTo>
                <a:cubicBezTo>
                  <a:pt x="-71134" y="2074470"/>
                  <a:pt x="9337" y="1930429"/>
                  <a:pt x="0" y="1609535"/>
                </a:cubicBezTo>
                <a:cubicBezTo>
                  <a:pt x="-9337" y="1288642"/>
                  <a:pt x="33059" y="1289840"/>
                  <a:pt x="0" y="1133475"/>
                </a:cubicBezTo>
                <a:cubicBezTo>
                  <a:pt x="-33059" y="977110"/>
                  <a:pt x="66160" y="689398"/>
                  <a:pt x="0" y="566738"/>
                </a:cubicBezTo>
                <a:cubicBezTo>
                  <a:pt x="-66160" y="444078"/>
                  <a:pt x="67291" y="26711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661526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CD2D4C-6964-48BC-9A98-0C4D5F042EE5}"/>
              </a:ext>
            </a:extLst>
          </p:cNvPr>
          <p:cNvSpPr txBox="1"/>
          <p:nvPr/>
        </p:nvSpPr>
        <p:spPr>
          <a:xfrm>
            <a:off x="545794" y="2841911"/>
            <a:ext cx="89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endParaRPr lang="en-US" dirty="0">
              <a:highlight>
                <a:srgbClr val="FF00FF"/>
              </a:highlight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4768654-2411-4A4D-9F2B-9E025CADD3C2}"/>
              </a:ext>
            </a:extLst>
          </p:cNvPr>
          <p:cNvCxnSpPr>
            <a:cxnSpLocks/>
          </p:cNvCxnSpPr>
          <p:nvPr/>
        </p:nvCxnSpPr>
        <p:spPr>
          <a:xfrm>
            <a:off x="1020357" y="3176743"/>
            <a:ext cx="368921" cy="45774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61480E2-BA4B-438B-84A4-3A818F2FE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0" y="6513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84865F-487B-4BCE-B352-B8B30AD1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 Sentences in the Simple Present Tense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5CCA4-E211-438A-9230-6D0F7AAF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63210"/>
            <a:ext cx="11280148" cy="600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make a negative sentence in English we normally use: “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not” 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“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don’t” (I, you, we, they)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BC7A2C-0E2C-4B72-9D27-337264FB2161}"/>
              </a:ext>
            </a:extLst>
          </p:cNvPr>
          <p:cNvSpPr txBox="1"/>
          <p:nvPr/>
        </p:nvSpPr>
        <p:spPr>
          <a:xfrm>
            <a:off x="1668497" y="4067059"/>
            <a:ext cx="4203495" cy="167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Affirmative: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speak French.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But…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Negative: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Japanese.</a:t>
            </a:r>
            <a:endParaRPr lang="en-US" u="sng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41404F-AFD0-4B56-B35E-B6470BC66CCC}"/>
              </a:ext>
            </a:extLst>
          </p:cNvPr>
          <p:cNvSpPr txBox="1"/>
          <p:nvPr/>
        </p:nvSpPr>
        <p:spPr>
          <a:xfrm>
            <a:off x="395010" y="3522842"/>
            <a:ext cx="254697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 the examples: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20D38E-0C75-4140-9641-AF9B09F9A97C}"/>
              </a:ext>
            </a:extLst>
          </p:cNvPr>
          <p:cNvSpPr txBox="1"/>
          <p:nvPr/>
        </p:nvSpPr>
        <p:spPr>
          <a:xfrm>
            <a:off x="7274165" y="4404178"/>
            <a:ext cx="4369148" cy="1675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Affirmative: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Mary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speaks Spanish.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But…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Negative: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She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doesn't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Chinese.</a:t>
            </a:r>
            <a:endParaRPr lang="en-US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0FD0B5-C852-4D36-B6A2-6B5B7277EA6C}"/>
              </a:ext>
            </a:extLst>
          </p:cNvPr>
          <p:cNvSpPr txBox="1"/>
          <p:nvPr/>
        </p:nvSpPr>
        <p:spPr>
          <a:xfrm>
            <a:off x="8232913" y="3610578"/>
            <a:ext cx="244502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Third person singular</a:t>
            </a:r>
            <a:endParaRPr lang="en-U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24851983-85EA-44C2-85F5-16F884A67944}"/>
              </a:ext>
            </a:extLst>
          </p:cNvPr>
          <p:cNvCxnSpPr>
            <a:cxnSpLocks/>
          </p:cNvCxnSpPr>
          <p:nvPr/>
        </p:nvCxnSpPr>
        <p:spPr>
          <a:xfrm rot="5400000">
            <a:off x="9387352" y="4082714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A6981CA-4105-4E6C-B4F3-3DD7FD1BF399}"/>
              </a:ext>
            </a:extLst>
          </p:cNvPr>
          <p:cNvSpPr txBox="1"/>
          <p:nvPr/>
        </p:nvSpPr>
        <p:spPr>
          <a:xfrm>
            <a:off x="2014330" y="2551375"/>
            <a:ext cx="915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and “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not” 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“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doesn’t” (he, she, it) 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with all verbs EXCEPT 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445D72-DD8A-4BA9-97F5-7EB8BB7785C4}"/>
              </a:ext>
            </a:extLst>
          </p:cNvPr>
          <p:cNvSpPr txBox="1"/>
          <p:nvPr/>
        </p:nvSpPr>
        <p:spPr>
          <a:xfrm>
            <a:off x="2979518" y="6308720"/>
            <a:ext cx="28924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“don’t” (negation) here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A92839D4-B42C-4491-A83A-FE8F4DFA39F7}"/>
              </a:ext>
            </a:extLst>
          </p:cNvPr>
          <p:cNvCxnSpPr>
            <a:cxnSpLocks/>
          </p:cNvCxnSpPr>
          <p:nvPr/>
        </p:nvCxnSpPr>
        <p:spPr>
          <a:xfrm rot="5400000">
            <a:off x="3134052" y="5915020"/>
            <a:ext cx="566264" cy="2211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9E4EDC80-AA31-487A-B9C0-30F1373B2CAD}"/>
              </a:ext>
            </a:extLst>
          </p:cNvPr>
          <p:cNvCxnSpPr>
            <a:cxnSpLocks/>
          </p:cNvCxnSpPr>
          <p:nvPr/>
        </p:nvCxnSpPr>
        <p:spPr>
          <a:xfrm rot="5400000">
            <a:off x="8925748" y="6093662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6F33E43-43D5-4D59-A391-A79A1144E32C}"/>
              </a:ext>
            </a:extLst>
          </p:cNvPr>
          <p:cNvSpPr txBox="1"/>
          <p:nvPr/>
        </p:nvSpPr>
        <p:spPr>
          <a:xfrm>
            <a:off x="8509830" y="6354179"/>
            <a:ext cx="28924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“doesn’t” (negation) here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10" grpId="0" animBg="1"/>
      <p:bldP spid="13" grpId="0" animBg="1"/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E1F5304-7EC6-4BAB-940B-C5B12C585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8F1DEF-609C-475D-B890-5960E5E6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26" y="597567"/>
            <a:ext cx="10193478" cy="106017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will see that we add “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don’t”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between the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make the negative sentence. 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21BC57-07D8-458C-9CB4-A45268E317E0}"/>
              </a:ext>
            </a:extLst>
          </p:cNvPr>
          <p:cNvSpPr txBox="1"/>
          <p:nvPr/>
        </p:nvSpPr>
        <p:spPr>
          <a:xfrm>
            <a:off x="1305247" y="3429000"/>
            <a:ext cx="4890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Affirmative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speak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English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290" name="Picture 2" descr="Speak Italian correctly | Istituto IL DAVID - Florence">
            <a:extLst>
              <a:ext uri="{FF2B5EF4-FFF2-40B4-BE49-F238E27FC236}">
                <a16:creationId xmlns:a16="http://schemas.microsoft.com/office/drawing/2014/main" id="{55016C9B-4543-48C5-AFCD-4C7FFC39D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07" y="2580673"/>
            <a:ext cx="4597417" cy="32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A898526-1BDE-427B-84F2-11313EB37F01}"/>
              </a:ext>
            </a:extLst>
          </p:cNvPr>
          <p:cNvSpPr txBox="1"/>
          <p:nvPr/>
        </p:nvSpPr>
        <p:spPr>
          <a:xfrm>
            <a:off x="2855844" y="1827687"/>
            <a:ext cx="8169965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Remember:  We use 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on’t”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 the subject is: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881635-C134-49A8-B723-A4EDBF5193D0}"/>
              </a:ext>
            </a:extLst>
          </p:cNvPr>
          <p:cNvSpPr txBox="1"/>
          <p:nvPr/>
        </p:nvSpPr>
        <p:spPr>
          <a:xfrm>
            <a:off x="2551045" y="2780061"/>
            <a:ext cx="9607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subject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3F4270-090F-4E50-97EB-FF47BDC2EA0A}"/>
              </a:ext>
            </a:extLst>
          </p:cNvPr>
          <p:cNvSpPr txBox="1"/>
          <p:nvPr/>
        </p:nvSpPr>
        <p:spPr>
          <a:xfrm>
            <a:off x="4041445" y="2759573"/>
            <a:ext cx="8086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verb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31EF9A4E-0CCE-4063-87DB-2849CC7A183E}"/>
              </a:ext>
            </a:extLst>
          </p:cNvPr>
          <p:cNvCxnSpPr>
            <a:cxnSpLocks/>
          </p:cNvCxnSpPr>
          <p:nvPr/>
        </p:nvCxnSpPr>
        <p:spPr>
          <a:xfrm rot="5400000">
            <a:off x="3049628" y="3217467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77D1C0B3-218D-4B23-8FC8-91FE38BC1175}"/>
              </a:ext>
            </a:extLst>
          </p:cNvPr>
          <p:cNvCxnSpPr>
            <a:cxnSpLocks/>
          </p:cNvCxnSpPr>
          <p:nvPr/>
        </p:nvCxnSpPr>
        <p:spPr>
          <a:xfrm rot="5400000">
            <a:off x="4060120" y="3196979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519DF22-8D5A-4AA4-A819-4C367693330E}"/>
              </a:ext>
            </a:extLst>
          </p:cNvPr>
          <p:cNvSpPr txBox="1"/>
          <p:nvPr/>
        </p:nvSpPr>
        <p:spPr>
          <a:xfrm>
            <a:off x="2193234" y="4683861"/>
            <a:ext cx="6188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Italian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CE6ABF-F8E0-4188-9B14-D29D2546DB9C}"/>
              </a:ext>
            </a:extLst>
          </p:cNvPr>
          <p:cNvSpPr txBox="1"/>
          <p:nvPr/>
        </p:nvSpPr>
        <p:spPr>
          <a:xfrm>
            <a:off x="3336362" y="5513220"/>
            <a:ext cx="274366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(between the subject and the verb) </a:t>
            </a:r>
            <a:endParaRPr lang="en-US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E5AF907-CAA2-4D3A-8DCC-74B58E3232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1691" y="5159078"/>
            <a:ext cx="385391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animBg="1"/>
      <p:bldP spid="10" grpId="0" animBg="1"/>
      <p:bldP spid="12" grpId="0" animBg="1"/>
      <p:bldP spid="16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01027E-B10F-4212-8A7C-18D37146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5ECD75-BF36-4E95-8D1A-DBCDA4C6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84" y="698003"/>
            <a:ext cx="6193845" cy="22445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When the subject is: </a:t>
            </a:r>
            <a:r>
              <a:rPr lang="en-US" sz="2800" u="sng" dirty="0">
                <a:latin typeface="Abadi" panose="020B0604020104020204" pitchFamily="34" charset="0"/>
              </a:rPr>
              <a:t>he</a:t>
            </a:r>
            <a:r>
              <a:rPr lang="en-US" sz="2800" dirty="0">
                <a:latin typeface="Abadi" panose="020B0604020104020204" pitchFamily="34" charset="0"/>
              </a:rPr>
              <a:t>, </a:t>
            </a:r>
            <a:r>
              <a:rPr lang="en-US" sz="2800" u="sng" dirty="0">
                <a:latin typeface="Abadi" panose="020B0604020104020204" pitchFamily="34" charset="0"/>
              </a:rPr>
              <a:t>she</a:t>
            </a:r>
            <a:r>
              <a:rPr lang="en-US" sz="2800" dirty="0">
                <a:latin typeface="Abadi" panose="020B0604020104020204" pitchFamily="34" charset="0"/>
              </a:rPr>
              <a:t> or </a:t>
            </a:r>
            <a:r>
              <a:rPr lang="en-US" sz="2800" u="sng" dirty="0">
                <a:latin typeface="Abadi" panose="020B0604020104020204" pitchFamily="34" charset="0"/>
              </a:rPr>
              <a:t>it</a:t>
            </a:r>
            <a:r>
              <a:rPr lang="en-US" sz="2800" dirty="0">
                <a:latin typeface="Abadi" panose="020B0604020104020204" pitchFamily="34" charset="0"/>
              </a:rPr>
              <a:t>, we add “</a:t>
            </a:r>
            <a:r>
              <a:rPr lang="en-US" sz="2800" u="sng" dirty="0">
                <a:latin typeface="Abadi" panose="020B0604020104020204" pitchFamily="34" charset="0"/>
              </a:rPr>
              <a:t>doesn’t</a:t>
            </a:r>
            <a:r>
              <a:rPr lang="en-US" sz="2800" dirty="0">
                <a:latin typeface="Abadi" panose="020B0604020104020204" pitchFamily="34" charset="0"/>
              </a:rPr>
              <a:t>” between the subject and the verb to make a negative sentence. </a:t>
            </a:r>
            <a:br>
              <a:rPr lang="en-US" sz="2800" dirty="0">
                <a:latin typeface="Abadi" panose="020B0604020104020204" pitchFamily="34" charset="0"/>
              </a:rPr>
            </a:br>
            <a:endParaRPr lang="en-US" sz="2800" dirty="0">
              <a:latin typeface="Abadi" panose="020B0604020104020204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7662F4-5B1A-4D64-B22C-3138D68A2CCB}"/>
              </a:ext>
            </a:extLst>
          </p:cNvPr>
          <p:cNvSpPr txBox="1"/>
          <p:nvPr/>
        </p:nvSpPr>
        <p:spPr>
          <a:xfrm>
            <a:off x="7879360" y="4131745"/>
            <a:ext cx="4089097" cy="1585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Notice that the letter 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‘S’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 at the end of the verb (3</a:t>
            </a:r>
            <a:r>
              <a:rPr lang="en-US" b="0" i="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person singular) in the affirmative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sentence disappears in the negative sentence.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in the auxiliary “doe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64E8D08-8A9E-431B-82DD-2DC7CB59C149}"/>
              </a:ext>
            </a:extLst>
          </p:cNvPr>
          <p:cNvSpPr txBox="1"/>
          <p:nvPr/>
        </p:nvSpPr>
        <p:spPr>
          <a:xfrm>
            <a:off x="1159565" y="3222836"/>
            <a:ext cx="43513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Affirmative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She speak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German.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2A27BEE-F2EF-4286-A89F-4F6F65D2D0BF}"/>
              </a:ext>
            </a:extLst>
          </p:cNvPr>
          <p:cNvSpPr txBox="1"/>
          <p:nvPr/>
        </p:nvSpPr>
        <p:spPr>
          <a:xfrm>
            <a:off x="1277889" y="4548964"/>
            <a:ext cx="5130750" cy="50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n't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German.</a:t>
            </a:r>
            <a:endParaRPr lang="en-U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B82532-4675-4671-B377-85E1472F81AA}"/>
              </a:ext>
            </a:extLst>
          </p:cNvPr>
          <p:cNvSpPr txBox="1"/>
          <p:nvPr/>
        </p:nvSpPr>
        <p:spPr>
          <a:xfrm>
            <a:off x="2296073" y="2706443"/>
            <a:ext cx="96078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subject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B5553F-F132-4AE1-8490-D75C2BB8A0A6}"/>
              </a:ext>
            </a:extLst>
          </p:cNvPr>
          <p:cNvSpPr txBox="1"/>
          <p:nvPr/>
        </p:nvSpPr>
        <p:spPr>
          <a:xfrm>
            <a:off x="3636570" y="2665798"/>
            <a:ext cx="175706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verb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(with “s”)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13A885-9F02-4E4C-94BE-E2A7323AA26A}"/>
              </a:ext>
            </a:extLst>
          </p:cNvPr>
          <p:cNvSpPr txBox="1"/>
          <p:nvPr/>
        </p:nvSpPr>
        <p:spPr>
          <a:xfrm>
            <a:off x="1709664" y="5421868"/>
            <a:ext cx="2133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“s” in the negation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898044-C24D-435D-B565-4B39A6730AAB}"/>
              </a:ext>
            </a:extLst>
          </p:cNvPr>
          <p:cNvSpPr txBox="1"/>
          <p:nvPr/>
        </p:nvSpPr>
        <p:spPr>
          <a:xfrm>
            <a:off x="4234062" y="5513518"/>
            <a:ext cx="200771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Verb simple form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CA35AF0A-ABF3-4279-B1E6-3F057D582FBD}"/>
              </a:ext>
            </a:extLst>
          </p:cNvPr>
          <p:cNvCxnSpPr>
            <a:cxnSpLocks/>
          </p:cNvCxnSpPr>
          <p:nvPr/>
        </p:nvCxnSpPr>
        <p:spPr>
          <a:xfrm rot="5400000">
            <a:off x="2599060" y="3110466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DCA901E8-824F-43CA-BF6B-6757547D854E}"/>
              </a:ext>
            </a:extLst>
          </p:cNvPr>
          <p:cNvCxnSpPr>
            <a:cxnSpLocks/>
          </p:cNvCxnSpPr>
          <p:nvPr/>
        </p:nvCxnSpPr>
        <p:spPr>
          <a:xfrm rot="5400000">
            <a:off x="3556530" y="3113506"/>
            <a:ext cx="354807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70CBAFC0-F9D7-46C6-ACC1-DD18FEC820F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1907" y="5123385"/>
            <a:ext cx="385391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F0FF5901-596A-4443-A1E4-F83F5CEED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93547" y="5121726"/>
            <a:ext cx="552042" cy="19039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ector de stock (libre de regalías) sobre Do You Speak German Vector  Inscription1516662104">
            <a:extLst>
              <a:ext uri="{FF2B5EF4-FFF2-40B4-BE49-F238E27FC236}">
                <a16:creationId xmlns:a16="http://schemas.microsoft.com/office/drawing/2014/main" id="{C2309CF8-27FC-4EE9-9CC5-02483561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38" y="794850"/>
            <a:ext cx="3458058" cy="30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B0FFDF0-55D9-478F-9D07-28E58DB00F3D}"/>
              </a:ext>
            </a:extLst>
          </p:cNvPr>
          <p:cNvSpPr txBox="1"/>
          <p:nvPr/>
        </p:nvSpPr>
        <p:spPr>
          <a:xfrm>
            <a:off x="977081" y="6273449"/>
            <a:ext cx="6245355" cy="401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Remember: the negation (doesn’t) between the subject and the verb.</a:t>
            </a: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6" grpId="0"/>
      <p:bldP spid="17" grpId="0" animBg="1"/>
      <p:bldP spid="18" grpId="0" animBg="1"/>
      <p:bldP spid="19" grpId="0" animBg="1"/>
      <p:bldP spid="20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F61F-039F-461C-A500-4F521B4E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96" y="503583"/>
            <a:ext cx="8562580" cy="139121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 Order of Negative Sentences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519867-11C2-42A1-9279-0B119073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257" y="5141953"/>
            <a:ext cx="10058401" cy="1026775"/>
          </a:xfrm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Notice that the “s” </a:t>
            </a:r>
            <a:r>
              <a:rPr lang="en-US" b="1" u="sng" dirty="0">
                <a:latin typeface="Bahnschrift" panose="020B0502040204020203" pitchFamily="34" charset="0"/>
              </a:rPr>
              <a:t>is</a:t>
            </a:r>
            <a:r>
              <a:rPr lang="en-US" b="1" dirty="0">
                <a:latin typeface="Bahnschrift" panose="020B0502040204020203" pitchFamily="34" charset="0"/>
              </a:rPr>
              <a:t> in the auxiliary ‘doe</a:t>
            </a:r>
            <a:r>
              <a:rPr lang="en-US" b="1" u="sng" dirty="0">
                <a:latin typeface="Bahnschrift" panose="020B0502040204020203" pitchFamily="34" charset="0"/>
              </a:rPr>
              <a:t>s</a:t>
            </a:r>
            <a:r>
              <a:rPr lang="en-US" b="1" dirty="0">
                <a:latin typeface="Bahnschrift" panose="020B0502040204020203" pitchFamily="34" charset="0"/>
              </a:rPr>
              <a:t>n’t’ for the negation (3</a:t>
            </a:r>
            <a:r>
              <a:rPr lang="en-US" b="1" baseline="30000" dirty="0">
                <a:latin typeface="Bahnschrift" panose="020B0502040204020203" pitchFamily="34" charset="0"/>
              </a:rPr>
              <a:t>rd</a:t>
            </a:r>
            <a:r>
              <a:rPr lang="en-US" b="1" dirty="0">
                <a:latin typeface="Bahnschrift" panose="020B0502040204020203" pitchFamily="34" charset="0"/>
              </a:rPr>
              <a:t> person singular). So it is not necessary to add it to the verb.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5CD264E-BD64-4A90-96E5-4620CEC74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28522"/>
              </p:ext>
            </p:extLst>
          </p:nvPr>
        </p:nvGraphicFramePr>
        <p:xfrm>
          <a:off x="1457738" y="1894792"/>
          <a:ext cx="9965635" cy="2544687"/>
        </p:xfrm>
        <a:graphic>
          <a:graphicData uri="http://schemas.openxmlformats.org/drawingml/2006/table">
            <a:tbl>
              <a:tblPr/>
              <a:tblGrid>
                <a:gridCol w="2551664">
                  <a:extLst>
                    <a:ext uri="{9D8B030D-6E8A-4147-A177-3AD203B41FA5}">
                      <a16:colId xmlns:a16="http://schemas.microsoft.com/office/drawing/2014/main" val="2417803998"/>
                    </a:ext>
                  </a:extLst>
                </a:gridCol>
                <a:gridCol w="2471324">
                  <a:extLst>
                    <a:ext uri="{9D8B030D-6E8A-4147-A177-3AD203B41FA5}">
                      <a16:colId xmlns:a16="http://schemas.microsoft.com/office/drawing/2014/main" val="258258267"/>
                    </a:ext>
                  </a:extLst>
                </a:gridCol>
                <a:gridCol w="2022303">
                  <a:extLst>
                    <a:ext uri="{9D8B030D-6E8A-4147-A177-3AD203B41FA5}">
                      <a16:colId xmlns:a16="http://schemas.microsoft.com/office/drawing/2014/main" val="4291277005"/>
                    </a:ext>
                  </a:extLst>
                </a:gridCol>
                <a:gridCol w="2920344">
                  <a:extLst>
                    <a:ext uri="{9D8B030D-6E8A-4147-A177-3AD203B41FA5}">
                      <a16:colId xmlns:a16="http://schemas.microsoft.com/office/drawing/2014/main" val="3488109341"/>
                    </a:ext>
                  </a:extLst>
                </a:gridCol>
              </a:tblGrid>
              <a:tr h="12914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Subject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Auxiliary: don't/doesn't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Verb*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0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the Rest of the sentence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35152"/>
                  </a:ext>
                </a:extLst>
              </a:tr>
              <a:tr h="62662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I / you / we / they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don't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have / buy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eat / like,  etc.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cereal for breakfast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66780"/>
                  </a:ext>
                </a:extLst>
              </a:tr>
              <a:tr h="62662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he / she / it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doe</a:t>
                      </a:r>
                      <a:r>
                        <a:rPr lang="en-US" b="1" u="sng" dirty="0">
                          <a:effectLst/>
                        </a:rPr>
                        <a:t>s</a:t>
                      </a:r>
                      <a:r>
                        <a:rPr lang="en-US" b="1" dirty="0">
                          <a:effectLst/>
                        </a:rPr>
                        <a:t>n’t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84185"/>
                  </a:ext>
                </a:extLst>
              </a:tr>
            </a:tbl>
          </a:graphicData>
        </a:graphic>
      </p:graphicFrame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817CFDA1-CDAC-488C-94FE-258393F08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42560" y="4459411"/>
            <a:ext cx="967409" cy="66260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9B97E841-640A-4C00-A497-D61A9890F2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72856" y="4281124"/>
            <a:ext cx="385391" cy="2186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A91637-86CF-4256-9B84-3667444207A9}"/>
              </a:ext>
            </a:extLst>
          </p:cNvPr>
          <p:cNvSpPr txBox="1"/>
          <p:nvPr/>
        </p:nvSpPr>
        <p:spPr>
          <a:xfrm>
            <a:off x="6811618" y="4606050"/>
            <a:ext cx="28492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 verb in simple form</a:t>
            </a:r>
            <a:endParaRPr lang="en-US" dirty="0"/>
          </a:p>
        </p:txBody>
      </p:sp>
      <p:sp>
        <p:nvSpPr>
          <p:cNvPr id="4" name="Heptágono 3">
            <a:extLst>
              <a:ext uri="{FF2B5EF4-FFF2-40B4-BE49-F238E27FC236}">
                <a16:creationId xmlns:a16="http://schemas.microsoft.com/office/drawing/2014/main" id="{951E4C04-8F3E-443D-835E-1962AC9B06E2}"/>
              </a:ext>
            </a:extLst>
          </p:cNvPr>
          <p:cNvSpPr/>
          <p:nvPr/>
        </p:nvSpPr>
        <p:spPr>
          <a:xfrm>
            <a:off x="2252870" y="1417983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Heptágono 6">
            <a:extLst>
              <a:ext uri="{FF2B5EF4-FFF2-40B4-BE49-F238E27FC236}">
                <a16:creationId xmlns:a16="http://schemas.microsoft.com/office/drawing/2014/main" id="{7A6C01E4-3875-4876-BC5F-181128B4CD41}"/>
              </a:ext>
            </a:extLst>
          </p:cNvPr>
          <p:cNvSpPr/>
          <p:nvPr/>
        </p:nvSpPr>
        <p:spPr>
          <a:xfrm>
            <a:off x="4627482" y="1417983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2BA089B6-7E22-45BE-982D-AFB5F1901F00}"/>
              </a:ext>
            </a:extLst>
          </p:cNvPr>
          <p:cNvSpPr/>
          <p:nvPr/>
        </p:nvSpPr>
        <p:spPr>
          <a:xfrm>
            <a:off x="7309429" y="1406534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" name="Heptágono 13">
            <a:extLst>
              <a:ext uri="{FF2B5EF4-FFF2-40B4-BE49-F238E27FC236}">
                <a16:creationId xmlns:a16="http://schemas.microsoft.com/office/drawing/2014/main" id="{A2DDAF46-218D-4929-89D5-6A81955F0C6A}"/>
              </a:ext>
            </a:extLst>
          </p:cNvPr>
          <p:cNvSpPr/>
          <p:nvPr/>
        </p:nvSpPr>
        <p:spPr>
          <a:xfrm>
            <a:off x="9474542" y="1389376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0D79876-46AB-488B-ACE1-E5406F627191}"/>
              </a:ext>
            </a:extLst>
          </p:cNvPr>
          <p:cNvCxnSpPr>
            <a:cxnSpLocks/>
          </p:cNvCxnSpPr>
          <p:nvPr/>
        </p:nvCxnSpPr>
        <p:spPr>
          <a:xfrm>
            <a:off x="2822713" y="4197758"/>
            <a:ext cx="104692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2277386-B650-4015-9E85-F9D8E3193E28}"/>
              </a:ext>
            </a:extLst>
          </p:cNvPr>
          <p:cNvCxnSpPr>
            <a:cxnSpLocks/>
          </p:cNvCxnSpPr>
          <p:nvPr/>
        </p:nvCxnSpPr>
        <p:spPr>
          <a:xfrm>
            <a:off x="3432313" y="3538330"/>
            <a:ext cx="45057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4" grpId="0" animBg="1"/>
      <p:bldP spid="7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411F-E2C3-4B46-81A0-DEA67612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645493"/>
            <a:ext cx="9520158" cy="104923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Let’s see more 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xamples of Negative Sentences with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doesn't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F347-2268-4B5E-ACBD-4A92041D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Arabic.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speak Italian. (he)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have time for a 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door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move. (it)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My friends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want to go to the party. (they)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My mom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n't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like fish. (she)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Paul and Carol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don’t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know the answer. (they)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AED7289-B7EE-4AE2-BE5C-27DE34159A63}"/>
              </a:ext>
            </a:extLst>
          </p:cNvPr>
          <p:cNvCxnSpPr>
            <a:cxnSpLocks/>
          </p:cNvCxnSpPr>
          <p:nvPr/>
        </p:nvCxnSpPr>
        <p:spPr>
          <a:xfrm flipH="1">
            <a:off x="5645427" y="2740209"/>
            <a:ext cx="2721333" cy="2650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B704DC-051D-4E34-8FF2-B744EBFCDB2E}"/>
              </a:ext>
            </a:extLst>
          </p:cNvPr>
          <p:cNvCxnSpPr>
            <a:cxnSpLocks/>
          </p:cNvCxnSpPr>
          <p:nvPr/>
        </p:nvCxnSpPr>
        <p:spPr>
          <a:xfrm flipH="1">
            <a:off x="5473149" y="4267200"/>
            <a:ext cx="2893611" cy="519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C85B7E2-A7EA-4A4D-839E-9805F0228D85}"/>
              </a:ext>
            </a:extLst>
          </p:cNvPr>
          <p:cNvCxnSpPr>
            <a:cxnSpLocks/>
          </p:cNvCxnSpPr>
          <p:nvPr/>
        </p:nvCxnSpPr>
        <p:spPr>
          <a:xfrm flipH="1">
            <a:off x="5049080" y="3535680"/>
            <a:ext cx="3317680" cy="205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andlord Newsletter - Rent Increase | Funny emoticons, Emoticons emojis,  Funny emoji faces">
            <a:extLst>
              <a:ext uri="{FF2B5EF4-FFF2-40B4-BE49-F238E27FC236}">
                <a16:creationId xmlns:a16="http://schemas.microsoft.com/office/drawing/2014/main" id="{A80E9350-6EBE-4B57-9F89-1E8311B5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43" y="1757676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96E52E9-4692-4B60-A5FE-C160823BFC8F}"/>
              </a:ext>
            </a:extLst>
          </p:cNvPr>
          <p:cNvSpPr txBox="1"/>
          <p:nvPr/>
        </p:nvSpPr>
        <p:spPr>
          <a:xfrm>
            <a:off x="8865373" y="4841807"/>
            <a:ext cx="28575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third person singular!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FF414-5038-4798-8858-75F8AA5F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F28B13-34C1-416A-8AE0-E3C951C8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33933"/>
            <a:ext cx="9520158" cy="517060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 in the Simple Present Tense:</a:t>
            </a:r>
            <a:endParaRPr lang="en-U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9965-6CCE-431A-8ECC-E198DA7B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499" y="2741803"/>
            <a:ext cx="10336695" cy="51706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make a question in English we normally use the auxiliaries: “do” and “does”.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D17F62-6057-4A49-9BC9-24A79737E8BB}"/>
              </a:ext>
            </a:extLst>
          </p:cNvPr>
          <p:cNvSpPr txBox="1"/>
          <p:nvPr/>
        </p:nvSpPr>
        <p:spPr>
          <a:xfrm>
            <a:off x="569835" y="4742043"/>
            <a:ext cx="10336695" cy="369332"/>
          </a:xfrm>
          <a:prstGeom prst="rect">
            <a:avLst/>
          </a:prstGeom>
          <a:pattFill prst="pct7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When we ask ‘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Yes/No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’ questions,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and “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is normally put at the beginning of the question.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729FFE-6106-4BAB-AB4F-F15FCCD600C4}"/>
              </a:ext>
            </a:extLst>
          </p:cNvPr>
          <p:cNvSpPr txBox="1"/>
          <p:nvPr/>
        </p:nvSpPr>
        <p:spPr>
          <a:xfrm>
            <a:off x="3958316" y="5444837"/>
            <a:ext cx="6188764" cy="369332"/>
          </a:xfrm>
          <a:prstGeom prst="rect">
            <a:avLst/>
          </a:prstGeom>
          <a:pattFill prst="lt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‘do’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 the subject is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4A4C287-378E-45BA-9DCA-8F57B486AC1D}"/>
              </a:ext>
            </a:extLst>
          </p:cNvPr>
          <p:cNvSpPr txBox="1"/>
          <p:nvPr/>
        </p:nvSpPr>
        <p:spPr>
          <a:xfrm>
            <a:off x="6294774" y="6147631"/>
            <a:ext cx="5526012" cy="369332"/>
          </a:xfrm>
          <a:prstGeom prst="rect">
            <a:avLst/>
          </a:prstGeom>
          <a:pattFill prst="lt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‘does’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when the subject is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he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she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49DC83A-4485-4445-8E39-57105509D0B9}"/>
              </a:ext>
            </a:extLst>
          </p:cNvPr>
          <p:cNvSpPr txBox="1">
            <a:spLocks/>
          </p:cNvSpPr>
          <p:nvPr/>
        </p:nvSpPr>
        <p:spPr>
          <a:xfrm>
            <a:off x="1069746" y="1611324"/>
            <a:ext cx="11595653" cy="517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How do we ask questions in the Simple Present Tense?</a:t>
            </a:r>
            <a:endParaRPr lang="en-US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2FE2CF-EC31-4E9E-9714-EAE4FD71F5A0}"/>
              </a:ext>
            </a:extLst>
          </p:cNvPr>
          <p:cNvSpPr txBox="1"/>
          <p:nvPr/>
        </p:nvSpPr>
        <p:spPr>
          <a:xfrm>
            <a:off x="1327758" y="3544001"/>
            <a:ext cx="97270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These auxiliaries have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 translation in Spanish however,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they are necessary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show we are making a question. </a:t>
            </a:r>
            <a:endParaRPr lang="en-US" b="1" dirty="0"/>
          </a:p>
        </p:txBody>
      </p:sp>
      <p:pic>
        <p:nvPicPr>
          <p:cNvPr id="11" name="Picture 2" descr="Question Mark Clipart Emoji Picture Tran #908510 - PNG Images - PNGio">
            <a:extLst>
              <a:ext uri="{FF2B5EF4-FFF2-40B4-BE49-F238E27FC236}">
                <a16:creationId xmlns:a16="http://schemas.microsoft.com/office/drawing/2014/main" id="{4600BD68-04B9-456B-A813-303AF06F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80" y="473822"/>
            <a:ext cx="1933327" cy="19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13" grpId="0" animBg="1"/>
      <p:bldP spid="15" grpId="0" animBg="1"/>
      <p:bldP spid="17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14990-EBA6-447D-A217-BA77892E1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A6F576-720F-4F33-8B1C-BA019056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17" y="834887"/>
            <a:ext cx="9520158" cy="647806"/>
          </a:xfrm>
        </p:spPr>
        <p:txBody>
          <a:bodyPr/>
          <a:lstStyle/>
          <a:p>
            <a:r>
              <a:rPr lang="en-US" dirty="0"/>
              <a:t>Let’s see some examples or </a:t>
            </a:r>
            <a:r>
              <a:rPr lang="en-US" b="1" u="sng" dirty="0"/>
              <a:t>Yes/No </a:t>
            </a:r>
            <a:r>
              <a:rPr lang="en-US" dirty="0"/>
              <a:t>questions: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0152A-4CFC-4C96-BA46-3F4C4E15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671" y="2831176"/>
            <a:ext cx="4269757" cy="29885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you need a dictionary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Mary need a dictionary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we have a meeting now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 rain a lot in winter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they want to go to the party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Paul like pizza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EF0DB1A-CE11-489D-AAA7-CD3228D45275}"/>
              </a:ext>
            </a:extLst>
          </p:cNvPr>
          <p:cNvSpPr txBox="1">
            <a:spLocks/>
          </p:cNvSpPr>
          <p:nvPr/>
        </p:nvSpPr>
        <p:spPr>
          <a:xfrm>
            <a:off x="1229913" y="2629359"/>
            <a:ext cx="4269757" cy="2988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ou need a dictionary.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Mary need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 dictionary.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have a meeting now.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rain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 lot in winter.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They want to go to the party.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Paul like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pizza.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92AA7B-D3E3-4E47-9A97-B19000F01F93}"/>
              </a:ext>
            </a:extLst>
          </p:cNvPr>
          <p:cNvSpPr txBox="1"/>
          <p:nvPr/>
        </p:nvSpPr>
        <p:spPr>
          <a:xfrm>
            <a:off x="1137146" y="1990956"/>
            <a:ext cx="26264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Affirmative sentences: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96BED9-D645-409B-B43B-D556EAE7D122}"/>
              </a:ext>
            </a:extLst>
          </p:cNvPr>
          <p:cNvSpPr txBox="1"/>
          <p:nvPr/>
        </p:nvSpPr>
        <p:spPr>
          <a:xfrm>
            <a:off x="6728021" y="2138996"/>
            <a:ext cx="38365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Let’s make them: Yes/No questions: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F5A705-20DF-4B45-836D-7839A1676E8B}"/>
              </a:ext>
            </a:extLst>
          </p:cNvPr>
          <p:cNvSpPr txBox="1"/>
          <p:nvPr/>
        </p:nvSpPr>
        <p:spPr>
          <a:xfrm>
            <a:off x="5499671" y="6319910"/>
            <a:ext cx="6148990" cy="369332"/>
          </a:xfrm>
          <a:prstGeom prst="rect">
            <a:avLst/>
          </a:prstGeom>
          <a:pattFill prst="lt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Notice we start the question with the auxiliary: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does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71F48DE6-18CF-4FB7-9C3D-E7F4054E2682}"/>
              </a:ext>
            </a:extLst>
          </p:cNvPr>
          <p:cNvSpPr/>
          <p:nvPr/>
        </p:nvSpPr>
        <p:spPr>
          <a:xfrm>
            <a:off x="7779026" y="5617874"/>
            <a:ext cx="198783" cy="70203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89893E0-5763-470A-960A-0FA51F7FF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304F9B6-84CA-40EE-A89E-E9B7DAEA5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D9C1F7-B515-426F-B3CB-533A6E7D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10" y="395427"/>
            <a:ext cx="9607805" cy="1118130"/>
          </a:xfrm>
        </p:spPr>
        <p:txBody>
          <a:bodyPr anchor="b"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C00000"/>
                </a:solidFill>
                <a:effectLst/>
              </a:rPr>
              <a:t>The following is the word order to construct a basic question in English using: </a:t>
            </a:r>
            <a:r>
              <a:rPr lang="en-US" b="1" i="0" u="sng" dirty="0">
                <a:solidFill>
                  <a:srgbClr val="C00000"/>
                </a:solidFill>
                <a:effectLst/>
              </a:rPr>
              <a:t>Do</a:t>
            </a:r>
            <a:r>
              <a:rPr lang="en-US" b="0" i="0" dirty="0">
                <a:solidFill>
                  <a:srgbClr val="C00000"/>
                </a:solidFill>
                <a:effectLst/>
              </a:rPr>
              <a:t> or </a:t>
            </a:r>
            <a:r>
              <a:rPr lang="en-US" b="1" i="0" u="sng" dirty="0">
                <a:solidFill>
                  <a:srgbClr val="C00000"/>
                </a:solidFill>
                <a:effectLst/>
              </a:rPr>
              <a:t>Does</a:t>
            </a:r>
            <a:r>
              <a:rPr lang="en-US" b="0" i="0" dirty="0">
                <a:solidFill>
                  <a:srgbClr val="C00000"/>
                </a:solidFill>
                <a:effectLst/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1DF463B2-36E3-4FDD-A787-E7263CDF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3">
            <a:extLst>
              <a:ext uri="{FF2B5EF4-FFF2-40B4-BE49-F238E27FC236}">
                <a16:creationId xmlns:a16="http://schemas.microsoft.com/office/drawing/2014/main" id="{5E7F4885-3EDC-461A-89DA-FB14C5ED4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3DE18CD4-3C1C-4438-A98C-9FAD67B0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8C5E1BB-6D44-4EBB-BCC4-0366DAB53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22944"/>
              </p:ext>
            </p:extLst>
          </p:nvPr>
        </p:nvGraphicFramePr>
        <p:xfrm>
          <a:off x="851609" y="2205499"/>
          <a:ext cx="9859608" cy="261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23298">
                  <a:extLst>
                    <a:ext uri="{9D8B030D-6E8A-4147-A177-3AD203B41FA5}">
                      <a16:colId xmlns:a16="http://schemas.microsoft.com/office/drawing/2014/main" val="3338546545"/>
                    </a:ext>
                  </a:extLst>
                </a:gridCol>
                <a:gridCol w="2770681">
                  <a:extLst>
                    <a:ext uri="{9D8B030D-6E8A-4147-A177-3AD203B41FA5}">
                      <a16:colId xmlns:a16="http://schemas.microsoft.com/office/drawing/2014/main" val="1850376532"/>
                    </a:ext>
                  </a:extLst>
                </a:gridCol>
                <a:gridCol w="1829668">
                  <a:extLst>
                    <a:ext uri="{9D8B030D-6E8A-4147-A177-3AD203B41FA5}">
                      <a16:colId xmlns:a16="http://schemas.microsoft.com/office/drawing/2014/main" val="2830226364"/>
                    </a:ext>
                  </a:extLst>
                </a:gridCol>
                <a:gridCol w="2835961">
                  <a:extLst>
                    <a:ext uri="{9D8B030D-6E8A-4147-A177-3AD203B41FA5}">
                      <a16:colId xmlns:a16="http://schemas.microsoft.com/office/drawing/2014/main" val="2735573944"/>
                    </a:ext>
                  </a:extLst>
                </a:gridCol>
              </a:tblGrid>
              <a:tr h="117803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Do / Does</a:t>
                      </a:r>
                    </a:p>
                  </a:txBody>
                  <a:tcPr marL="48303" marR="96607" marT="48303" marB="48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  Subject</a:t>
                      </a:r>
                    </a:p>
                  </a:txBody>
                  <a:tcPr marL="48303" marR="96607" marT="48303" marB="48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 Verb*</a:t>
                      </a:r>
                    </a:p>
                  </a:txBody>
                  <a:tcPr marL="48303" marR="96607" marT="48303" marB="48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The Rest of the sentence</a:t>
                      </a:r>
                    </a:p>
                  </a:txBody>
                  <a:tcPr marL="48303" marR="96607" marT="48303" marB="48303" anchor="ctr"/>
                </a:tc>
                <a:extLst>
                  <a:ext uri="{0D108BD9-81ED-4DB2-BD59-A6C34878D82A}">
                    <a16:rowId xmlns:a16="http://schemas.microsoft.com/office/drawing/2014/main" val="2515558538"/>
                  </a:ext>
                </a:extLst>
              </a:tr>
              <a:tr h="922032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Do</a:t>
                      </a:r>
                    </a:p>
                  </a:txBody>
                  <a:tcPr marL="48303" marR="48303" marT="19321" marB="19321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I  /  you  /  we  /  they</a:t>
                      </a:r>
                    </a:p>
                  </a:txBody>
                  <a:tcPr marL="48303" marR="48303" marT="19321" marB="19321" anchor="ctr"/>
                </a:tc>
                <a:tc rowSpan="2"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  have  /  need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  want,  etc.</a:t>
                      </a:r>
                    </a:p>
                  </a:txBody>
                  <a:tcPr marL="48303" marR="48303" marT="19321" marB="19321" anchor="ctr"/>
                </a:tc>
                <a:tc rowSpan="2"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 new bike?</a:t>
                      </a:r>
                    </a:p>
                  </a:txBody>
                  <a:tcPr marL="48303" marR="48303" marT="19321" marB="19321" anchor="ctr"/>
                </a:tc>
                <a:extLst>
                  <a:ext uri="{0D108BD9-81ED-4DB2-BD59-A6C34878D82A}">
                    <a16:rowId xmlns:a16="http://schemas.microsoft.com/office/drawing/2014/main" val="1723336857"/>
                  </a:ext>
                </a:extLst>
              </a:tr>
              <a:tr h="51624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Doe</a:t>
                      </a:r>
                      <a:r>
                        <a:rPr lang="en-US" sz="1800" b="1" u="sng" dirty="0">
                          <a:effectLst/>
                        </a:rPr>
                        <a:t>s</a:t>
                      </a:r>
                    </a:p>
                  </a:txBody>
                  <a:tcPr marL="48303" marR="48303" marT="19321" marB="19321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he  /  she  /   It</a:t>
                      </a:r>
                    </a:p>
                  </a:txBody>
                  <a:tcPr marL="48303" marR="48303" marT="19321" marB="19321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7879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8E5962F-727C-46AB-912C-55C25F0B971B}"/>
              </a:ext>
            </a:extLst>
          </p:cNvPr>
          <p:cNvCxnSpPr/>
          <p:nvPr/>
        </p:nvCxnSpPr>
        <p:spPr>
          <a:xfrm>
            <a:off x="2743200" y="2015732"/>
            <a:ext cx="0" cy="2830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AA11E9C-8285-43FA-98F4-41B97A411573}"/>
              </a:ext>
            </a:extLst>
          </p:cNvPr>
          <p:cNvCxnSpPr>
            <a:cxnSpLocks/>
          </p:cNvCxnSpPr>
          <p:nvPr/>
        </p:nvCxnSpPr>
        <p:spPr>
          <a:xfrm>
            <a:off x="6082597" y="2052533"/>
            <a:ext cx="0" cy="2830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2BCE822-B3EF-4DB3-8AA5-A5C0E6892CC6}"/>
              </a:ext>
            </a:extLst>
          </p:cNvPr>
          <p:cNvCxnSpPr>
            <a:cxnSpLocks/>
          </p:cNvCxnSpPr>
          <p:nvPr/>
        </p:nvCxnSpPr>
        <p:spPr>
          <a:xfrm>
            <a:off x="7692887" y="1995158"/>
            <a:ext cx="0" cy="2830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22096335-ADD6-41CF-8573-18DE0A813C11}"/>
              </a:ext>
            </a:extLst>
          </p:cNvPr>
          <p:cNvSpPr txBox="1">
            <a:spLocks/>
          </p:cNvSpPr>
          <p:nvPr/>
        </p:nvSpPr>
        <p:spPr>
          <a:xfrm>
            <a:off x="178752" y="5204252"/>
            <a:ext cx="11430152" cy="1026775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Bahnschrift" panose="020B0502040204020203" pitchFamily="34" charset="0"/>
              </a:rPr>
              <a:t>Notice that the “s” </a:t>
            </a:r>
            <a:r>
              <a:rPr lang="en-US" b="1" u="sng" dirty="0">
                <a:latin typeface="Bahnschrift" panose="020B0502040204020203" pitchFamily="34" charset="0"/>
              </a:rPr>
              <a:t>is</a:t>
            </a:r>
            <a:r>
              <a:rPr lang="en-US" b="1" dirty="0">
                <a:latin typeface="Bahnschrift" panose="020B0502040204020203" pitchFamily="34" charset="0"/>
              </a:rPr>
              <a:t> in the auxiliary ‘doe</a:t>
            </a:r>
            <a:r>
              <a:rPr lang="en-US" b="1" u="sng" dirty="0">
                <a:latin typeface="Bahnschrift" panose="020B0502040204020203" pitchFamily="34" charset="0"/>
              </a:rPr>
              <a:t>s</a:t>
            </a:r>
            <a:r>
              <a:rPr lang="en-US" b="1" dirty="0">
                <a:latin typeface="Bahnschrift" panose="020B0502040204020203" pitchFamily="34" charset="0"/>
              </a:rPr>
              <a:t>’ for the 3</a:t>
            </a:r>
            <a:r>
              <a:rPr lang="en-US" b="1" baseline="30000" dirty="0">
                <a:latin typeface="Bahnschrift" panose="020B0502040204020203" pitchFamily="34" charset="0"/>
              </a:rPr>
              <a:t>rd</a:t>
            </a:r>
            <a:r>
              <a:rPr lang="en-US" b="1" dirty="0">
                <a:latin typeface="Bahnschrift" panose="020B0502040204020203" pitchFamily="34" charset="0"/>
              </a:rPr>
              <a:t> person singular. So it is not necessary to add it to the verb. </a:t>
            </a:r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1DCB3AAA-D149-41EB-969C-728615C3AEB4}"/>
              </a:ext>
            </a:extLst>
          </p:cNvPr>
          <p:cNvCxnSpPr/>
          <p:nvPr/>
        </p:nvCxnSpPr>
        <p:spPr>
          <a:xfrm rot="10800000">
            <a:off x="1490869" y="4651361"/>
            <a:ext cx="834887" cy="649357"/>
          </a:xfrm>
          <a:prstGeom prst="curvedConnector3">
            <a:avLst>
              <a:gd name="adj1" fmla="val -10317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C218CB4-2D52-4173-A733-85A9E6A25DFC}"/>
              </a:ext>
            </a:extLst>
          </p:cNvPr>
          <p:cNvCxnSpPr>
            <a:cxnSpLocks/>
          </p:cNvCxnSpPr>
          <p:nvPr/>
        </p:nvCxnSpPr>
        <p:spPr>
          <a:xfrm flipV="1">
            <a:off x="2421999" y="4446108"/>
            <a:ext cx="4005305" cy="13574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Heptágono 3">
            <a:extLst>
              <a:ext uri="{FF2B5EF4-FFF2-40B4-BE49-F238E27FC236}">
                <a16:creationId xmlns:a16="http://schemas.microsoft.com/office/drawing/2014/main" id="{68D7EE48-2A0E-4F5A-8D8E-043794A3260D}"/>
              </a:ext>
            </a:extLst>
          </p:cNvPr>
          <p:cNvSpPr/>
          <p:nvPr/>
        </p:nvSpPr>
        <p:spPr>
          <a:xfrm>
            <a:off x="1568361" y="1729350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DD1B5A3A-ED2F-4707-9CD0-528C7EE90C10}"/>
              </a:ext>
            </a:extLst>
          </p:cNvPr>
          <p:cNvSpPr/>
          <p:nvPr/>
        </p:nvSpPr>
        <p:spPr>
          <a:xfrm>
            <a:off x="4127977" y="1756754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Heptágono 8">
            <a:extLst>
              <a:ext uri="{FF2B5EF4-FFF2-40B4-BE49-F238E27FC236}">
                <a16:creationId xmlns:a16="http://schemas.microsoft.com/office/drawing/2014/main" id="{3B357C31-3EC7-42F2-934F-0E730B426D08}"/>
              </a:ext>
            </a:extLst>
          </p:cNvPr>
          <p:cNvSpPr/>
          <p:nvPr/>
        </p:nvSpPr>
        <p:spPr>
          <a:xfrm>
            <a:off x="6737367" y="1710235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382751BD-2E53-4031-A9B2-56783CA2633E}"/>
              </a:ext>
            </a:extLst>
          </p:cNvPr>
          <p:cNvSpPr/>
          <p:nvPr/>
        </p:nvSpPr>
        <p:spPr>
          <a:xfrm>
            <a:off x="8871122" y="1701002"/>
            <a:ext cx="569843" cy="476808"/>
          </a:xfrm>
          <a:prstGeom prst="heptago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134285D-EEF0-4785-8017-2B99E57247C8}"/>
              </a:ext>
            </a:extLst>
          </p:cNvPr>
          <p:cNvCxnSpPr>
            <a:cxnSpLocks/>
          </p:cNvCxnSpPr>
          <p:nvPr/>
        </p:nvCxnSpPr>
        <p:spPr>
          <a:xfrm>
            <a:off x="1343074" y="3896138"/>
            <a:ext cx="130736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E2693B9-7652-4372-A46D-2E5D8A24C6BE}"/>
              </a:ext>
            </a:extLst>
          </p:cNvPr>
          <p:cNvCxnSpPr>
            <a:cxnSpLocks/>
          </p:cNvCxnSpPr>
          <p:nvPr/>
        </p:nvCxnSpPr>
        <p:spPr>
          <a:xfrm>
            <a:off x="1820152" y="4627712"/>
            <a:ext cx="92304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4" grpId="0" animBg="1"/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044F-C35B-4E9B-B7FD-E52420CF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3" y="1050452"/>
            <a:ext cx="10618093" cy="1662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simple present tense in English is used to describe an action that is 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regular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7A427-7531-4C49-AD70-29F498A4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440" y="4463946"/>
            <a:ext cx="6568296" cy="1012929"/>
          </a:xfrm>
        </p:spPr>
        <p:txBody>
          <a:bodyPr>
            <a:normAutofit/>
          </a:bodyPr>
          <a:lstStyle/>
          <a:p>
            <a:r>
              <a:rPr lang="en-US" sz="3600" dirty="0"/>
              <a:t>Let’s take a closer look at it!</a:t>
            </a:r>
          </a:p>
        </p:txBody>
      </p:sp>
      <p:pic>
        <p:nvPicPr>
          <p:cNvPr id="1026" name="Picture 2" descr="Yep, you can do it. | Smiley, Smiley emoji, Emoticon">
            <a:extLst>
              <a:ext uri="{FF2B5EF4-FFF2-40B4-BE49-F238E27FC236}">
                <a16:creationId xmlns:a16="http://schemas.microsoft.com/office/drawing/2014/main" id="{6F6F94E0-F849-4955-8286-AF2F9B3D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01" y="3429000"/>
            <a:ext cx="1989275" cy="16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556EE-672D-443E-8C14-582E2AEB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39" y="285139"/>
            <a:ext cx="10802961" cy="1887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we use auxiliaries “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for answers?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6BDDE-622D-4CCB-9D4E-E320D16B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07" y="3975008"/>
            <a:ext cx="7834593" cy="6995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Well…. Yes!  But only if the answers are “short answers”!</a:t>
            </a:r>
          </a:p>
        </p:txBody>
      </p:sp>
      <p:pic>
        <p:nvPicPr>
          <p:cNvPr id="3074" name="Picture 2" descr="Question Mark Clipart Emoji Picture Tran #908510 - PNG Images - PNGio">
            <a:extLst>
              <a:ext uri="{FF2B5EF4-FFF2-40B4-BE49-F238E27FC236}">
                <a16:creationId xmlns:a16="http://schemas.microsoft.com/office/drawing/2014/main" id="{D69356C5-4EEE-4440-84CA-571115960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347" y="2173089"/>
            <a:ext cx="2928395" cy="29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D69B0CD-EB4F-4AA9-B8B0-9631D78B34E2}"/>
              </a:ext>
            </a:extLst>
          </p:cNvPr>
          <p:cNvSpPr txBox="1">
            <a:spLocks/>
          </p:cNvSpPr>
          <p:nvPr/>
        </p:nvSpPr>
        <p:spPr>
          <a:xfrm>
            <a:off x="3833947" y="5249428"/>
            <a:ext cx="5005253" cy="699544"/>
          </a:xfrm>
          <a:prstGeom prst="rect">
            <a:avLst/>
          </a:prstGeom>
        </p:spPr>
        <p:txBody>
          <a:bodyPr vert="horz" lIns="91440" tIns="9144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“short answers”?</a:t>
            </a:r>
          </a:p>
        </p:txBody>
      </p:sp>
    </p:spTree>
    <p:extLst>
      <p:ext uri="{BB962C8B-B14F-4D97-AF65-F5344CB8AC3E}">
        <p14:creationId xmlns:p14="http://schemas.microsoft.com/office/powerpoint/2010/main" val="4017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3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  <a:gs pos="99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03A6A-A28D-4C74-BE7F-EB27115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69" y="798974"/>
            <a:ext cx="2943601" cy="2975608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answers are answering in a way that summarize the information.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CEB16-498A-4C1D-BD61-674EBC59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324" y="829620"/>
            <a:ext cx="2761816" cy="9238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you like pizza?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FF7581-438B-4B3B-8F62-631D73AF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2057" y="282429"/>
            <a:ext cx="3823758" cy="478613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</a:rPr>
              <a:t>Let’s see a few examples: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C40638-64E6-4A9E-ACCE-4E6E3D1F933A}"/>
              </a:ext>
            </a:extLst>
          </p:cNvPr>
          <p:cNvSpPr txBox="1"/>
          <p:nvPr/>
        </p:nvSpPr>
        <p:spPr>
          <a:xfrm>
            <a:off x="7751958" y="5733057"/>
            <a:ext cx="21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No, I </a:t>
            </a:r>
            <a:r>
              <a:rPr lang="en-US" u="sng" spc="150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964BDF-6E58-4790-80FB-D22DB2AA0EDF}"/>
              </a:ext>
            </a:extLst>
          </p:cNvPr>
          <p:cNvSpPr txBox="1"/>
          <p:nvPr/>
        </p:nvSpPr>
        <p:spPr>
          <a:xfrm>
            <a:off x="6096000" y="2550103"/>
            <a:ext cx="155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Yes, I </a:t>
            </a:r>
            <a:r>
              <a:rPr lang="en-US" u="sng" spc="15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96B35-2689-4212-A51E-8A2E99DAF11F}"/>
              </a:ext>
            </a:extLst>
          </p:cNvPr>
          <p:cNvSpPr txBox="1"/>
          <p:nvPr/>
        </p:nvSpPr>
        <p:spPr>
          <a:xfrm>
            <a:off x="5875288" y="1626294"/>
            <a:ext cx="2761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Yes. I like pizza.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55E72F-8348-4930-AFD9-8FCFC40B45F6}"/>
              </a:ext>
            </a:extLst>
          </p:cNvPr>
          <p:cNvSpPr txBox="1"/>
          <p:nvPr/>
        </p:nvSpPr>
        <p:spPr>
          <a:xfrm>
            <a:off x="4775595" y="5167787"/>
            <a:ext cx="347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60" dirty="0">
                <a:latin typeface="Arial" panose="020B0604020202020204" pitchFamily="34" charset="0"/>
                <a:cs typeface="Arial" panose="020B0604020202020204" pitchFamily="34" charset="0"/>
              </a:rPr>
              <a:t>No, I </a:t>
            </a:r>
            <a:r>
              <a:rPr lang="en-US" u="sng" spc="160" dirty="0">
                <a:latin typeface="Arial" panose="020B0604020202020204" pitchFamily="34" charset="0"/>
                <a:cs typeface="Arial" panose="020B0604020202020204" pitchFamily="34" charset="0"/>
              </a:rPr>
              <a:t>don’t like pizza</a:t>
            </a:r>
            <a:r>
              <a:rPr lang="en-US" spc="16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2890A0-C084-4D27-91C1-0B07E5779E74}"/>
              </a:ext>
            </a:extLst>
          </p:cNvPr>
          <p:cNvSpPr txBox="1"/>
          <p:nvPr/>
        </p:nvSpPr>
        <p:spPr>
          <a:xfrm>
            <a:off x="8472977" y="2513250"/>
            <a:ext cx="2515321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The auxiliary: </a:t>
            </a:r>
            <a:r>
              <a:rPr lang="en-US" u="sng" spc="150" dirty="0"/>
              <a:t>do</a:t>
            </a:r>
            <a:r>
              <a:rPr lang="en-US" spc="150" dirty="0"/>
              <a:t>… summarizes this information.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E12928-5AC3-4AA1-B196-5983248E0F98}"/>
              </a:ext>
            </a:extLst>
          </p:cNvPr>
          <p:cNvSpPr txBox="1"/>
          <p:nvPr/>
        </p:nvSpPr>
        <p:spPr>
          <a:xfrm>
            <a:off x="4093293" y="3174417"/>
            <a:ext cx="155981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u="sng" spc="150" dirty="0"/>
              <a:t>Or</a:t>
            </a:r>
            <a:r>
              <a:rPr lang="en-US" spc="150" dirty="0"/>
              <a:t>: you can give a short answer.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3BC157-DC79-4C51-A9BD-5BC49CA8F8A5}"/>
              </a:ext>
            </a:extLst>
          </p:cNvPr>
          <p:cNvCxnSpPr>
            <a:cxnSpLocks/>
          </p:cNvCxnSpPr>
          <p:nvPr/>
        </p:nvCxnSpPr>
        <p:spPr>
          <a:xfrm flipV="1">
            <a:off x="7953784" y="1496451"/>
            <a:ext cx="1038386" cy="31450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A0AC1F-EFEA-41DF-A41F-562BC946BB93}"/>
              </a:ext>
            </a:extLst>
          </p:cNvPr>
          <p:cNvSpPr txBox="1"/>
          <p:nvPr/>
        </p:nvSpPr>
        <p:spPr>
          <a:xfrm>
            <a:off x="9006582" y="940277"/>
            <a:ext cx="1559815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You can give a long answer.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94D005A-4FFF-49AB-A9AF-36EDBBB83FE2}"/>
              </a:ext>
            </a:extLst>
          </p:cNvPr>
          <p:cNvCxnSpPr>
            <a:cxnSpLocks/>
          </p:cNvCxnSpPr>
          <p:nvPr/>
        </p:nvCxnSpPr>
        <p:spPr>
          <a:xfrm flipV="1">
            <a:off x="5653108" y="2956219"/>
            <a:ext cx="1144291" cy="711482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DE31976-2AE3-45F0-8741-0B3D58F217DF}"/>
              </a:ext>
            </a:extLst>
          </p:cNvPr>
          <p:cNvCxnSpPr>
            <a:cxnSpLocks/>
          </p:cNvCxnSpPr>
          <p:nvPr/>
        </p:nvCxnSpPr>
        <p:spPr>
          <a:xfrm>
            <a:off x="7256195" y="2367600"/>
            <a:ext cx="1240030" cy="47162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3029A82C-96DF-4F9E-A1D3-877A2AA5CECE}"/>
              </a:ext>
            </a:extLst>
          </p:cNvPr>
          <p:cNvSpPr/>
          <p:nvPr/>
        </p:nvSpPr>
        <p:spPr>
          <a:xfrm rot="5400000">
            <a:off x="7033672" y="1630002"/>
            <a:ext cx="471623" cy="10833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0DCF33E-473B-42F4-A7CF-357CD50EDD38}"/>
              </a:ext>
            </a:extLst>
          </p:cNvPr>
          <p:cNvSpPr txBox="1"/>
          <p:nvPr/>
        </p:nvSpPr>
        <p:spPr>
          <a:xfrm>
            <a:off x="2718184" y="5167787"/>
            <a:ext cx="155981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You can give a long negative answer.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44837DE-5E7B-4D5F-9021-782A52E456F1}"/>
              </a:ext>
            </a:extLst>
          </p:cNvPr>
          <p:cNvSpPr txBox="1"/>
          <p:nvPr/>
        </p:nvSpPr>
        <p:spPr>
          <a:xfrm>
            <a:off x="10337210" y="4731665"/>
            <a:ext cx="1559815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u="sng" spc="150" dirty="0"/>
              <a:t>Or</a:t>
            </a:r>
            <a:r>
              <a:rPr lang="en-US" spc="150" dirty="0"/>
              <a:t>:</a:t>
            </a:r>
          </a:p>
          <a:p>
            <a:r>
              <a:rPr lang="en-US" spc="150" dirty="0"/>
              <a:t>You can give a short negative answer. 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6C60A11-5383-46E9-AB68-75383BDDFC49}"/>
              </a:ext>
            </a:extLst>
          </p:cNvPr>
          <p:cNvCxnSpPr>
            <a:cxnSpLocks/>
          </p:cNvCxnSpPr>
          <p:nvPr/>
        </p:nvCxnSpPr>
        <p:spPr>
          <a:xfrm flipV="1">
            <a:off x="4277999" y="5572318"/>
            <a:ext cx="995193" cy="35958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BB5E2D0-FA74-4262-B802-8C7649387C0E}"/>
              </a:ext>
            </a:extLst>
          </p:cNvPr>
          <p:cNvCxnSpPr>
            <a:cxnSpLocks/>
          </p:cNvCxnSpPr>
          <p:nvPr/>
        </p:nvCxnSpPr>
        <p:spPr>
          <a:xfrm flipV="1">
            <a:off x="9144000" y="5537119"/>
            <a:ext cx="1117432" cy="380604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74BA48-B2E8-45C7-893F-2CAAC89F6412}"/>
              </a:ext>
            </a:extLst>
          </p:cNvPr>
          <p:cNvSpPr txBox="1"/>
          <p:nvPr/>
        </p:nvSpPr>
        <p:spPr>
          <a:xfrm>
            <a:off x="8352635" y="6485991"/>
            <a:ext cx="1414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spc="160" dirty="0">
                <a:latin typeface="Arial" panose="020B0604020202020204" pitchFamily="34" charset="0"/>
                <a:cs typeface="Arial" panose="020B0604020202020204" pitchFamily="34" charset="0"/>
              </a:rPr>
              <a:t>Period here</a:t>
            </a:r>
            <a:r>
              <a:rPr lang="en-US" sz="1400" spc="1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719357-5BC5-4AAA-A056-F4C2AD9C541C}"/>
              </a:ext>
            </a:extLst>
          </p:cNvPr>
          <p:cNvCxnSpPr>
            <a:cxnSpLocks/>
          </p:cNvCxnSpPr>
          <p:nvPr/>
        </p:nvCxnSpPr>
        <p:spPr>
          <a:xfrm flipV="1">
            <a:off x="8850232" y="6102389"/>
            <a:ext cx="209511" cy="500342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2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6" grpId="0"/>
      <p:bldP spid="8" grpId="0"/>
      <p:bldP spid="10" grpId="0"/>
      <p:bldP spid="12" grpId="0"/>
      <p:bldP spid="14" grpId="0" animBg="1"/>
      <p:bldP spid="16" grpId="0" animBg="1"/>
      <p:bldP spid="20" grpId="0" animBg="1"/>
      <p:bldP spid="26" grpId="0" animBg="1"/>
      <p:bldP spid="27" grpId="0" animBg="1"/>
      <p:bldP spid="28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3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  <a:gs pos="99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03A6A-A28D-4C74-BE7F-EB27115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73" y="798974"/>
            <a:ext cx="3183128" cy="2254192"/>
          </a:xfr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Short answers for the third person singular (with auxiliary ‘does’)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CEB16-498A-4C1D-BD61-674EBC59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347" y="659319"/>
            <a:ext cx="3914756" cy="9238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your sister like pizza?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FF7581-438B-4B3B-8F62-631D73AF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221" y="4552123"/>
            <a:ext cx="3315799" cy="1508838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000" spc="150" dirty="0"/>
              <a:t>This is a long negative answer. </a:t>
            </a:r>
            <a:r>
              <a:rPr lang="en-US" sz="2000" u="sng" spc="150" dirty="0"/>
              <a:t>Remember:</a:t>
            </a:r>
            <a:r>
              <a:rPr lang="en-US" sz="2000" spc="150" dirty="0"/>
              <a:t> it’s not necessary to add ‘s’ to the verb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C40638-64E6-4A9E-ACCE-4E6E3D1F933A}"/>
              </a:ext>
            </a:extLst>
          </p:cNvPr>
          <p:cNvSpPr txBox="1"/>
          <p:nvPr/>
        </p:nvSpPr>
        <p:spPr>
          <a:xfrm>
            <a:off x="7579996" y="5610528"/>
            <a:ext cx="21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No, she </a:t>
            </a:r>
            <a:r>
              <a:rPr lang="en-US" u="sng" spc="150" dirty="0"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964BDF-6E58-4790-80FB-D22DB2AA0EDF}"/>
              </a:ext>
            </a:extLst>
          </p:cNvPr>
          <p:cNvSpPr txBox="1"/>
          <p:nvPr/>
        </p:nvSpPr>
        <p:spPr>
          <a:xfrm>
            <a:off x="6905458" y="2548152"/>
            <a:ext cx="2761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Yes, she </a:t>
            </a:r>
            <a:r>
              <a:rPr lang="en-US" u="sng" spc="15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96B35-2689-4212-A51E-8A2E99DAF11F}"/>
              </a:ext>
            </a:extLst>
          </p:cNvPr>
          <p:cNvSpPr txBox="1"/>
          <p:nvPr/>
        </p:nvSpPr>
        <p:spPr>
          <a:xfrm>
            <a:off x="5671600" y="1529834"/>
            <a:ext cx="2761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Yes, she like</a:t>
            </a:r>
            <a:r>
              <a:rPr lang="en-US" u="sng" spc="1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 pizza.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55E72F-8348-4930-AFD9-8FCFC40B45F6}"/>
              </a:ext>
            </a:extLst>
          </p:cNvPr>
          <p:cNvSpPr txBox="1"/>
          <p:nvPr/>
        </p:nvSpPr>
        <p:spPr>
          <a:xfrm>
            <a:off x="4598501" y="4662296"/>
            <a:ext cx="378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60" dirty="0">
                <a:latin typeface="Arial" panose="020B0604020202020204" pitchFamily="34" charset="0"/>
                <a:cs typeface="Arial" panose="020B0604020202020204" pitchFamily="34" charset="0"/>
              </a:rPr>
              <a:t>No, she doe</a:t>
            </a:r>
            <a:r>
              <a:rPr lang="en-US" u="sng" spc="16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160" dirty="0">
                <a:latin typeface="Arial" panose="020B0604020202020204" pitchFamily="34" charset="0"/>
                <a:cs typeface="Arial" panose="020B0604020202020204" pitchFamily="34" charset="0"/>
              </a:rPr>
              <a:t>n’t like pizza.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B5F473-7007-4B7A-B31D-33300D971FA8}"/>
              </a:ext>
            </a:extLst>
          </p:cNvPr>
          <p:cNvSpPr txBox="1"/>
          <p:nvPr/>
        </p:nvSpPr>
        <p:spPr>
          <a:xfrm>
            <a:off x="9667273" y="169960"/>
            <a:ext cx="2248239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This is a long affirmative answer. </a:t>
            </a:r>
            <a:r>
              <a:rPr lang="en-US" u="sng" spc="150" dirty="0"/>
              <a:t>Remember</a:t>
            </a:r>
            <a:r>
              <a:rPr lang="en-US" spc="150" dirty="0"/>
              <a:t> to add ‘s’ to the verb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123E38-7A04-4CD8-BAE2-80C58CAF0D7B}"/>
              </a:ext>
            </a:extLst>
          </p:cNvPr>
          <p:cNvSpPr txBox="1"/>
          <p:nvPr/>
        </p:nvSpPr>
        <p:spPr>
          <a:xfrm>
            <a:off x="4803675" y="2875533"/>
            <a:ext cx="186078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This is a </a:t>
            </a:r>
            <a:r>
              <a:rPr lang="en-US" u="sng" spc="150" dirty="0"/>
              <a:t>short</a:t>
            </a:r>
            <a:r>
              <a:rPr lang="en-US" spc="150" dirty="0"/>
              <a:t> affirmative answer.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137A3D-312E-40FA-9F94-0A64B39752D6}"/>
              </a:ext>
            </a:extLst>
          </p:cNvPr>
          <p:cNvSpPr txBox="1"/>
          <p:nvPr/>
        </p:nvSpPr>
        <p:spPr>
          <a:xfrm>
            <a:off x="9667479" y="2442045"/>
            <a:ext cx="224823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u="sng" spc="150" dirty="0"/>
              <a:t>Remember</a:t>
            </a:r>
            <a:r>
              <a:rPr lang="en-US" spc="150" dirty="0"/>
              <a:t> the auxiliary ‘does’ substitutes the information in a long answer.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D4AF79-0C6A-46AE-BEFF-63D886F2F56E}"/>
              </a:ext>
            </a:extLst>
          </p:cNvPr>
          <p:cNvSpPr txBox="1"/>
          <p:nvPr/>
        </p:nvSpPr>
        <p:spPr>
          <a:xfrm>
            <a:off x="9922394" y="5518195"/>
            <a:ext cx="2000612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pc="150" dirty="0"/>
              <a:t>This is a </a:t>
            </a:r>
            <a:r>
              <a:rPr lang="en-US" u="sng" spc="150" dirty="0"/>
              <a:t>short</a:t>
            </a:r>
            <a:r>
              <a:rPr lang="en-US" spc="150" dirty="0"/>
              <a:t> negative answer.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E0C04DD-DFE4-4862-BBE5-4AA6FE5AC96B}"/>
              </a:ext>
            </a:extLst>
          </p:cNvPr>
          <p:cNvCxnSpPr>
            <a:cxnSpLocks/>
          </p:cNvCxnSpPr>
          <p:nvPr/>
        </p:nvCxnSpPr>
        <p:spPr>
          <a:xfrm flipV="1">
            <a:off x="8278295" y="950909"/>
            <a:ext cx="1297526" cy="686417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010C1D7-2A35-4F90-BB1A-DE5F9FAC06E5}"/>
              </a:ext>
            </a:extLst>
          </p:cNvPr>
          <p:cNvCxnSpPr>
            <a:cxnSpLocks/>
          </p:cNvCxnSpPr>
          <p:nvPr/>
        </p:nvCxnSpPr>
        <p:spPr>
          <a:xfrm>
            <a:off x="7621471" y="2253861"/>
            <a:ext cx="1954350" cy="6167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A4C64EA-57F8-41BD-A741-558BB6C2B1B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686965" y="3288977"/>
            <a:ext cx="1449644" cy="575186"/>
          </a:xfrm>
          <a:prstGeom prst="curvedConnector4">
            <a:avLst>
              <a:gd name="adj1" fmla="val 41867"/>
              <a:gd name="adj2" fmla="val -531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errar llave 25">
            <a:extLst>
              <a:ext uri="{FF2B5EF4-FFF2-40B4-BE49-F238E27FC236}">
                <a16:creationId xmlns:a16="http://schemas.microsoft.com/office/drawing/2014/main" id="{80085096-F75F-4B24-B74C-91AE56473885}"/>
              </a:ext>
            </a:extLst>
          </p:cNvPr>
          <p:cNvSpPr/>
          <p:nvPr/>
        </p:nvSpPr>
        <p:spPr>
          <a:xfrm rot="5400000">
            <a:off x="7248182" y="1379525"/>
            <a:ext cx="477871" cy="1324992"/>
          </a:xfrm>
          <a:prstGeom prst="righ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CBC8D87B-DC90-4C07-A2D9-3C56B22E1A82}"/>
              </a:ext>
            </a:extLst>
          </p:cNvPr>
          <p:cNvSpPr/>
          <p:nvPr/>
        </p:nvSpPr>
        <p:spPr>
          <a:xfrm rot="5400000">
            <a:off x="7900798" y="2511505"/>
            <a:ext cx="471623" cy="10833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0F24077A-0783-4BE8-8252-6C7860D8032C}"/>
              </a:ext>
            </a:extLst>
          </p:cNvPr>
          <p:cNvSpPr/>
          <p:nvPr/>
        </p:nvSpPr>
        <p:spPr>
          <a:xfrm rot="5400000">
            <a:off x="6263947" y="3903374"/>
            <a:ext cx="470490" cy="261357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BE50A3A-617B-4767-AE8F-640E277F907D}"/>
              </a:ext>
            </a:extLst>
          </p:cNvPr>
          <p:cNvSpPr txBox="1"/>
          <p:nvPr/>
        </p:nvSpPr>
        <p:spPr>
          <a:xfrm>
            <a:off x="8352635" y="6485991"/>
            <a:ext cx="1414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spc="160" dirty="0">
                <a:latin typeface="Arial" panose="020B0604020202020204" pitchFamily="34" charset="0"/>
                <a:cs typeface="Arial" panose="020B0604020202020204" pitchFamily="34" charset="0"/>
              </a:rPr>
              <a:t>Period here</a:t>
            </a:r>
            <a:r>
              <a:rPr lang="en-US" sz="1400" spc="16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4E15173-8425-4786-80B0-F6BE0A924269}"/>
              </a:ext>
            </a:extLst>
          </p:cNvPr>
          <p:cNvCxnSpPr>
            <a:cxnSpLocks/>
          </p:cNvCxnSpPr>
          <p:nvPr/>
        </p:nvCxnSpPr>
        <p:spPr>
          <a:xfrm flipV="1">
            <a:off x="9059743" y="5907091"/>
            <a:ext cx="516078" cy="68584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FD98AE3-24C7-4153-BCA2-E197B9B7AFA5}"/>
              </a:ext>
            </a:extLst>
          </p:cNvPr>
          <p:cNvCxnSpPr>
            <a:cxnSpLocks/>
          </p:cNvCxnSpPr>
          <p:nvPr/>
        </p:nvCxnSpPr>
        <p:spPr>
          <a:xfrm flipV="1">
            <a:off x="4345497" y="5394775"/>
            <a:ext cx="2088343" cy="52717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 animBg="1"/>
      <p:bldP spid="6" grpId="0"/>
      <p:bldP spid="8" grpId="0"/>
      <p:bldP spid="10" grpId="0"/>
      <p:bldP spid="12" grpId="0"/>
      <p:bldP spid="9" grpId="0" animBg="1"/>
      <p:bldP spid="11" grpId="0" animBg="1"/>
      <p:bldP spid="13" grpId="0" animBg="1"/>
      <p:bldP spid="14" grpId="0" animBg="1"/>
      <p:bldP spid="26" grpId="0" animBg="1"/>
      <p:bldP spid="28" grpId="0" animBg="1"/>
      <p:bldP spid="34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CD0D-B4EB-44A0-923D-D67434BF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04" y="344556"/>
            <a:ext cx="10510869" cy="141771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Remember: 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use the auxiliaries: ‘do’ and ‘does’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to give “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 Answers”.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E6FD7-82D1-4329-81F1-DEC2E928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534" y="1986984"/>
            <a:ext cx="10060957" cy="1012929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questions that use ‘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 at the beginning (Yes/No questions) – (for: I, you, we, they),   it is possible to give short answers to direct questions as follows: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56593F3-295C-4FC8-8188-11FA9D2E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855"/>
              </p:ext>
            </p:extLst>
          </p:nvPr>
        </p:nvGraphicFramePr>
        <p:xfrm>
          <a:off x="1773895" y="3429000"/>
          <a:ext cx="9520236" cy="2023618"/>
        </p:xfrm>
        <a:graphic>
          <a:graphicData uri="http://schemas.openxmlformats.org/drawingml/2006/table">
            <a:tbl>
              <a:tblPr/>
              <a:tblGrid>
                <a:gridCol w="3173412">
                  <a:extLst>
                    <a:ext uri="{9D8B030D-6E8A-4147-A177-3AD203B41FA5}">
                      <a16:colId xmlns:a16="http://schemas.microsoft.com/office/drawing/2014/main" val="2878388189"/>
                    </a:ext>
                  </a:extLst>
                </a:gridCol>
                <a:gridCol w="3348554">
                  <a:extLst>
                    <a:ext uri="{9D8B030D-6E8A-4147-A177-3AD203B41FA5}">
                      <a16:colId xmlns:a16="http://schemas.microsoft.com/office/drawing/2014/main" val="173194603"/>
                    </a:ext>
                  </a:extLst>
                </a:gridCol>
                <a:gridCol w="2998270">
                  <a:extLst>
                    <a:ext uri="{9D8B030D-6E8A-4147-A177-3AD203B41FA5}">
                      <a16:colId xmlns:a16="http://schemas.microsoft.com/office/drawing/2014/main" val="388004153"/>
                    </a:ext>
                  </a:extLst>
                </a:gridCol>
              </a:tblGrid>
              <a:tr h="7667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Questions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Answer</a:t>
                      </a:r>
                      <a:b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(Affirmative)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Answer</a:t>
                      </a:r>
                      <a:b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(Negative)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46674"/>
                  </a:ext>
                </a:extLst>
              </a:tr>
              <a:tr h="3524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like chocolate?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I do.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I don't.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38970"/>
                  </a:ext>
                </a:extLst>
              </a:tr>
              <a:tr h="3524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I need a pencil?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you do.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you don't.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17896"/>
                  </a:ext>
                </a:extLst>
              </a:tr>
              <a:tr h="3524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both like chocolate?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we do.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we don't.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6223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B8C39A4-6ACE-440D-B925-A0CD680CF913}"/>
              </a:ext>
            </a:extLst>
          </p:cNvPr>
          <p:cNvSpPr txBox="1"/>
          <p:nvPr/>
        </p:nvSpPr>
        <p:spPr>
          <a:xfrm>
            <a:off x="902172" y="6328778"/>
            <a:ext cx="3743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‘you both’ means 2 people (plural) </a:t>
            </a:r>
            <a:endParaRPr lang="en-U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D9FEBD-147C-4615-89F6-C59802A2A5C5}"/>
              </a:ext>
            </a:extLst>
          </p:cNvPr>
          <p:cNvCxnSpPr>
            <a:cxnSpLocks/>
          </p:cNvCxnSpPr>
          <p:nvPr/>
        </p:nvCxnSpPr>
        <p:spPr>
          <a:xfrm flipH="1">
            <a:off x="2016672" y="5563892"/>
            <a:ext cx="478555" cy="764886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C2DDAE1-8B66-4E32-AB28-20050EDE2C8F}"/>
              </a:ext>
            </a:extLst>
          </p:cNvPr>
          <p:cNvCxnSpPr>
            <a:cxnSpLocks/>
          </p:cNvCxnSpPr>
          <p:nvPr/>
        </p:nvCxnSpPr>
        <p:spPr>
          <a:xfrm flipH="1" flipV="1">
            <a:off x="5672380" y="5479307"/>
            <a:ext cx="423620" cy="93405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4E8044-D737-48C4-8E6D-BA1A0565F026}"/>
              </a:ext>
            </a:extLst>
          </p:cNvPr>
          <p:cNvSpPr txBox="1"/>
          <p:nvPr/>
        </p:nvSpPr>
        <p:spPr>
          <a:xfrm>
            <a:off x="5672380" y="6348432"/>
            <a:ext cx="52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So… in the answer you and another person: ‘we’ </a:t>
            </a:r>
            <a:endParaRPr lang="en-U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0C64626-A554-452A-8103-70531F5895AE}"/>
              </a:ext>
            </a:extLst>
          </p:cNvPr>
          <p:cNvCxnSpPr>
            <a:cxnSpLocks/>
          </p:cNvCxnSpPr>
          <p:nvPr/>
        </p:nvCxnSpPr>
        <p:spPr>
          <a:xfrm flipV="1">
            <a:off x="8710047" y="5414678"/>
            <a:ext cx="139486" cy="90706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2F66DA9-B233-443D-AF54-496541E697AB}"/>
              </a:ext>
            </a:extLst>
          </p:cNvPr>
          <p:cNvSpPr/>
          <p:nvPr/>
        </p:nvSpPr>
        <p:spPr>
          <a:xfrm>
            <a:off x="2148840" y="5169579"/>
            <a:ext cx="977134" cy="2451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/>
      <p:bldP spid="15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CD0D-B4EB-44A0-923D-D67434BF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104" y="709720"/>
            <a:ext cx="10510869" cy="141771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use the auxiliary ‘does’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to give “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 Answers” for 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she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E6FD7-82D1-4329-81F1-DEC2E928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104" y="2319726"/>
            <a:ext cx="10060957" cy="1012929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questions that use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does’ at the beginning (Yes/No questions) – (for: he, she, it),  it is possible to give short answers to direct questions as follows:</a:t>
            </a:r>
            <a:endParaRPr lang="en-U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56593F3-295C-4FC8-8188-11FA9D2E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990"/>
              </p:ext>
            </p:extLst>
          </p:nvPr>
        </p:nvGraphicFramePr>
        <p:xfrm>
          <a:off x="1664856" y="3664227"/>
          <a:ext cx="9466969" cy="2023618"/>
        </p:xfrm>
        <a:graphic>
          <a:graphicData uri="http://schemas.openxmlformats.org/drawingml/2006/table">
            <a:tbl>
              <a:tblPr/>
              <a:tblGrid>
                <a:gridCol w="3747789">
                  <a:extLst>
                    <a:ext uri="{9D8B030D-6E8A-4147-A177-3AD203B41FA5}">
                      <a16:colId xmlns:a16="http://schemas.microsoft.com/office/drawing/2014/main" val="2878388189"/>
                    </a:ext>
                  </a:extLst>
                </a:gridCol>
                <a:gridCol w="3028990">
                  <a:extLst>
                    <a:ext uri="{9D8B030D-6E8A-4147-A177-3AD203B41FA5}">
                      <a16:colId xmlns:a16="http://schemas.microsoft.com/office/drawing/2014/main" val="173194603"/>
                    </a:ext>
                  </a:extLst>
                </a:gridCol>
                <a:gridCol w="2690190">
                  <a:extLst>
                    <a:ext uri="{9D8B030D-6E8A-4147-A177-3AD203B41FA5}">
                      <a16:colId xmlns:a16="http://schemas.microsoft.com/office/drawing/2014/main" val="388004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Questions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Answer</a:t>
                      </a:r>
                      <a:b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(Affirmative)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Answer</a:t>
                      </a:r>
                      <a:br>
                        <a:rPr lang="en-US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(Negative)</a:t>
                      </a:r>
                    </a:p>
                  </a:txBody>
                  <a:tcPr marL="47625" marR="95250" marT="47625" marB="476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4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he like chocolate?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he does.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he doesn't.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3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she like chocolate?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she does.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she doesn't.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98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it have four wheels?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it does.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it doesn't.</a:t>
                      </a:r>
                    </a:p>
                  </a:txBody>
                  <a:tcPr marL="47625" marR="47625" marT="19050" marB="19050" anchor="ctr"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FF414-5038-4798-8858-75F8AA5F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-22273" y="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F28B13-34C1-416A-8AE0-E3C951C8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Questions in the Simple Present Tense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9965-6CCE-431A-8ECC-E198DA7B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40344"/>
            <a:ext cx="9520158" cy="106550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When we ask ‘Information’ questions, we start the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 with words such as: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what, where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822D3D-0F19-4B8B-8A12-B5EF5660405E}"/>
              </a:ext>
            </a:extLst>
          </p:cNvPr>
          <p:cNvSpPr txBox="1"/>
          <p:nvPr/>
        </p:nvSpPr>
        <p:spPr>
          <a:xfrm>
            <a:off x="4985000" y="4360989"/>
            <a:ext cx="6188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Information question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u="sng" spc="210" dirty="0">
                <a:solidFill>
                  <a:srgbClr val="000000"/>
                </a:solidFill>
                <a:latin typeface="Arial" panose="020B0604020202020204" pitchFamily="34" charset="0"/>
              </a:rPr>
              <a:t>Where</a:t>
            </a:r>
            <a:r>
              <a:rPr lang="en-US" spc="210" dirty="0">
                <a:solidFill>
                  <a:srgbClr val="000000"/>
                </a:solidFill>
                <a:latin typeface="Arial" panose="020B0604020202020204" pitchFamily="34" charset="0"/>
              </a:rPr>
              <a:t> do you study English?</a:t>
            </a:r>
            <a:br>
              <a:rPr lang="en-US" spc="210" dirty="0"/>
            </a:br>
            <a:endParaRPr lang="en-US" spc="21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3F0991-7074-4278-9992-FEF02ADD696C}"/>
              </a:ext>
            </a:extLst>
          </p:cNvPr>
          <p:cNvSpPr txBox="1"/>
          <p:nvPr/>
        </p:nvSpPr>
        <p:spPr>
          <a:xfrm>
            <a:off x="3920401" y="6098096"/>
            <a:ext cx="215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(Information word)</a:t>
            </a:r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C84B2D-9008-4CBA-8455-F333974A00B3}"/>
              </a:ext>
            </a:extLst>
          </p:cNvPr>
          <p:cNvCxnSpPr>
            <a:cxnSpLocks/>
          </p:cNvCxnSpPr>
          <p:nvPr/>
        </p:nvCxnSpPr>
        <p:spPr>
          <a:xfrm flipV="1">
            <a:off x="5042466" y="5252609"/>
            <a:ext cx="284920" cy="8821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AA7F80-2922-4C10-AD68-ACD39E2EC376}"/>
              </a:ext>
            </a:extLst>
          </p:cNvPr>
          <p:cNvSpPr txBox="1"/>
          <p:nvPr/>
        </p:nvSpPr>
        <p:spPr>
          <a:xfrm>
            <a:off x="6057314" y="6086940"/>
            <a:ext cx="1220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(auxiliary)</a:t>
            </a:r>
            <a:endParaRPr lang="en-U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8D4B7D-E109-4C5C-9D23-200C02387D6C}"/>
              </a:ext>
            </a:extLst>
          </p:cNvPr>
          <p:cNvSpPr txBox="1"/>
          <p:nvPr/>
        </p:nvSpPr>
        <p:spPr>
          <a:xfrm>
            <a:off x="7440115" y="6098096"/>
            <a:ext cx="115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(Subject)</a:t>
            </a:r>
            <a:endParaRPr lang="en-U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8F6E7DB-9BB9-4825-8D10-474239EAA57B}"/>
              </a:ext>
            </a:extLst>
          </p:cNvPr>
          <p:cNvCxnSpPr>
            <a:cxnSpLocks/>
          </p:cNvCxnSpPr>
          <p:nvPr/>
        </p:nvCxnSpPr>
        <p:spPr>
          <a:xfrm flipH="1" flipV="1">
            <a:off x="6105938" y="5198621"/>
            <a:ext cx="168967" cy="93615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D248030-24CD-4F5E-B05D-55CD1B6B380B}"/>
              </a:ext>
            </a:extLst>
          </p:cNvPr>
          <p:cNvCxnSpPr>
            <a:cxnSpLocks/>
          </p:cNvCxnSpPr>
          <p:nvPr/>
        </p:nvCxnSpPr>
        <p:spPr>
          <a:xfrm flipH="1" flipV="1">
            <a:off x="6647708" y="5248707"/>
            <a:ext cx="888204" cy="8953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2143D1-833A-4CFB-8EDF-26AF8A5B25EA}"/>
              </a:ext>
            </a:extLst>
          </p:cNvPr>
          <p:cNvSpPr txBox="1"/>
          <p:nvPr/>
        </p:nvSpPr>
        <p:spPr>
          <a:xfrm>
            <a:off x="3391647" y="3118094"/>
            <a:ext cx="80969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“do” and “does” is normally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these words… and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subject. 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101A18-DC51-490C-9398-7A4D13043416}"/>
              </a:ext>
            </a:extLst>
          </p:cNvPr>
          <p:cNvSpPr txBox="1"/>
          <p:nvPr/>
        </p:nvSpPr>
        <p:spPr>
          <a:xfrm>
            <a:off x="1204988" y="3856348"/>
            <a:ext cx="2715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Yes/No question: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study English?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BD7B672-A28F-4A76-AFBD-52182750BB83}"/>
              </a:ext>
            </a:extLst>
          </p:cNvPr>
          <p:cNvSpPr/>
          <p:nvPr/>
        </p:nvSpPr>
        <p:spPr>
          <a:xfrm>
            <a:off x="6864626" y="4971848"/>
            <a:ext cx="2054087" cy="2952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B1E419-8CDA-435B-B6C9-3EB86B7EF665}"/>
              </a:ext>
            </a:extLst>
          </p:cNvPr>
          <p:cNvSpPr txBox="1"/>
          <p:nvPr/>
        </p:nvSpPr>
        <p:spPr>
          <a:xfrm>
            <a:off x="9014815" y="6145260"/>
            <a:ext cx="215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(extra information)</a:t>
            </a:r>
            <a:endParaRPr lang="en-U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C241FEC-B1F4-4964-BDCD-5FF3CA2740DB}"/>
              </a:ext>
            </a:extLst>
          </p:cNvPr>
          <p:cNvCxnSpPr>
            <a:cxnSpLocks/>
          </p:cNvCxnSpPr>
          <p:nvPr/>
        </p:nvCxnSpPr>
        <p:spPr>
          <a:xfrm flipH="1" flipV="1">
            <a:off x="8432727" y="5296146"/>
            <a:ext cx="888204" cy="89532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CD8EB9-B978-4895-A0B3-D3FB8FEC3109}"/>
              </a:ext>
            </a:extLst>
          </p:cNvPr>
          <p:cNvSpPr txBox="1"/>
          <p:nvPr/>
        </p:nvSpPr>
        <p:spPr>
          <a:xfrm>
            <a:off x="103495" y="6135941"/>
            <a:ext cx="27675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Look at the correct order: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079580-6AE3-4024-A611-266F53E085CA}"/>
              </a:ext>
            </a:extLst>
          </p:cNvPr>
          <p:cNvCxnSpPr/>
          <p:nvPr/>
        </p:nvCxnSpPr>
        <p:spPr>
          <a:xfrm>
            <a:off x="2871069" y="6320607"/>
            <a:ext cx="10493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7" grpId="0"/>
      <p:bldP spid="6" grpId="0"/>
      <p:bldP spid="11" grpId="0"/>
      <p:bldP spid="15" grpId="0"/>
      <p:bldP spid="14" grpId="0" animBg="1"/>
      <p:bldP spid="18" grpId="0"/>
      <p:bldP spid="9" grpId="0" animBg="1"/>
      <p:bldP spid="19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FCF-E2C5-4C51-845F-3FB9C3AB8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22860" b="2327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371AE2-55D4-40E3-8DF9-0E3FFC5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1" y="1193800"/>
            <a:ext cx="3829830" cy="469900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To sum up: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CDB00-FCB2-4E21-A85E-261E6876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507" y="902143"/>
            <a:ext cx="7056335" cy="4699000"/>
          </a:xfrm>
          <a:custGeom>
            <a:avLst/>
            <a:gdLst>
              <a:gd name="connsiteX0" fmla="*/ 0 w 7056335"/>
              <a:gd name="connsiteY0" fmla="*/ 0 h 4699000"/>
              <a:gd name="connsiteX1" fmla="*/ 925163 w 7056335"/>
              <a:gd name="connsiteY1" fmla="*/ 0 h 4699000"/>
              <a:gd name="connsiteX2" fmla="*/ 1638637 w 7056335"/>
              <a:gd name="connsiteY2" fmla="*/ 0 h 4699000"/>
              <a:gd name="connsiteX3" fmla="*/ 2563802 w 7056335"/>
              <a:gd name="connsiteY3" fmla="*/ 0 h 4699000"/>
              <a:gd name="connsiteX4" fmla="*/ 3206712 w 7056335"/>
              <a:gd name="connsiteY4" fmla="*/ 0 h 4699000"/>
              <a:gd name="connsiteX5" fmla="*/ 3990749 w 7056335"/>
              <a:gd name="connsiteY5" fmla="*/ 0 h 4699000"/>
              <a:gd name="connsiteX6" fmla="*/ 4633659 w 7056335"/>
              <a:gd name="connsiteY6" fmla="*/ 0 h 4699000"/>
              <a:gd name="connsiteX7" fmla="*/ 5417697 w 7056335"/>
              <a:gd name="connsiteY7" fmla="*/ 0 h 4699000"/>
              <a:gd name="connsiteX8" fmla="*/ 6272298 w 7056335"/>
              <a:gd name="connsiteY8" fmla="*/ 0 h 4699000"/>
              <a:gd name="connsiteX9" fmla="*/ 7056335 w 7056335"/>
              <a:gd name="connsiteY9" fmla="*/ 0 h 4699000"/>
              <a:gd name="connsiteX10" fmla="*/ 7056335 w 7056335"/>
              <a:gd name="connsiteY10" fmla="*/ 892810 h 4699000"/>
              <a:gd name="connsiteX11" fmla="*/ 7056335 w 7056335"/>
              <a:gd name="connsiteY11" fmla="*/ 1926590 h 4699000"/>
              <a:gd name="connsiteX12" fmla="*/ 7056335 w 7056335"/>
              <a:gd name="connsiteY12" fmla="*/ 2819400 h 4699000"/>
              <a:gd name="connsiteX13" fmla="*/ 7056335 w 7056335"/>
              <a:gd name="connsiteY13" fmla="*/ 3806189 h 4699000"/>
              <a:gd name="connsiteX14" fmla="*/ 7056335 w 7056335"/>
              <a:gd name="connsiteY14" fmla="*/ 4699000 h 4699000"/>
              <a:gd name="connsiteX15" fmla="*/ 6201734 w 7056335"/>
              <a:gd name="connsiteY15" fmla="*/ 4699000 h 4699000"/>
              <a:gd name="connsiteX16" fmla="*/ 5558824 w 7056335"/>
              <a:gd name="connsiteY16" fmla="*/ 4699000 h 4699000"/>
              <a:gd name="connsiteX17" fmla="*/ 4845349 w 7056335"/>
              <a:gd name="connsiteY17" fmla="*/ 4699000 h 4699000"/>
              <a:gd name="connsiteX18" fmla="*/ 4131875 w 7056335"/>
              <a:gd name="connsiteY18" fmla="*/ 4699000 h 4699000"/>
              <a:gd name="connsiteX19" fmla="*/ 3418402 w 7056335"/>
              <a:gd name="connsiteY19" fmla="*/ 4699000 h 4699000"/>
              <a:gd name="connsiteX20" fmla="*/ 2493238 w 7056335"/>
              <a:gd name="connsiteY20" fmla="*/ 4699000 h 4699000"/>
              <a:gd name="connsiteX21" fmla="*/ 1850327 w 7056335"/>
              <a:gd name="connsiteY21" fmla="*/ 4699000 h 4699000"/>
              <a:gd name="connsiteX22" fmla="*/ 925163 w 7056335"/>
              <a:gd name="connsiteY22" fmla="*/ 4699000 h 4699000"/>
              <a:gd name="connsiteX23" fmla="*/ 0 w 7056335"/>
              <a:gd name="connsiteY23" fmla="*/ 4699000 h 4699000"/>
              <a:gd name="connsiteX24" fmla="*/ 0 w 7056335"/>
              <a:gd name="connsiteY24" fmla="*/ 3900169 h 4699000"/>
              <a:gd name="connsiteX25" fmla="*/ 0 w 7056335"/>
              <a:gd name="connsiteY25" fmla="*/ 2866389 h 4699000"/>
              <a:gd name="connsiteX26" fmla="*/ 0 w 7056335"/>
              <a:gd name="connsiteY26" fmla="*/ 1832610 h 4699000"/>
              <a:gd name="connsiteX27" fmla="*/ 0 w 7056335"/>
              <a:gd name="connsiteY27" fmla="*/ 1033779 h 4699000"/>
              <a:gd name="connsiteX28" fmla="*/ 0 w 7056335"/>
              <a:gd name="connsiteY28" fmla="*/ 0 h 4699000"/>
              <a:gd name="connsiteX0" fmla="*/ 0 w 7056335"/>
              <a:gd name="connsiteY0" fmla="*/ 0 h 4699000"/>
              <a:gd name="connsiteX1" fmla="*/ 925163 w 7056335"/>
              <a:gd name="connsiteY1" fmla="*/ 0 h 4699000"/>
              <a:gd name="connsiteX2" fmla="*/ 1779764 w 7056335"/>
              <a:gd name="connsiteY2" fmla="*/ 0 h 4699000"/>
              <a:gd name="connsiteX3" fmla="*/ 2563802 w 7056335"/>
              <a:gd name="connsiteY3" fmla="*/ 0 h 4699000"/>
              <a:gd name="connsiteX4" fmla="*/ 3488965 w 7056335"/>
              <a:gd name="connsiteY4" fmla="*/ 0 h 4699000"/>
              <a:gd name="connsiteX5" fmla="*/ 4131875 w 7056335"/>
              <a:gd name="connsiteY5" fmla="*/ 0 h 4699000"/>
              <a:gd name="connsiteX6" fmla="*/ 4845349 w 7056335"/>
              <a:gd name="connsiteY6" fmla="*/ 0 h 4699000"/>
              <a:gd name="connsiteX7" fmla="*/ 5699950 w 7056335"/>
              <a:gd name="connsiteY7" fmla="*/ 0 h 4699000"/>
              <a:gd name="connsiteX8" fmla="*/ 7056335 w 7056335"/>
              <a:gd name="connsiteY8" fmla="*/ 0 h 4699000"/>
              <a:gd name="connsiteX9" fmla="*/ 7056335 w 7056335"/>
              <a:gd name="connsiteY9" fmla="*/ 798830 h 4699000"/>
              <a:gd name="connsiteX10" fmla="*/ 7056335 w 7056335"/>
              <a:gd name="connsiteY10" fmla="*/ 1644650 h 4699000"/>
              <a:gd name="connsiteX11" fmla="*/ 7056335 w 7056335"/>
              <a:gd name="connsiteY11" fmla="*/ 2537460 h 4699000"/>
              <a:gd name="connsiteX12" fmla="*/ 7056335 w 7056335"/>
              <a:gd name="connsiteY12" fmla="*/ 3524249 h 4699000"/>
              <a:gd name="connsiteX13" fmla="*/ 7056335 w 7056335"/>
              <a:gd name="connsiteY13" fmla="*/ 4699000 h 4699000"/>
              <a:gd name="connsiteX14" fmla="*/ 6131171 w 7056335"/>
              <a:gd name="connsiteY14" fmla="*/ 4699000 h 4699000"/>
              <a:gd name="connsiteX15" fmla="*/ 5558824 w 7056335"/>
              <a:gd name="connsiteY15" fmla="*/ 4699000 h 4699000"/>
              <a:gd name="connsiteX16" fmla="*/ 4774787 w 7056335"/>
              <a:gd name="connsiteY16" fmla="*/ 4699000 h 4699000"/>
              <a:gd name="connsiteX17" fmla="*/ 4202439 w 7056335"/>
              <a:gd name="connsiteY17" fmla="*/ 4699000 h 4699000"/>
              <a:gd name="connsiteX18" fmla="*/ 3630091 w 7056335"/>
              <a:gd name="connsiteY18" fmla="*/ 4699000 h 4699000"/>
              <a:gd name="connsiteX19" fmla="*/ 2846055 w 7056335"/>
              <a:gd name="connsiteY19" fmla="*/ 4699000 h 4699000"/>
              <a:gd name="connsiteX20" fmla="*/ 1991454 w 7056335"/>
              <a:gd name="connsiteY20" fmla="*/ 4699000 h 4699000"/>
              <a:gd name="connsiteX21" fmla="*/ 1277980 w 7056335"/>
              <a:gd name="connsiteY21" fmla="*/ 4699000 h 4699000"/>
              <a:gd name="connsiteX22" fmla="*/ 0 w 7056335"/>
              <a:gd name="connsiteY22" fmla="*/ 4699000 h 4699000"/>
              <a:gd name="connsiteX23" fmla="*/ 0 w 7056335"/>
              <a:gd name="connsiteY23" fmla="*/ 3759200 h 4699000"/>
              <a:gd name="connsiteX24" fmla="*/ 0 w 7056335"/>
              <a:gd name="connsiteY24" fmla="*/ 2866389 h 4699000"/>
              <a:gd name="connsiteX25" fmla="*/ 0 w 7056335"/>
              <a:gd name="connsiteY25" fmla="*/ 1973579 h 4699000"/>
              <a:gd name="connsiteX26" fmla="*/ 0 w 7056335"/>
              <a:gd name="connsiteY26" fmla="*/ 986790 h 4699000"/>
              <a:gd name="connsiteX27" fmla="*/ 0 w 7056335"/>
              <a:gd name="connsiteY27" fmla="*/ 0 h 46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56335" h="4699000" fill="none" extrusionOk="0">
                <a:moveTo>
                  <a:pt x="0" y="0"/>
                </a:moveTo>
                <a:cubicBezTo>
                  <a:pt x="248253" y="-69289"/>
                  <a:pt x="677004" y="73562"/>
                  <a:pt x="925163" y="0"/>
                </a:cubicBezTo>
                <a:cubicBezTo>
                  <a:pt x="1219179" y="-69756"/>
                  <a:pt x="1435756" y="48668"/>
                  <a:pt x="1638637" y="0"/>
                </a:cubicBezTo>
                <a:cubicBezTo>
                  <a:pt x="1832464" y="-22494"/>
                  <a:pt x="2130091" y="-29461"/>
                  <a:pt x="2563802" y="0"/>
                </a:cubicBezTo>
                <a:cubicBezTo>
                  <a:pt x="2978877" y="-4400"/>
                  <a:pt x="3062120" y="-12684"/>
                  <a:pt x="3206712" y="0"/>
                </a:cubicBezTo>
                <a:cubicBezTo>
                  <a:pt x="3389610" y="-9590"/>
                  <a:pt x="3806969" y="88093"/>
                  <a:pt x="3990749" y="0"/>
                </a:cubicBezTo>
                <a:cubicBezTo>
                  <a:pt x="4230084" y="-68726"/>
                  <a:pt x="4367254" y="-7059"/>
                  <a:pt x="4633659" y="0"/>
                </a:cubicBezTo>
                <a:cubicBezTo>
                  <a:pt x="4964101" y="-8788"/>
                  <a:pt x="5220538" y="104525"/>
                  <a:pt x="5417697" y="0"/>
                </a:cubicBezTo>
                <a:cubicBezTo>
                  <a:pt x="5618796" y="-72748"/>
                  <a:pt x="5989822" y="48146"/>
                  <a:pt x="6272298" y="0"/>
                </a:cubicBezTo>
                <a:cubicBezTo>
                  <a:pt x="6606862" y="-39433"/>
                  <a:pt x="6860192" y="149943"/>
                  <a:pt x="7056335" y="0"/>
                </a:cubicBezTo>
                <a:cubicBezTo>
                  <a:pt x="7115547" y="367712"/>
                  <a:pt x="7014925" y="597138"/>
                  <a:pt x="7056335" y="892810"/>
                </a:cubicBezTo>
                <a:cubicBezTo>
                  <a:pt x="7175588" y="1120866"/>
                  <a:pt x="6934749" y="1581843"/>
                  <a:pt x="7056335" y="1926590"/>
                </a:cubicBezTo>
                <a:cubicBezTo>
                  <a:pt x="7194234" y="2269804"/>
                  <a:pt x="6949109" y="2572177"/>
                  <a:pt x="7056335" y="2819400"/>
                </a:cubicBezTo>
                <a:cubicBezTo>
                  <a:pt x="7116031" y="3188921"/>
                  <a:pt x="7072104" y="3513260"/>
                  <a:pt x="7056335" y="3806189"/>
                </a:cubicBezTo>
                <a:cubicBezTo>
                  <a:pt x="7109270" y="4100265"/>
                  <a:pt x="7017359" y="4338448"/>
                  <a:pt x="7056335" y="4699000"/>
                </a:cubicBezTo>
                <a:cubicBezTo>
                  <a:pt x="6873086" y="4662147"/>
                  <a:pt x="6563311" y="4592372"/>
                  <a:pt x="6201734" y="4699000"/>
                </a:cubicBezTo>
                <a:cubicBezTo>
                  <a:pt x="5837274" y="4745494"/>
                  <a:pt x="5722289" y="4616320"/>
                  <a:pt x="5558824" y="4699000"/>
                </a:cubicBezTo>
                <a:cubicBezTo>
                  <a:pt x="5361849" y="4726404"/>
                  <a:pt x="5118897" y="4583528"/>
                  <a:pt x="4845349" y="4699000"/>
                </a:cubicBezTo>
                <a:cubicBezTo>
                  <a:pt x="4565721" y="4793899"/>
                  <a:pt x="4337538" y="4645249"/>
                  <a:pt x="4131875" y="4699000"/>
                </a:cubicBezTo>
                <a:cubicBezTo>
                  <a:pt x="3938203" y="4797611"/>
                  <a:pt x="3604267" y="4672306"/>
                  <a:pt x="3418402" y="4699000"/>
                </a:cubicBezTo>
                <a:cubicBezTo>
                  <a:pt x="3150018" y="4726048"/>
                  <a:pt x="2887980" y="4621169"/>
                  <a:pt x="2493238" y="4699000"/>
                </a:cubicBezTo>
                <a:cubicBezTo>
                  <a:pt x="2094626" y="4763419"/>
                  <a:pt x="1969972" y="4606900"/>
                  <a:pt x="1850327" y="4699000"/>
                </a:cubicBezTo>
                <a:cubicBezTo>
                  <a:pt x="1706670" y="4738173"/>
                  <a:pt x="1198839" y="4591293"/>
                  <a:pt x="925163" y="4699000"/>
                </a:cubicBezTo>
                <a:cubicBezTo>
                  <a:pt x="671957" y="4860306"/>
                  <a:pt x="204061" y="4598630"/>
                  <a:pt x="0" y="4699000"/>
                </a:cubicBezTo>
                <a:cubicBezTo>
                  <a:pt x="-70759" y="4380870"/>
                  <a:pt x="23612" y="4096088"/>
                  <a:pt x="0" y="3900169"/>
                </a:cubicBezTo>
                <a:cubicBezTo>
                  <a:pt x="-25583" y="3685937"/>
                  <a:pt x="-8370" y="3280973"/>
                  <a:pt x="0" y="2866389"/>
                </a:cubicBezTo>
                <a:cubicBezTo>
                  <a:pt x="-90082" y="2562055"/>
                  <a:pt x="107442" y="2245387"/>
                  <a:pt x="0" y="1832610"/>
                </a:cubicBezTo>
                <a:cubicBezTo>
                  <a:pt x="-91635" y="1413104"/>
                  <a:pt x="-20256" y="1315580"/>
                  <a:pt x="0" y="1033779"/>
                </a:cubicBezTo>
                <a:cubicBezTo>
                  <a:pt x="30637" y="736160"/>
                  <a:pt x="6987" y="354101"/>
                  <a:pt x="0" y="0"/>
                </a:cubicBezTo>
                <a:close/>
              </a:path>
              <a:path w="7056335" h="4699000" stroke="0" extrusionOk="0">
                <a:moveTo>
                  <a:pt x="0" y="0"/>
                </a:moveTo>
                <a:cubicBezTo>
                  <a:pt x="263778" y="-13936"/>
                  <a:pt x="468989" y="75646"/>
                  <a:pt x="925163" y="0"/>
                </a:cubicBezTo>
                <a:cubicBezTo>
                  <a:pt x="1349566" y="-114601"/>
                  <a:pt x="1486894" y="55291"/>
                  <a:pt x="1779764" y="0"/>
                </a:cubicBezTo>
                <a:cubicBezTo>
                  <a:pt x="2052863" y="-139219"/>
                  <a:pt x="2156359" y="81228"/>
                  <a:pt x="2563802" y="0"/>
                </a:cubicBezTo>
                <a:cubicBezTo>
                  <a:pt x="2887520" y="-130372"/>
                  <a:pt x="3044972" y="108440"/>
                  <a:pt x="3488965" y="0"/>
                </a:cubicBezTo>
                <a:cubicBezTo>
                  <a:pt x="3930413" y="-100323"/>
                  <a:pt x="3832280" y="98184"/>
                  <a:pt x="4131875" y="0"/>
                </a:cubicBezTo>
                <a:cubicBezTo>
                  <a:pt x="4342217" y="-75708"/>
                  <a:pt x="4659132" y="73239"/>
                  <a:pt x="4845349" y="0"/>
                </a:cubicBezTo>
                <a:cubicBezTo>
                  <a:pt x="5018922" y="-22140"/>
                  <a:pt x="5311641" y="141830"/>
                  <a:pt x="5699950" y="0"/>
                </a:cubicBezTo>
                <a:cubicBezTo>
                  <a:pt x="6072083" y="-121364"/>
                  <a:pt x="6304948" y="121142"/>
                  <a:pt x="7056335" y="0"/>
                </a:cubicBezTo>
                <a:cubicBezTo>
                  <a:pt x="7094447" y="215751"/>
                  <a:pt x="7012110" y="548174"/>
                  <a:pt x="7056335" y="798830"/>
                </a:cubicBezTo>
                <a:cubicBezTo>
                  <a:pt x="7146710" y="1038781"/>
                  <a:pt x="7037798" y="1362403"/>
                  <a:pt x="7056335" y="1644650"/>
                </a:cubicBezTo>
                <a:cubicBezTo>
                  <a:pt x="7034425" y="1974493"/>
                  <a:pt x="7076272" y="2169205"/>
                  <a:pt x="7056335" y="2537460"/>
                </a:cubicBezTo>
                <a:cubicBezTo>
                  <a:pt x="7065502" y="2937924"/>
                  <a:pt x="6959838" y="3095843"/>
                  <a:pt x="7056335" y="3524249"/>
                </a:cubicBezTo>
                <a:cubicBezTo>
                  <a:pt x="7095891" y="4055161"/>
                  <a:pt x="7031547" y="4245572"/>
                  <a:pt x="7056335" y="4699000"/>
                </a:cubicBezTo>
                <a:cubicBezTo>
                  <a:pt x="6821872" y="4759806"/>
                  <a:pt x="6510980" y="4589248"/>
                  <a:pt x="6131171" y="4699000"/>
                </a:cubicBezTo>
                <a:cubicBezTo>
                  <a:pt x="5716870" y="4809937"/>
                  <a:pt x="5713097" y="4653569"/>
                  <a:pt x="5558824" y="4699000"/>
                </a:cubicBezTo>
                <a:cubicBezTo>
                  <a:pt x="5417398" y="4691543"/>
                  <a:pt x="5060330" y="4655106"/>
                  <a:pt x="4774787" y="4699000"/>
                </a:cubicBezTo>
                <a:cubicBezTo>
                  <a:pt x="4560959" y="4754449"/>
                  <a:pt x="4342733" y="4611242"/>
                  <a:pt x="4202439" y="4699000"/>
                </a:cubicBezTo>
                <a:cubicBezTo>
                  <a:pt x="4015329" y="4725247"/>
                  <a:pt x="3754268" y="4649267"/>
                  <a:pt x="3630091" y="4699000"/>
                </a:cubicBezTo>
                <a:cubicBezTo>
                  <a:pt x="3461916" y="4746244"/>
                  <a:pt x="3216339" y="4534763"/>
                  <a:pt x="2846055" y="4699000"/>
                </a:cubicBezTo>
                <a:cubicBezTo>
                  <a:pt x="2453592" y="4792672"/>
                  <a:pt x="2343306" y="4622185"/>
                  <a:pt x="1991454" y="4699000"/>
                </a:cubicBezTo>
                <a:cubicBezTo>
                  <a:pt x="1619301" y="4740328"/>
                  <a:pt x="1619799" y="4600851"/>
                  <a:pt x="1277980" y="4699000"/>
                </a:cubicBezTo>
                <a:cubicBezTo>
                  <a:pt x="1061333" y="4800324"/>
                  <a:pt x="546211" y="4657114"/>
                  <a:pt x="0" y="4699000"/>
                </a:cubicBezTo>
                <a:cubicBezTo>
                  <a:pt x="-23033" y="4297676"/>
                  <a:pt x="40521" y="3967606"/>
                  <a:pt x="0" y="3759200"/>
                </a:cubicBezTo>
                <a:cubicBezTo>
                  <a:pt x="-38145" y="3533553"/>
                  <a:pt x="6036" y="3044334"/>
                  <a:pt x="0" y="2866389"/>
                </a:cubicBezTo>
                <a:cubicBezTo>
                  <a:pt x="45175" y="2680278"/>
                  <a:pt x="133582" y="2303202"/>
                  <a:pt x="0" y="1973579"/>
                </a:cubicBezTo>
                <a:cubicBezTo>
                  <a:pt x="-118242" y="1664236"/>
                  <a:pt x="60936" y="1200423"/>
                  <a:pt x="0" y="986790"/>
                </a:cubicBezTo>
                <a:cubicBezTo>
                  <a:pt x="-78793" y="769252"/>
                  <a:pt x="55620" y="211087"/>
                  <a:pt x="0" y="0"/>
                </a:cubicBezTo>
                <a:close/>
              </a:path>
              <a:path w="7056335" h="4699000" fill="none" stroke="0" extrusionOk="0">
                <a:moveTo>
                  <a:pt x="0" y="0"/>
                </a:moveTo>
                <a:cubicBezTo>
                  <a:pt x="236026" y="-53317"/>
                  <a:pt x="601649" y="58518"/>
                  <a:pt x="925163" y="0"/>
                </a:cubicBezTo>
                <a:cubicBezTo>
                  <a:pt x="1270929" y="-119294"/>
                  <a:pt x="1345859" y="76717"/>
                  <a:pt x="1638637" y="0"/>
                </a:cubicBezTo>
                <a:cubicBezTo>
                  <a:pt x="1920829" y="-74624"/>
                  <a:pt x="2184834" y="54654"/>
                  <a:pt x="2563802" y="0"/>
                </a:cubicBezTo>
                <a:cubicBezTo>
                  <a:pt x="2957549" y="-32247"/>
                  <a:pt x="3088332" y="-8015"/>
                  <a:pt x="3206712" y="0"/>
                </a:cubicBezTo>
                <a:cubicBezTo>
                  <a:pt x="3361023" y="-15888"/>
                  <a:pt x="3772210" y="138033"/>
                  <a:pt x="3990749" y="0"/>
                </a:cubicBezTo>
                <a:cubicBezTo>
                  <a:pt x="4229153" y="-87413"/>
                  <a:pt x="4366474" y="36525"/>
                  <a:pt x="4633659" y="0"/>
                </a:cubicBezTo>
                <a:cubicBezTo>
                  <a:pt x="4955027" y="12249"/>
                  <a:pt x="5220459" y="78117"/>
                  <a:pt x="5417697" y="0"/>
                </a:cubicBezTo>
                <a:cubicBezTo>
                  <a:pt x="5685750" y="-22647"/>
                  <a:pt x="5890979" y="71105"/>
                  <a:pt x="6272298" y="0"/>
                </a:cubicBezTo>
                <a:cubicBezTo>
                  <a:pt x="6638952" y="-45199"/>
                  <a:pt x="6886641" y="131318"/>
                  <a:pt x="7056335" y="0"/>
                </a:cubicBezTo>
                <a:cubicBezTo>
                  <a:pt x="7084464" y="332412"/>
                  <a:pt x="6979729" y="586646"/>
                  <a:pt x="7056335" y="892810"/>
                </a:cubicBezTo>
                <a:cubicBezTo>
                  <a:pt x="7070651" y="1165625"/>
                  <a:pt x="6958818" y="1540875"/>
                  <a:pt x="7056335" y="1926590"/>
                </a:cubicBezTo>
                <a:cubicBezTo>
                  <a:pt x="7187249" y="2294727"/>
                  <a:pt x="6965848" y="2613731"/>
                  <a:pt x="7056335" y="2819400"/>
                </a:cubicBezTo>
                <a:cubicBezTo>
                  <a:pt x="7109007" y="3101982"/>
                  <a:pt x="7059512" y="3466594"/>
                  <a:pt x="7056335" y="3806189"/>
                </a:cubicBezTo>
                <a:cubicBezTo>
                  <a:pt x="7042299" y="4060787"/>
                  <a:pt x="7079058" y="4446443"/>
                  <a:pt x="7056335" y="4699000"/>
                </a:cubicBezTo>
                <a:cubicBezTo>
                  <a:pt x="6797161" y="4645702"/>
                  <a:pt x="6617170" y="4666548"/>
                  <a:pt x="6201734" y="4699000"/>
                </a:cubicBezTo>
                <a:cubicBezTo>
                  <a:pt x="5783001" y="4750384"/>
                  <a:pt x="5716028" y="4609012"/>
                  <a:pt x="5558824" y="4699000"/>
                </a:cubicBezTo>
                <a:cubicBezTo>
                  <a:pt x="5459377" y="4714675"/>
                  <a:pt x="5112052" y="4555122"/>
                  <a:pt x="4845349" y="4699000"/>
                </a:cubicBezTo>
                <a:cubicBezTo>
                  <a:pt x="4582453" y="4776147"/>
                  <a:pt x="4314948" y="4602424"/>
                  <a:pt x="4131875" y="4699000"/>
                </a:cubicBezTo>
                <a:cubicBezTo>
                  <a:pt x="3940854" y="4787354"/>
                  <a:pt x="3656147" y="4684069"/>
                  <a:pt x="3418402" y="4699000"/>
                </a:cubicBezTo>
                <a:cubicBezTo>
                  <a:pt x="3166379" y="4781915"/>
                  <a:pt x="2888942" y="4572030"/>
                  <a:pt x="2493238" y="4699000"/>
                </a:cubicBezTo>
                <a:cubicBezTo>
                  <a:pt x="2093781" y="4811744"/>
                  <a:pt x="1991585" y="4627739"/>
                  <a:pt x="1850327" y="4699000"/>
                </a:cubicBezTo>
                <a:cubicBezTo>
                  <a:pt x="1715456" y="4796334"/>
                  <a:pt x="1127769" y="4594454"/>
                  <a:pt x="925163" y="4699000"/>
                </a:cubicBezTo>
                <a:cubicBezTo>
                  <a:pt x="623275" y="4848912"/>
                  <a:pt x="218316" y="4639495"/>
                  <a:pt x="0" y="4699000"/>
                </a:cubicBezTo>
                <a:cubicBezTo>
                  <a:pt x="-63908" y="4370770"/>
                  <a:pt x="43851" y="4092195"/>
                  <a:pt x="0" y="3900169"/>
                </a:cubicBezTo>
                <a:cubicBezTo>
                  <a:pt x="-11360" y="3702983"/>
                  <a:pt x="22145" y="3290986"/>
                  <a:pt x="0" y="2866389"/>
                </a:cubicBezTo>
                <a:cubicBezTo>
                  <a:pt x="-26025" y="2556001"/>
                  <a:pt x="101770" y="2247204"/>
                  <a:pt x="0" y="1832610"/>
                </a:cubicBezTo>
                <a:cubicBezTo>
                  <a:pt x="-59102" y="1391710"/>
                  <a:pt x="-7844" y="1301427"/>
                  <a:pt x="0" y="1033779"/>
                </a:cubicBezTo>
                <a:cubicBezTo>
                  <a:pt x="-108440" y="750353"/>
                  <a:pt x="108073" y="410779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089257949">
                  <a:custGeom>
                    <a:avLst/>
                    <a:gdLst>
                      <a:gd name="connsiteX0" fmla="*/ 0 w 5184156"/>
                      <a:gd name="connsiteY0" fmla="*/ 0 h 2755051"/>
                      <a:gd name="connsiteX1" fmla="*/ 679700 w 5184156"/>
                      <a:gd name="connsiteY1" fmla="*/ 0 h 2755051"/>
                      <a:gd name="connsiteX2" fmla="*/ 1203876 w 5184156"/>
                      <a:gd name="connsiteY2" fmla="*/ 0 h 2755051"/>
                      <a:gd name="connsiteX3" fmla="*/ 1883577 w 5184156"/>
                      <a:gd name="connsiteY3" fmla="*/ 0 h 2755051"/>
                      <a:gd name="connsiteX4" fmla="*/ 2355911 w 5184156"/>
                      <a:gd name="connsiteY4" fmla="*/ 0 h 2755051"/>
                      <a:gd name="connsiteX5" fmla="*/ 2931928 w 5184156"/>
                      <a:gd name="connsiteY5" fmla="*/ 0 h 2755051"/>
                      <a:gd name="connsiteX6" fmla="*/ 3404262 w 5184156"/>
                      <a:gd name="connsiteY6" fmla="*/ 0 h 2755051"/>
                      <a:gd name="connsiteX7" fmla="*/ 3980280 w 5184156"/>
                      <a:gd name="connsiteY7" fmla="*/ 0 h 2755051"/>
                      <a:gd name="connsiteX8" fmla="*/ 4608139 w 5184156"/>
                      <a:gd name="connsiteY8" fmla="*/ 0 h 2755051"/>
                      <a:gd name="connsiteX9" fmla="*/ 5184156 w 5184156"/>
                      <a:gd name="connsiteY9" fmla="*/ 0 h 2755051"/>
                      <a:gd name="connsiteX10" fmla="*/ 5184156 w 5184156"/>
                      <a:gd name="connsiteY10" fmla="*/ 523460 h 2755051"/>
                      <a:gd name="connsiteX11" fmla="*/ 5184156 w 5184156"/>
                      <a:gd name="connsiteY11" fmla="*/ 1129571 h 2755051"/>
                      <a:gd name="connsiteX12" fmla="*/ 5184156 w 5184156"/>
                      <a:gd name="connsiteY12" fmla="*/ 1653031 h 2755051"/>
                      <a:gd name="connsiteX13" fmla="*/ 5184156 w 5184156"/>
                      <a:gd name="connsiteY13" fmla="*/ 2231591 h 2755051"/>
                      <a:gd name="connsiteX14" fmla="*/ 5184156 w 5184156"/>
                      <a:gd name="connsiteY14" fmla="*/ 2755051 h 2755051"/>
                      <a:gd name="connsiteX15" fmla="*/ 4556297 w 5184156"/>
                      <a:gd name="connsiteY15" fmla="*/ 2755051 h 2755051"/>
                      <a:gd name="connsiteX16" fmla="*/ 4083963 w 5184156"/>
                      <a:gd name="connsiteY16" fmla="*/ 2755051 h 2755051"/>
                      <a:gd name="connsiteX17" fmla="*/ 3559787 w 5184156"/>
                      <a:gd name="connsiteY17" fmla="*/ 2755051 h 2755051"/>
                      <a:gd name="connsiteX18" fmla="*/ 3035611 w 5184156"/>
                      <a:gd name="connsiteY18" fmla="*/ 2755051 h 2755051"/>
                      <a:gd name="connsiteX19" fmla="*/ 2511436 w 5184156"/>
                      <a:gd name="connsiteY19" fmla="*/ 2755051 h 2755051"/>
                      <a:gd name="connsiteX20" fmla="*/ 1831735 w 5184156"/>
                      <a:gd name="connsiteY20" fmla="*/ 2755051 h 2755051"/>
                      <a:gd name="connsiteX21" fmla="*/ 1359401 w 5184156"/>
                      <a:gd name="connsiteY21" fmla="*/ 2755051 h 2755051"/>
                      <a:gd name="connsiteX22" fmla="*/ 679700 w 5184156"/>
                      <a:gd name="connsiteY22" fmla="*/ 2755051 h 2755051"/>
                      <a:gd name="connsiteX23" fmla="*/ 0 w 5184156"/>
                      <a:gd name="connsiteY23" fmla="*/ 2755051 h 2755051"/>
                      <a:gd name="connsiteX24" fmla="*/ 0 w 5184156"/>
                      <a:gd name="connsiteY24" fmla="*/ 2286692 h 2755051"/>
                      <a:gd name="connsiteX25" fmla="*/ 0 w 5184156"/>
                      <a:gd name="connsiteY25" fmla="*/ 1680581 h 2755051"/>
                      <a:gd name="connsiteX26" fmla="*/ 0 w 5184156"/>
                      <a:gd name="connsiteY26" fmla="*/ 1074470 h 2755051"/>
                      <a:gd name="connsiteX27" fmla="*/ 0 w 5184156"/>
                      <a:gd name="connsiteY27" fmla="*/ 606111 h 2755051"/>
                      <a:gd name="connsiteX28" fmla="*/ 0 w 5184156"/>
                      <a:gd name="connsiteY28" fmla="*/ 0 h 2755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184156" h="2755051" fill="none" extrusionOk="0">
                        <a:moveTo>
                          <a:pt x="0" y="0"/>
                        </a:moveTo>
                        <a:cubicBezTo>
                          <a:pt x="162171" y="-243"/>
                          <a:pt x="450760" y="38798"/>
                          <a:pt x="679700" y="0"/>
                        </a:cubicBezTo>
                        <a:cubicBezTo>
                          <a:pt x="908640" y="-38798"/>
                          <a:pt x="1034307" y="36031"/>
                          <a:pt x="1203876" y="0"/>
                        </a:cubicBezTo>
                        <a:cubicBezTo>
                          <a:pt x="1373445" y="-36031"/>
                          <a:pt x="1591393" y="15969"/>
                          <a:pt x="1883577" y="0"/>
                        </a:cubicBezTo>
                        <a:cubicBezTo>
                          <a:pt x="2175761" y="-15969"/>
                          <a:pt x="2260889" y="11954"/>
                          <a:pt x="2355911" y="0"/>
                        </a:cubicBezTo>
                        <a:cubicBezTo>
                          <a:pt x="2450933" y="-11954"/>
                          <a:pt x="2764912" y="53109"/>
                          <a:pt x="2931928" y="0"/>
                        </a:cubicBezTo>
                        <a:cubicBezTo>
                          <a:pt x="3098944" y="-53109"/>
                          <a:pt x="3185590" y="10220"/>
                          <a:pt x="3404262" y="0"/>
                        </a:cubicBezTo>
                        <a:cubicBezTo>
                          <a:pt x="3622934" y="-10220"/>
                          <a:pt x="3845158" y="41741"/>
                          <a:pt x="3980280" y="0"/>
                        </a:cubicBezTo>
                        <a:cubicBezTo>
                          <a:pt x="4115402" y="-41741"/>
                          <a:pt x="4339537" y="23216"/>
                          <a:pt x="4608139" y="0"/>
                        </a:cubicBezTo>
                        <a:cubicBezTo>
                          <a:pt x="4876741" y="-23216"/>
                          <a:pt x="5046028" y="63728"/>
                          <a:pt x="5184156" y="0"/>
                        </a:cubicBezTo>
                        <a:cubicBezTo>
                          <a:pt x="5203496" y="202963"/>
                          <a:pt x="5123397" y="372245"/>
                          <a:pt x="5184156" y="523460"/>
                        </a:cubicBezTo>
                        <a:cubicBezTo>
                          <a:pt x="5244915" y="674675"/>
                          <a:pt x="5132061" y="934189"/>
                          <a:pt x="5184156" y="1129571"/>
                        </a:cubicBezTo>
                        <a:cubicBezTo>
                          <a:pt x="5236251" y="1324953"/>
                          <a:pt x="5138879" y="1484268"/>
                          <a:pt x="5184156" y="1653031"/>
                        </a:cubicBezTo>
                        <a:cubicBezTo>
                          <a:pt x="5229433" y="1821794"/>
                          <a:pt x="5145552" y="2051060"/>
                          <a:pt x="5184156" y="2231591"/>
                        </a:cubicBezTo>
                        <a:cubicBezTo>
                          <a:pt x="5222760" y="2412122"/>
                          <a:pt x="5156616" y="2586160"/>
                          <a:pt x="5184156" y="2755051"/>
                        </a:cubicBezTo>
                        <a:cubicBezTo>
                          <a:pt x="5019867" y="2755963"/>
                          <a:pt x="4832048" y="2730161"/>
                          <a:pt x="4556297" y="2755051"/>
                        </a:cubicBezTo>
                        <a:cubicBezTo>
                          <a:pt x="4280546" y="2779941"/>
                          <a:pt x="4183874" y="2712296"/>
                          <a:pt x="4083963" y="2755051"/>
                        </a:cubicBezTo>
                        <a:cubicBezTo>
                          <a:pt x="3984052" y="2797806"/>
                          <a:pt x="3770978" y="2712080"/>
                          <a:pt x="3559787" y="2755051"/>
                        </a:cubicBezTo>
                        <a:cubicBezTo>
                          <a:pt x="3348596" y="2798022"/>
                          <a:pt x="3179020" y="2703650"/>
                          <a:pt x="3035611" y="2755051"/>
                        </a:cubicBezTo>
                        <a:cubicBezTo>
                          <a:pt x="2892202" y="2806452"/>
                          <a:pt x="2655562" y="2747846"/>
                          <a:pt x="2511436" y="2755051"/>
                        </a:cubicBezTo>
                        <a:cubicBezTo>
                          <a:pt x="2367311" y="2762256"/>
                          <a:pt x="2150270" y="2705898"/>
                          <a:pt x="1831735" y="2755051"/>
                        </a:cubicBezTo>
                        <a:cubicBezTo>
                          <a:pt x="1513200" y="2804204"/>
                          <a:pt x="1473232" y="2711417"/>
                          <a:pt x="1359401" y="2755051"/>
                        </a:cubicBezTo>
                        <a:cubicBezTo>
                          <a:pt x="1245570" y="2798685"/>
                          <a:pt x="895977" y="2685765"/>
                          <a:pt x="679700" y="2755051"/>
                        </a:cubicBezTo>
                        <a:cubicBezTo>
                          <a:pt x="463423" y="2824337"/>
                          <a:pt x="155029" y="2702325"/>
                          <a:pt x="0" y="2755051"/>
                        </a:cubicBezTo>
                        <a:cubicBezTo>
                          <a:pt x="-52428" y="2572336"/>
                          <a:pt x="13258" y="2409220"/>
                          <a:pt x="0" y="2286692"/>
                        </a:cubicBezTo>
                        <a:cubicBezTo>
                          <a:pt x="-13258" y="2164164"/>
                          <a:pt x="31584" y="1881437"/>
                          <a:pt x="0" y="1680581"/>
                        </a:cubicBezTo>
                        <a:cubicBezTo>
                          <a:pt x="-31584" y="1479725"/>
                          <a:pt x="65201" y="1322118"/>
                          <a:pt x="0" y="1074470"/>
                        </a:cubicBezTo>
                        <a:cubicBezTo>
                          <a:pt x="-65201" y="826822"/>
                          <a:pt x="5585" y="770348"/>
                          <a:pt x="0" y="606111"/>
                        </a:cubicBezTo>
                        <a:cubicBezTo>
                          <a:pt x="-5585" y="441874"/>
                          <a:pt x="62297" y="238468"/>
                          <a:pt x="0" y="0"/>
                        </a:cubicBezTo>
                        <a:close/>
                      </a:path>
                      <a:path w="5184156" h="2755051" stroke="0" extrusionOk="0">
                        <a:moveTo>
                          <a:pt x="0" y="0"/>
                        </a:moveTo>
                        <a:cubicBezTo>
                          <a:pt x="204913" y="-4744"/>
                          <a:pt x="362889" y="52661"/>
                          <a:pt x="679700" y="0"/>
                        </a:cubicBezTo>
                        <a:cubicBezTo>
                          <a:pt x="996511" y="-52661"/>
                          <a:pt x="1105750" y="74026"/>
                          <a:pt x="1307559" y="0"/>
                        </a:cubicBezTo>
                        <a:cubicBezTo>
                          <a:pt x="1509368" y="-74026"/>
                          <a:pt x="1636965" y="65793"/>
                          <a:pt x="1883577" y="0"/>
                        </a:cubicBezTo>
                        <a:cubicBezTo>
                          <a:pt x="2130189" y="-65793"/>
                          <a:pt x="2226927" y="73565"/>
                          <a:pt x="2563277" y="0"/>
                        </a:cubicBezTo>
                        <a:cubicBezTo>
                          <a:pt x="2899627" y="-73565"/>
                          <a:pt x="2838609" y="47702"/>
                          <a:pt x="3035611" y="0"/>
                        </a:cubicBezTo>
                        <a:cubicBezTo>
                          <a:pt x="3232613" y="-47702"/>
                          <a:pt x="3396947" y="54191"/>
                          <a:pt x="3559787" y="0"/>
                        </a:cubicBezTo>
                        <a:cubicBezTo>
                          <a:pt x="3722627" y="-54191"/>
                          <a:pt x="3923036" y="68182"/>
                          <a:pt x="4187646" y="0"/>
                        </a:cubicBezTo>
                        <a:cubicBezTo>
                          <a:pt x="4452256" y="-68182"/>
                          <a:pt x="4687838" y="30363"/>
                          <a:pt x="5184156" y="0"/>
                        </a:cubicBezTo>
                        <a:cubicBezTo>
                          <a:pt x="5186133" y="138088"/>
                          <a:pt x="5166420" y="318981"/>
                          <a:pt x="5184156" y="468359"/>
                        </a:cubicBezTo>
                        <a:cubicBezTo>
                          <a:pt x="5201892" y="617737"/>
                          <a:pt x="5183460" y="762253"/>
                          <a:pt x="5184156" y="964268"/>
                        </a:cubicBezTo>
                        <a:cubicBezTo>
                          <a:pt x="5184852" y="1166283"/>
                          <a:pt x="5167508" y="1263605"/>
                          <a:pt x="5184156" y="1487728"/>
                        </a:cubicBezTo>
                        <a:cubicBezTo>
                          <a:pt x="5200804" y="1711851"/>
                          <a:pt x="5128122" y="1797989"/>
                          <a:pt x="5184156" y="2066288"/>
                        </a:cubicBezTo>
                        <a:cubicBezTo>
                          <a:pt x="5240190" y="2334587"/>
                          <a:pt x="5138889" y="2501131"/>
                          <a:pt x="5184156" y="2755051"/>
                        </a:cubicBezTo>
                        <a:cubicBezTo>
                          <a:pt x="5018875" y="2805761"/>
                          <a:pt x="4800140" y="2692569"/>
                          <a:pt x="4504456" y="2755051"/>
                        </a:cubicBezTo>
                        <a:cubicBezTo>
                          <a:pt x="4208772" y="2817533"/>
                          <a:pt x="4211770" y="2737857"/>
                          <a:pt x="4083963" y="2755051"/>
                        </a:cubicBezTo>
                        <a:cubicBezTo>
                          <a:pt x="3956156" y="2772245"/>
                          <a:pt x="3687977" y="2738736"/>
                          <a:pt x="3507946" y="2755051"/>
                        </a:cubicBezTo>
                        <a:cubicBezTo>
                          <a:pt x="3327915" y="2771366"/>
                          <a:pt x="3209444" y="2729523"/>
                          <a:pt x="3087453" y="2755051"/>
                        </a:cubicBezTo>
                        <a:cubicBezTo>
                          <a:pt x="2965462" y="2780579"/>
                          <a:pt x="2771591" y="2720272"/>
                          <a:pt x="2666960" y="2755051"/>
                        </a:cubicBezTo>
                        <a:cubicBezTo>
                          <a:pt x="2562329" y="2789830"/>
                          <a:pt x="2373062" y="2703562"/>
                          <a:pt x="2090943" y="2755051"/>
                        </a:cubicBezTo>
                        <a:cubicBezTo>
                          <a:pt x="1808824" y="2806540"/>
                          <a:pt x="1744685" y="2721611"/>
                          <a:pt x="1463084" y="2755051"/>
                        </a:cubicBezTo>
                        <a:cubicBezTo>
                          <a:pt x="1181483" y="2788491"/>
                          <a:pt x="1155199" y="2695921"/>
                          <a:pt x="938908" y="2755051"/>
                        </a:cubicBezTo>
                        <a:cubicBezTo>
                          <a:pt x="722617" y="2814181"/>
                          <a:pt x="418341" y="2704268"/>
                          <a:pt x="0" y="2755051"/>
                        </a:cubicBezTo>
                        <a:cubicBezTo>
                          <a:pt x="-31535" y="2486704"/>
                          <a:pt x="32829" y="2328326"/>
                          <a:pt x="0" y="2204041"/>
                        </a:cubicBezTo>
                        <a:cubicBezTo>
                          <a:pt x="-32829" y="2079756"/>
                          <a:pt x="5021" y="1789427"/>
                          <a:pt x="0" y="1680581"/>
                        </a:cubicBezTo>
                        <a:cubicBezTo>
                          <a:pt x="-5021" y="1571735"/>
                          <a:pt x="59217" y="1358698"/>
                          <a:pt x="0" y="1157121"/>
                        </a:cubicBezTo>
                        <a:cubicBezTo>
                          <a:pt x="-59217" y="955544"/>
                          <a:pt x="48675" y="705451"/>
                          <a:pt x="0" y="578561"/>
                        </a:cubicBezTo>
                        <a:cubicBezTo>
                          <a:pt x="-48675" y="451671"/>
                          <a:pt x="57606" y="1179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i="1" u="sng" dirty="0">
                <a:effectLst/>
                <a:highlight>
                  <a:srgbClr val="808000"/>
                </a:highlight>
                <a:latin typeface="Arial" panose="020B0604020202020204" pitchFamily="34" charset="0"/>
                <a:ea typeface="PMingLiU" panose="02020500000000000000" pitchFamily="18" charset="-120"/>
              </a:rPr>
              <a:t>We use the auxiliaries do and does  to:</a:t>
            </a:r>
            <a:endParaRPr lang="en-US" sz="2800" b="1" dirty="0">
              <a:effectLst/>
              <a:highlight>
                <a:srgbClr val="808000"/>
              </a:highlight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lvl="0" indent="0">
              <a:lnSpc>
                <a:spcPct val="200000"/>
              </a:lnSpc>
              <a:buNone/>
              <a:tabLst>
                <a:tab pos="457200" algn="l"/>
              </a:tabLst>
            </a:pP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Ask questions.</a:t>
            </a:r>
          </a:p>
          <a:p>
            <a:pPr marL="0" lvl="0" indent="0">
              <a:lnSpc>
                <a:spcPct val="200000"/>
              </a:lnSpc>
              <a:buNone/>
              <a:tabLst>
                <a:tab pos="457200" algn="l"/>
              </a:tabLst>
            </a:pP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Give short answers.</a:t>
            </a:r>
          </a:p>
          <a:p>
            <a:pPr marL="0" lvl="0" indent="0">
              <a:lnSpc>
                <a:spcPct val="200000"/>
              </a:lnSpc>
              <a:buNone/>
              <a:tabLst>
                <a:tab pos="457200" algn="l"/>
              </a:tabLst>
            </a:pP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highlight>
                  <a:srgbClr val="808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Give negative long answers.</a:t>
            </a:r>
          </a:p>
          <a:p>
            <a:pPr marL="0" lvl="0" indent="0">
              <a:lnSpc>
                <a:spcPct val="200000"/>
              </a:lnSpc>
              <a:buNone/>
              <a:tabLst>
                <a:tab pos="457200" algn="l"/>
              </a:tabLst>
            </a:pPr>
            <a:endParaRPr lang="en-US" sz="2800" b="1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A18049-DE91-43E5-9CB0-2E6C464F934D}"/>
              </a:ext>
            </a:extLst>
          </p:cNvPr>
          <p:cNvSpPr txBox="1"/>
          <p:nvPr/>
        </p:nvSpPr>
        <p:spPr>
          <a:xfrm>
            <a:off x="816888" y="6061309"/>
            <a:ext cx="10376699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NOTE: to give affirmative long answers, we only use the verb without the auxiliaries.</a:t>
            </a:r>
          </a:p>
        </p:txBody>
      </p:sp>
    </p:spTree>
    <p:extLst>
      <p:ext uri="{BB962C8B-B14F-4D97-AF65-F5344CB8AC3E}">
        <p14:creationId xmlns:p14="http://schemas.microsoft.com/office/powerpoint/2010/main" val="344612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FE2C-DBA5-4FA0-A853-469EF048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0" y="620341"/>
            <a:ext cx="10383277" cy="1049235"/>
          </a:xfrm>
        </p:spPr>
        <p:txBody>
          <a:bodyPr>
            <a:normAutofit/>
          </a:bodyPr>
          <a:lstStyle/>
          <a:p>
            <a:r>
              <a:rPr lang="en-US" sz="3000" dirty="0"/>
              <a:t>Complete the sentences with the correct form of the </a:t>
            </a:r>
            <a:r>
              <a:rPr lang="en-US" sz="3000" u="sng" dirty="0"/>
              <a:t>verb</a:t>
            </a:r>
            <a:r>
              <a:rPr lang="en-US" sz="3000" dirty="0"/>
              <a:t> in parentheses.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985F-1D7E-443F-AD98-AA485C11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0" y="1772855"/>
            <a:ext cx="9520158" cy="45018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Carolina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the dishes at night.  (wash) </a:t>
            </a: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Charles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TV on Sunday.   (watch)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My parents 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__________ dinner together. (cook)</a:t>
            </a: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My brother __________ his grandfather a lot.  (miss)</a:t>
            </a: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Thomas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computers every day, he’s a technician.  (fix)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Norman and Julie ____________ English at UTN. (study)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My mother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to the Mall on Saturday. (go)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Robert __________ Portugues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e at the new institute. (study) </a:t>
            </a:r>
            <a:endParaRPr lang="en-US" sz="1800" dirty="0"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14" name="CuadroTexto 13">
            <a:extLst>
              <a:ext uri="{FF2B5EF4-FFF2-40B4-BE49-F238E27FC236}">
                <a16:creationId xmlns:a16="http://schemas.microsoft.com/office/drawing/2014/main" id="{15EBE8FF-AC5D-4DE9-AA89-BE55884E7FF6}"/>
              </a:ext>
            </a:extLst>
          </p:cNvPr>
          <p:cNvSpPr txBox="1"/>
          <p:nvPr/>
        </p:nvSpPr>
        <p:spPr>
          <a:xfrm>
            <a:off x="4983955" y="279951"/>
            <a:ext cx="2301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highlight>
                  <a:srgbClr val="C0C0C0"/>
                </a:highlight>
              </a:rPr>
              <a:t>PRACTICE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5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FE2C-DBA5-4FA0-A853-469EF048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0" y="355510"/>
            <a:ext cx="9520158" cy="1049235"/>
          </a:xfrm>
        </p:spPr>
        <p:txBody>
          <a:bodyPr/>
          <a:lstStyle/>
          <a:p>
            <a:r>
              <a:rPr lang="en-US" dirty="0"/>
              <a:t>Complete the sentences with the correct auxiliary: ‘</a:t>
            </a:r>
            <a:r>
              <a:rPr lang="en-US" b="1" u="sng" dirty="0"/>
              <a:t>do</a:t>
            </a:r>
            <a:r>
              <a:rPr lang="en-US" dirty="0"/>
              <a:t>’ or ‘</a:t>
            </a:r>
            <a:r>
              <a:rPr lang="en-US" b="1" u="sng" dirty="0"/>
              <a:t>does</a:t>
            </a:r>
            <a:r>
              <a:rPr lang="en-US" dirty="0"/>
              <a:t>’.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985F-1D7E-443F-AD98-AA485C11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0" y="1772855"/>
            <a:ext cx="9520158" cy="450184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__________ your wife wash the dishes at night?   </a:t>
            </a: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__________ Monica like to watch TV on Sunday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?</a:t>
            </a:r>
            <a:endParaRPr lang="en-US" sz="1800" dirty="0"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What  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__________ you usually cook for dinner?</a:t>
            </a: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Where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your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grandfather 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work?</a:t>
            </a:r>
            <a:endParaRPr lang="en-US" sz="1800" dirty="0"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What time 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your children go to sleep?</a:t>
            </a:r>
            <a:endParaRPr lang="en-US" sz="1800" dirty="0"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When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____________ your brothers study English?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Ellen go to the Mall on the weekend?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How often </a:t>
            </a: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__________ your brother study Portugues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e?</a:t>
            </a:r>
            <a:endParaRPr lang="en-US" sz="1800" dirty="0"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D29D-EC5D-4B94-87F3-7F9579B2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83" y="268113"/>
            <a:ext cx="9520158" cy="1049235"/>
          </a:xfrm>
        </p:spPr>
        <p:txBody>
          <a:bodyPr/>
          <a:lstStyle/>
          <a:p>
            <a:r>
              <a:rPr lang="en-US" dirty="0"/>
              <a:t>Put the words in the correct order: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9591-56C0-417F-BA97-2836E317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83" y="1519027"/>
            <a:ext cx="9520158" cy="441881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  -  do -  work  - not – at night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mother  -  go  -  does  -  to -  the  -  city  - ?  -  every day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weekend  -  eat -  I -  sushi  -  every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live  -  where  -  do   -  ?  -  you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Melanie  -  play   -  does  -  guitar  -  the  -  not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75FEE5-E0E0-44EC-8F66-1F57FD5CDB51}"/>
              </a:ext>
            </a:extLst>
          </p:cNvPr>
          <p:cNvSpPr txBox="1"/>
          <p:nvPr/>
        </p:nvSpPr>
        <p:spPr>
          <a:xfrm>
            <a:off x="3263354" y="2959305"/>
            <a:ext cx="497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5C17D2-ABE3-4DF3-8D9A-06E6030B60C7}"/>
              </a:ext>
            </a:extLst>
          </p:cNvPr>
          <p:cNvSpPr txBox="1"/>
          <p:nvPr/>
        </p:nvSpPr>
        <p:spPr>
          <a:xfrm>
            <a:off x="3636075" y="4926717"/>
            <a:ext cx="2461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E5EF-BD56-4BAF-B29A-66AED0BB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305" y="-20574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536DB-BC51-4B3E-8B2A-52213584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179" y="1020414"/>
            <a:ext cx="8397186" cy="2262505"/>
          </a:xfrm>
        </p:spPr>
        <p:txBody>
          <a:bodyPr>
            <a:normAutofit/>
          </a:bodyPr>
          <a:lstStyle/>
          <a:p>
            <a:r>
              <a:rPr lang="en-US" sz="44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</a:t>
            </a:r>
            <a:r>
              <a:rPr lang="en-US" sz="4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For repeated or regular actions in the present time period.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F250-422B-4242-918A-8EE988BD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84" y="259843"/>
            <a:ext cx="8561746" cy="64075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i="0" dirty="0">
                <a:effectLst/>
                <a:latin typeface="Arial" panose="020B0604020202020204" pitchFamily="34" charset="0"/>
              </a:rPr>
              <a:t>We use the present tense: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AA7E9C-85FA-4567-9F79-0EB86983DEA7}"/>
              </a:ext>
            </a:extLst>
          </p:cNvPr>
          <p:cNvSpPr txBox="1"/>
          <p:nvPr/>
        </p:nvSpPr>
        <p:spPr>
          <a:xfrm>
            <a:off x="2162336" y="4119193"/>
            <a:ext cx="665259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train to the office.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English every day.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train to Berlin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every hour.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sleep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eight hours every night during the week.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8FA41-270D-472B-9512-F4881D3E5046}"/>
              </a:ext>
            </a:extLst>
          </p:cNvPr>
          <p:cNvSpPr txBox="1"/>
          <p:nvPr/>
        </p:nvSpPr>
        <p:spPr>
          <a:xfrm>
            <a:off x="576247" y="3749861"/>
            <a:ext cx="18709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709BC9-3507-4D1B-A4A8-B35C150E1F48}"/>
              </a:ext>
            </a:extLst>
          </p:cNvPr>
          <p:cNvSpPr txBox="1"/>
          <p:nvPr/>
        </p:nvSpPr>
        <p:spPr>
          <a:xfrm>
            <a:off x="10029664" y="3821323"/>
            <a:ext cx="1358344" cy="14773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add “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to the verb to the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person singular</a:t>
            </a:r>
            <a:endParaRPr lang="en-U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4E17B8C-3D1D-4530-A268-C2DD0D171387}"/>
              </a:ext>
            </a:extLst>
          </p:cNvPr>
          <p:cNvCxnSpPr>
            <a:cxnSpLocks/>
          </p:cNvCxnSpPr>
          <p:nvPr/>
        </p:nvCxnSpPr>
        <p:spPr>
          <a:xfrm flipH="1">
            <a:off x="4903304" y="4223556"/>
            <a:ext cx="5126361" cy="8683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1E55A6B-69D3-49A0-B815-D2F80F79209E}"/>
              </a:ext>
            </a:extLst>
          </p:cNvPr>
          <p:cNvCxnSpPr>
            <a:cxnSpLocks/>
          </p:cNvCxnSpPr>
          <p:nvPr/>
        </p:nvCxnSpPr>
        <p:spPr>
          <a:xfrm flipH="1">
            <a:off x="3539296" y="5075319"/>
            <a:ext cx="6490368" cy="47719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D29D-EC5D-4B94-87F3-7F9579B2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0" y="569843"/>
            <a:ext cx="10166973" cy="621302"/>
          </a:xfrm>
        </p:spPr>
        <p:txBody>
          <a:bodyPr>
            <a:normAutofit/>
          </a:bodyPr>
          <a:lstStyle/>
          <a:p>
            <a:r>
              <a:rPr lang="en-US" dirty="0"/>
              <a:t>Complete the </a:t>
            </a:r>
            <a:r>
              <a:rPr lang="en-US" u="sng" dirty="0"/>
              <a:t>Information</a:t>
            </a:r>
            <a:r>
              <a:rPr lang="en-US" dirty="0"/>
              <a:t> questions for each sentence: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9591-56C0-417F-BA97-2836E317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1" y="1432637"/>
            <a:ext cx="8069810" cy="48555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sister works in a big company.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mother cooks delicious spaghetti.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__________________________________________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live in Alajuela downtown.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parents like to sing at the karaoke bar.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train arrives at 12:30 pm.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time ______________________________________</a:t>
            </a:r>
            <a:endParaRPr lang="en-US" dirty="0"/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3B8EB-DAC1-4DFC-B5F6-F7D21DCBCDA0}"/>
              </a:ext>
            </a:extLst>
          </p:cNvPr>
          <p:cNvSpPr txBox="1"/>
          <p:nvPr/>
        </p:nvSpPr>
        <p:spPr>
          <a:xfrm>
            <a:off x="2680259" y="1879163"/>
            <a:ext cx="33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8AB2EC-604C-4990-A1D7-6B4AFCCCAC56}"/>
              </a:ext>
            </a:extLst>
          </p:cNvPr>
          <p:cNvSpPr txBox="1"/>
          <p:nvPr/>
        </p:nvSpPr>
        <p:spPr>
          <a:xfrm>
            <a:off x="2580868" y="2847327"/>
            <a:ext cx="5237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700429-4551-433C-A6BA-502D15E097A6}"/>
              </a:ext>
            </a:extLst>
          </p:cNvPr>
          <p:cNvSpPr txBox="1"/>
          <p:nvPr/>
        </p:nvSpPr>
        <p:spPr>
          <a:xfrm>
            <a:off x="2680259" y="3761376"/>
            <a:ext cx="33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BBDE8C-F73E-4434-8BE3-EA8BFF4F8458}"/>
              </a:ext>
            </a:extLst>
          </p:cNvPr>
          <p:cNvSpPr txBox="1"/>
          <p:nvPr/>
        </p:nvSpPr>
        <p:spPr>
          <a:xfrm>
            <a:off x="2998303" y="5559217"/>
            <a:ext cx="33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3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/>
      <p:bldP spid="9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DD29D-EC5D-4B94-87F3-7F9579B2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30" y="569843"/>
            <a:ext cx="10166973" cy="621302"/>
          </a:xfrm>
        </p:spPr>
        <p:txBody>
          <a:bodyPr>
            <a:normAutofit/>
          </a:bodyPr>
          <a:lstStyle/>
          <a:p>
            <a:r>
              <a:rPr lang="en-US" dirty="0"/>
              <a:t>Make </a:t>
            </a:r>
            <a:r>
              <a:rPr lang="en-US" u="sng" dirty="0"/>
              <a:t>Yes/No </a:t>
            </a:r>
            <a:r>
              <a:rPr lang="en-US" dirty="0"/>
              <a:t>questions for each sentence: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9591-56C0-417F-BA97-2836E317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1" y="1432637"/>
            <a:ext cx="8069810" cy="46766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Yes, Carolina speaks Chinese very well.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No, I don’t know the answer.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Yes, we study mathematics every 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Yes, my sister travels to Europe very often.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Yes, they sometimes listen to music.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__________________________________________________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3B8EB-DAC1-4DFC-B5F6-F7D21DCBCDA0}"/>
              </a:ext>
            </a:extLst>
          </p:cNvPr>
          <p:cNvSpPr txBox="1"/>
          <p:nvPr/>
        </p:nvSpPr>
        <p:spPr>
          <a:xfrm>
            <a:off x="2680259" y="1862796"/>
            <a:ext cx="4462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700429-4551-433C-A6BA-502D15E097A6}"/>
              </a:ext>
            </a:extLst>
          </p:cNvPr>
          <p:cNvSpPr txBox="1"/>
          <p:nvPr/>
        </p:nvSpPr>
        <p:spPr>
          <a:xfrm>
            <a:off x="1979549" y="3586278"/>
            <a:ext cx="2461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62086F-D120-4E5A-9A74-E652FF7EB494}"/>
              </a:ext>
            </a:extLst>
          </p:cNvPr>
          <p:cNvSpPr txBox="1"/>
          <p:nvPr/>
        </p:nvSpPr>
        <p:spPr>
          <a:xfrm>
            <a:off x="2786269" y="4493640"/>
            <a:ext cx="33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BBDE8C-F73E-4434-8BE3-EA8BFF4F8458}"/>
              </a:ext>
            </a:extLst>
          </p:cNvPr>
          <p:cNvSpPr txBox="1"/>
          <p:nvPr/>
        </p:nvSpPr>
        <p:spPr>
          <a:xfrm>
            <a:off x="2892279" y="5443839"/>
            <a:ext cx="330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FEE2EB-7AC9-48DC-AC04-43E38140FB34}"/>
              </a:ext>
            </a:extLst>
          </p:cNvPr>
          <p:cNvSpPr txBox="1"/>
          <p:nvPr/>
        </p:nvSpPr>
        <p:spPr>
          <a:xfrm>
            <a:off x="4547144" y="3616692"/>
            <a:ext cx="597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8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9" grpId="0"/>
      <p:bldP spid="11" grpId="0"/>
      <p:bldP spid="1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in on Imágenes de buenos días">
            <a:extLst>
              <a:ext uri="{FF2B5EF4-FFF2-40B4-BE49-F238E27FC236}">
                <a16:creationId xmlns:a16="http://schemas.microsoft.com/office/drawing/2014/main" id="{1C239FE7-9935-4947-8CCC-5ED697B873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2" y="1477078"/>
            <a:ext cx="4837044" cy="3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E5EF-BD56-4BAF-B29A-66AED0BB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-185225" y="-20574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536DB-BC51-4B3E-8B2A-52213584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612" y="1305152"/>
            <a:ext cx="4874846" cy="13429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2</a:t>
            </a:r>
            <a:r>
              <a:rPr lang="en-US" sz="6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For facts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F250-422B-4242-918A-8EE988BD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84" y="259843"/>
            <a:ext cx="8561746" cy="64075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i="0" dirty="0">
                <a:effectLst/>
                <a:latin typeface="Arial" panose="020B0604020202020204" pitchFamily="34" charset="0"/>
              </a:rPr>
              <a:t>We use the present tense: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AA7E9C-85FA-4567-9F79-0EB86983DEA7}"/>
              </a:ext>
            </a:extLst>
          </p:cNvPr>
          <p:cNvSpPr txBox="1"/>
          <p:nvPr/>
        </p:nvSpPr>
        <p:spPr>
          <a:xfrm>
            <a:off x="2095962" y="4114986"/>
            <a:ext cx="665259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President of The USA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The White House.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Ducks have two legs. A dog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four legs.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moon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goes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around the earth.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8FA41-270D-472B-9512-F4881D3E5046}"/>
              </a:ext>
            </a:extLst>
          </p:cNvPr>
          <p:cNvSpPr txBox="1"/>
          <p:nvPr/>
        </p:nvSpPr>
        <p:spPr>
          <a:xfrm>
            <a:off x="919721" y="3727747"/>
            <a:ext cx="15908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BAF13C-FF3C-4B67-BE3A-4107D0BF00F7}"/>
              </a:ext>
            </a:extLst>
          </p:cNvPr>
          <p:cNvSpPr txBox="1"/>
          <p:nvPr/>
        </p:nvSpPr>
        <p:spPr>
          <a:xfrm>
            <a:off x="9310619" y="3936001"/>
            <a:ext cx="1786413" cy="14773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verb “have” changes to “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has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in the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person singular</a:t>
            </a:r>
            <a:endParaRPr lang="en-U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3A4373E-0AF1-4632-BB3D-1464E5B5B9DB}"/>
              </a:ext>
            </a:extLst>
          </p:cNvPr>
          <p:cNvCxnSpPr>
            <a:cxnSpLocks/>
          </p:cNvCxnSpPr>
          <p:nvPr/>
        </p:nvCxnSpPr>
        <p:spPr>
          <a:xfrm flipH="1">
            <a:off x="5537908" y="4433635"/>
            <a:ext cx="3706184" cy="3014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E5EF-BD56-4BAF-B29A-66AED0BB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305" y="-22503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536DB-BC51-4B3E-8B2A-52213584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6612" y="1305152"/>
            <a:ext cx="5351927" cy="1342988"/>
          </a:xfrm>
        </p:spPr>
        <p:txBody>
          <a:bodyPr>
            <a:normAutofit/>
          </a:bodyPr>
          <a:lstStyle/>
          <a:p>
            <a:r>
              <a:rPr lang="en-US" sz="60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3</a:t>
            </a:r>
            <a:r>
              <a:rPr lang="en-US" sz="6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For habits.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F250-422B-4242-918A-8EE988BD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84" y="259843"/>
            <a:ext cx="8561746" cy="64075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i="0" dirty="0">
                <a:effectLst/>
                <a:latin typeface="Arial" panose="020B0604020202020204" pitchFamily="34" charset="0"/>
              </a:rPr>
              <a:t>We use the present tense: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AA7E9C-85FA-4567-9F79-0EB86983DEA7}"/>
              </a:ext>
            </a:extLst>
          </p:cNvPr>
          <p:cNvSpPr txBox="1"/>
          <p:nvPr/>
        </p:nvSpPr>
        <p:spPr>
          <a:xfrm>
            <a:off x="2212964" y="4266946"/>
            <a:ext cx="665259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up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early every day.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Carol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brush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her teeth twice a day.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travel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their country house every weekend.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8FA41-270D-472B-9512-F4881D3E5046}"/>
              </a:ext>
            </a:extLst>
          </p:cNvPr>
          <p:cNvSpPr txBox="1"/>
          <p:nvPr/>
        </p:nvSpPr>
        <p:spPr>
          <a:xfrm>
            <a:off x="904799" y="3705814"/>
            <a:ext cx="15908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B5C8A08-0832-453C-A62C-CF081401A11B}"/>
              </a:ext>
            </a:extLst>
          </p:cNvPr>
          <p:cNvCxnSpPr>
            <a:cxnSpLocks/>
          </p:cNvCxnSpPr>
          <p:nvPr/>
        </p:nvCxnSpPr>
        <p:spPr>
          <a:xfrm flipH="1">
            <a:off x="3829878" y="4075146"/>
            <a:ext cx="5380383" cy="8137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8F57B5B-4678-4944-99AA-AAD0A3163363}"/>
              </a:ext>
            </a:extLst>
          </p:cNvPr>
          <p:cNvSpPr txBox="1"/>
          <p:nvPr/>
        </p:nvSpPr>
        <p:spPr>
          <a:xfrm>
            <a:off x="9210261" y="3743360"/>
            <a:ext cx="1786413" cy="14773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verbs ending in “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”… “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is added in the 3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person singular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59EE0-CAF5-493C-858E-A9243EA8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E5EF-BD56-4BAF-B29A-66AED0BB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305" y="-259833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1698A-B304-4251-8307-BE5D696B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4536DB-BC51-4B3E-8B2A-52213584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637" y="1303566"/>
            <a:ext cx="9022470" cy="1849167"/>
          </a:xfrm>
        </p:spPr>
        <p:txBody>
          <a:bodyPr>
            <a:normAutofit/>
          </a:bodyPr>
          <a:lstStyle/>
          <a:p>
            <a:r>
              <a:rPr lang="en-US" sz="480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4</a:t>
            </a:r>
            <a:r>
              <a:rPr lang="en-US" sz="4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For things that are </a:t>
            </a:r>
            <a:r>
              <a:rPr lang="en-US" sz="4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US" sz="4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sz="48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generally</a:t>
            </a:r>
            <a:r>
              <a:rPr lang="en-US" sz="4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true.</a:t>
            </a:r>
            <a:endParaRPr lang="en-U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F250-422B-4242-918A-8EE988BD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84" y="259843"/>
            <a:ext cx="8561746" cy="64075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i="0" dirty="0">
                <a:effectLst/>
                <a:latin typeface="Arial" panose="020B0604020202020204" pitchFamily="34" charset="0"/>
              </a:rPr>
              <a:t>We use the present tense: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3DE15-DB80-4D00-827C-A950117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AEEC591-DD54-40F3-8BA3-834616AF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EC0B2-5B0C-45EF-B375-ACB61DF74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AA7E9C-85FA-4567-9F79-0EB86983DEA7}"/>
              </a:ext>
            </a:extLst>
          </p:cNvPr>
          <p:cNvSpPr txBox="1"/>
          <p:nvPr/>
        </p:nvSpPr>
        <p:spPr>
          <a:xfrm>
            <a:off x="2095962" y="4336026"/>
            <a:ext cx="665259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rain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lot in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October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Queen of England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Buckingham Palace.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speak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English at work.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48FA41-270D-472B-9512-F4881D3E5046}"/>
              </a:ext>
            </a:extLst>
          </p:cNvPr>
          <p:cNvSpPr txBox="1"/>
          <p:nvPr/>
        </p:nvSpPr>
        <p:spPr>
          <a:xfrm>
            <a:off x="1141384" y="3746693"/>
            <a:ext cx="13521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Examples: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DB875694-8BFB-4758-8E24-BFA72D6EA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0" y="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6FACE8-C2F5-432B-A522-543CCCF7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411994"/>
            <a:ext cx="10157384" cy="1289194"/>
          </a:xfrm>
        </p:spPr>
        <p:txBody>
          <a:bodyPr>
            <a:normAutofit/>
          </a:bodyPr>
          <a:lstStyle/>
          <a:p>
            <a:r>
              <a:rPr lang="en-US" sz="3600" b="1" dirty="0"/>
              <a:t>How do we form the present simple?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6F16D-E028-4B7D-AD35-77A27B18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535" y="1963556"/>
            <a:ext cx="8342408" cy="1049236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We form the present simple tense using the base form of the verb.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(infinitive without “to”. Example: to take / to study). (for: I, you, we, they)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0F4C7E-8C6B-4BC8-9B2D-AF5186557079}"/>
              </a:ext>
            </a:extLst>
          </p:cNvPr>
          <p:cNvSpPr txBox="1"/>
          <p:nvPr/>
        </p:nvSpPr>
        <p:spPr>
          <a:xfrm>
            <a:off x="476784" y="4369826"/>
            <a:ext cx="95201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 However,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“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he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”, “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she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and “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”,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add ‘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 to the verb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(this is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third person singular).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FBFF6C-FF60-4B34-B567-DFFF93090B1B}"/>
              </a:ext>
            </a:extLst>
          </p:cNvPr>
          <p:cNvSpPr txBox="1"/>
          <p:nvPr/>
        </p:nvSpPr>
        <p:spPr>
          <a:xfrm>
            <a:off x="7887298" y="3275160"/>
            <a:ext cx="3483067" cy="646331"/>
          </a:xfrm>
          <a:prstGeom prst="rect">
            <a:avLst/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train to the office.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English every day.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11D27A-D609-406C-9A98-681F64FDE0EB}"/>
              </a:ext>
            </a:extLst>
          </p:cNvPr>
          <p:cNvSpPr txBox="1"/>
          <p:nvPr/>
        </p:nvSpPr>
        <p:spPr>
          <a:xfrm>
            <a:off x="6028745" y="5212104"/>
            <a:ext cx="5682928" cy="646331"/>
          </a:xfrm>
          <a:prstGeom prst="rect">
            <a:avLst/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train to Berlin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leav</a:t>
            </a:r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every hour.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sleep</a:t>
            </a:r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eight hours every night during the week.</a:t>
            </a:r>
          </a:p>
        </p:txBody>
      </p:sp>
    </p:spTree>
    <p:extLst>
      <p:ext uri="{BB962C8B-B14F-4D97-AF65-F5344CB8AC3E}">
        <p14:creationId xmlns:p14="http://schemas.microsoft.com/office/powerpoint/2010/main" val="146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AAD7EE5-8821-41C1-A122-0DDC93E23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5138" r="-1" b="21033"/>
          <a:stretch/>
        </p:blipFill>
        <p:spPr>
          <a:xfrm>
            <a:off x="0" y="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9C83AB7-3F4E-4098-8D99-019CCB51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13" y="963456"/>
            <a:ext cx="9520158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 Conjugation &amp; Spelling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72B5487-6A67-4A2F-A921-ED3B550B2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270446"/>
              </p:ext>
            </p:extLst>
          </p:nvPr>
        </p:nvGraphicFramePr>
        <p:xfrm>
          <a:off x="489068" y="1866141"/>
          <a:ext cx="10598818" cy="23145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58859">
                  <a:extLst>
                    <a:ext uri="{9D8B030D-6E8A-4147-A177-3AD203B41FA5}">
                      <a16:colId xmlns:a16="http://schemas.microsoft.com/office/drawing/2014/main" val="3918106021"/>
                    </a:ext>
                  </a:extLst>
                </a:gridCol>
                <a:gridCol w="3252974">
                  <a:extLst>
                    <a:ext uri="{9D8B030D-6E8A-4147-A177-3AD203B41FA5}">
                      <a16:colId xmlns:a16="http://schemas.microsoft.com/office/drawing/2014/main" val="3564731537"/>
                    </a:ext>
                  </a:extLst>
                </a:gridCol>
                <a:gridCol w="3886985">
                  <a:extLst>
                    <a:ext uri="{9D8B030D-6E8A-4147-A177-3AD203B41FA5}">
                      <a16:colId xmlns:a16="http://schemas.microsoft.com/office/drawing/2014/main" val="736371914"/>
                    </a:ext>
                  </a:extLst>
                </a:gridCol>
              </a:tblGrid>
              <a:tr h="1142547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effectLst/>
                        </a:rPr>
                        <a:t>Subject</a:t>
                      </a:r>
                    </a:p>
                  </a:txBody>
                  <a:tcPr marL="79965" marR="159931" marT="79965" marB="7996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effectLst/>
                        </a:rPr>
                        <a:t>Verb </a:t>
                      </a:r>
                    </a:p>
                  </a:txBody>
                  <a:tcPr marL="79965" marR="159931" marT="79965" marB="79965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effectLst/>
                        </a:rPr>
                        <a:t>The Rest of the sentence</a:t>
                      </a:r>
                    </a:p>
                  </a:txBody>
                  <a:tcPr marL="79965" marR="159931" marT="79965" marB="79965" anchor="ctr"/>
                </a:tc>
                <a:extLst>
                  <a:ext uri="{0D108BD9-81ED-4DB2-BD59-A6C34878D82A}">
                    <a16:rowId xmlns:a16="http://schemas.microsoft.com/office/drawing/2014/main" val="3420050639"/>
                  </a:ext>
                </a:extLst>
              </a:tr>
              <a:tr h="585988">
                <a:tc>
                  <a:txBody>
                    <a:bodyPr/>
                    <a:lstStyle/>
                    <a:p>
                      <a:r>
                        <a:rPr lang="en-US" sz="3000">
                          <a:effectLst/>
                        </a:rPr>
                        <a:t>I / you / we / they</a:t>
                      </a:r>
                    </a:p>
                  </a:txBody>
                  <a:tcPr marL="79965" marR="79965" marT="31986" marB="31986"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effectLst/>
                        </a:rPr>
                        <a:t>speak / learn</a:t>
                      </a:r>
                    </a:p>
                  </a:txBody>
                  <a:tcPr marL="79965" marR="79965" marT="31986" marB="31986" anchor="ctr"/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effectLst/>
                        </a:rPr>
                        <a:t>English at home</a:t>
                      </a:r>
                    </a:p>
                  </a:txBody>
                  <a:tcPr marL="79965" marR="79965" marT="31986" marB="31986" anchor="ctr"/>
                </a:tc>
                <a:extLst>
                  <a:ext uri="{0D108BD9-81ED-4DB2-BD59-A6C34878D82A}">
                    <a16:rowId xmlns:a16="http://schemas.microsoft.com/office/drawing/2014/main" val="334294935"/>
                  </a:ext>
                </a:extLst>
              </a:tr>
              <a:tr h="585988">
                <a:tc>
                  <a:txBody>
                    <a:bodyPr/>
                    <a:lstStyle/>
                    <a:p>
                      <a:r>
                        <a:rPr lang="en-US" sz="3000" dirty="0">
                          <a:effectLst/>
                        </a:rPr>
                        <a:t>he / she / it</a:t>
                      </a:r>
                    </a:p>
                  </a:txBody>
                  <a:tcPr marL="79965" marR="79965" marT="31986" marB="31986"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effectLst/>
                        </a:rPr>
                        <a:t>speak</a:t>
                      </a:r>
                      <a:r>
                        <a:rPr lang="en-US" sz="3000" b="1" u="sng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3000" dirty="0">
                          <a:effectLst/>
                        </a:rPr>
                        <a:t> / learn</a:t>
                      </a:r>
                      <a:r>
                        <a:rPr lang="en-US" sz="3000" b="1" u="sng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3000" u="sng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9965" marR="79965" marT="31986" marB="31986"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effectLst/>
                        </a:rPr>
                        <a:t>English at home</a:t>
                      </a:r>
                    </a:p>
                  </a:txBody>
                  <a:tcPr marL="79965" marR="79965" marT="31986" marB="31986" anchor="ctr"/>
                </a:tc>
                <a:extLst>
                  <a:ext uri="{0D108BD9-81ED-4DB2-BD59-A6C34878D82A}">
                    <a16:rowId xmlns:a16="http://schemas.microsoft.com/office/drawing/2014/main" val="295890930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4ED2A8F7-B0DB-4D7A-B7F3-DF6B1202F25C}"/>
              </a:ext>
            </a:extLst>
          </p:cNvPr>
          <p:cNvSpPr txBox="1"/>
          <p:nvPr/>
        </p:nvSpPr>
        <p:spPr>
          <a:xfrm>
            <a:off x="697009" y="4832333"/>
            <a:ext cx="11065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we need to know that the spelling for the verb in the third person differs depending on the ending of that verb.</a:t>
            </a:r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9D5DB3D3-156C-4855-A30F-D2F036C7BA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7287" y="2438400"/>
            <a:ext cx="477078" cy="265044"/>
          </a:xfrm>
          <a:prstGeom prst="curvedConnector3">
            <a:avLst>
              <a:gd name="adj1" fmla="val -5277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A740D23-5A1D-4A03-8048-FCC268077FB5}"/>
              </a:ext>
            </a:extLst>
          </p:cNvPr>
          <p:cNvCxnSpPr>
            <a:cxnSpLocks/>
          </p:cNvCxnSpPr>
          <p:nvPr/>
        </p:nvCxnSpPr>
        <p:spPr>
          <a:xfrm>
            <a:off x="3511826" y="3313043"/>
            <a:ext cx="45057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A56794-82F8-40DE-B7E3-C3ABF0FD51D9}"/>
              </a:ext>
            </a:extLst>
          </p:cNvPr>
          <p:cNvCxnSpPr>
            <a:cxnSpLocks/>
          </p:cNvCxnSpPr>
          <p:nvPr/>
        </p:nvCxnSpPr>
        <p:spPr>
          <a:xfrm>
            <a:off x="2484783" y="3942521"/>
            <a:ext cx="147761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8A95DE-CAC6-4851-8823-FB71E85217D4}"/>
              </a:ext>
            </a:extLst>
          </p:cNvPr>
          <p:cNvSpPr txBox="1"/>
          <p:nvPr/>
        </p:nvSpPr>
        <p:spPr>
          <a:xfrm>
            <a:off x="1941444" y="6268608"/>
            <a:ext cx="757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Let’s see the spelling rules for the 3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person singular (</a:t>
            </a:r>
            <a:r>
              <a:rPr lang="en-US" sz="1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– she – it) 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96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9890F-4B56-4355-BC6C-71FDC8F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08" y="199212"/>
            <a:ext cx="5956714" cy="2410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</a:rPr>
              <a:t>1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verbs that </a:t>
            </a:r>
            <a:r>
              <a:rPr lang="en-US" sz="2400" i="0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  <a:b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-o,  -</a:t>
            </a:r>
            <a:r>
              <a:rPr lang="en-US" sz="2400" i="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-</a:t>
            </a:r>
            <a:r>
              <a:rPr lang="en-US" sz="2400" i="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-ss,  -x, and -z </a:t>
            </a:r>
            <a:b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add -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the verb in the third person.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4D67C70-68DB-4F57-A6B2-93D670F11D2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017861" y="3335751"/>
            <a:ext cx="3184989" cy="224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go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catch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wash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</a:t>
            </a:r>
            <a:r>
              <a:rPr lang="en-US" sz="2000" b="0" i="0" u="sng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kiss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fix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7D487B-19CD-4563-9A2A-96308064544B}"/>
              </a:ext>
            </a:extLst>
          </p:cNvPr>
          <p:cNvSpPr txBox="1"/>
          <p:nvPr/>
        </p:nvSpPr>
        <p:spPr>
          <a:xfrm>
            <a:off x="5528823" y="3432875"/>
            <a:ext cx="2460329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catch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wash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kiss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she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3" name="Picture 4" descr="Woman daily routine icons Royalty Free Vector Image">
            <a:extLst>
              <a:ext uri="{FF2B5EF4-FFF2-40B4-BE49-F238E27FC236}">
                <a16:creationId xmlns:a16="http://schemas.microsoft.com/office/drawing/2014/main" id="{EDBD7D8B-A0AC-44EA-B4B7-2DCE5979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68" y="503582"/>
            <a:ext cx="4223076" cy="4678017"/>
          </a:xfrm>
          <a:custGeom>
            <a:avLst/>
            <a:gdLst>
              <a:gd name="connsiteX0" fmla="*/ 0 w 4223076"/>
              <a:gd name="connsiteY0" fmla="*/ 0 h 4678017"/>
              <a:gd name="connsiteX1" fmla="*/ 485654 w 4223076"/>
              <a:gd name="connsiteY1" fmla="*/ 0 h 4678017"/>
              <a:gd name="connsiteX2" fmla="*/ 886846 w 4223076"/>
              <a:gd name="connsiteY2" fmla="*/ 0 h 4678017"/>
              <a:gd name="connsiteX3" fmla="*/ 1499192 w 4223076"/>
              <a:gd name="connsiteY3" fmla="*/ 0 h 4678017"/>
              <a:gd name="connsiteX4" fmla="*/ 1984846 w 4223076"/>
              <a:gd name="connsiteY4" fmla="*/ 0 h 4678017"/>
              <a:gd name="connsiteX5" fmla="*/ 2470499 w 4223076"/>
              <a:gd name="connsiteY5" fmla="*/ 0 h 4678017"/>
              <a:gd name="connsiteX6" fmla="*/ 3082845 w 4223076"/>
              <a:gd name="connsiteY6" fmla="*/ 0 h 4678017"/>
              <a:gd name="connsiteX7" fmla="*/ 3526268 w 4223076"/>
              <a:gd name="connsiteY7" fmla="*/ 0 h 4678017"/>
              <a:gd name="connsiteX8" fmla="*/ 4223076 w 4223076"/>
              <a:gd name="connsiteY8" fmla="*/ 0 h 4678017"/>
              <a:gd name="connsiteX9" fmla="*/ 4223076 w 4223076"/>
              <a:gd name="connsiteY9" fmla="*/ 678312 h 4678017"/>
              <a:gd name="connsiteX10" fmla="*/ 4223076 w 4223076"/>
              <a:gd name="connsiteY10" fmla="*/ 1169504 h 4678017"/>
              <a:gd name="connsiteX11" fmla="*/ 4223076 w 4223076"/>
              <a:gd name="connsiteY11" fmla="*/ 1754256 h 4678017"/>
              <a:gd name="connsiteX12" fmla="*/ 4223076 w 4223076"/>
              <a:gd name="connsiteY12" fmla="*/ 2385789 h 4678017"/>
              <a:gd name="connsiteX13" fmla="*/ 4223076 w 4223076"/>
              <a:gd name="connsiteY13" fmla="*/ 2830200 h 4678017"/>
              <a:gd name="connsiteX14" fmla="*/ 4223076 w 4223076"/>
              <a:gd name="connsiteY14" fmla="*/ 3414952 h 4678017"/>
              <a:gd name="connsiteX15" fmla="*/ 4223076 w 4223076"/>
              <a:gd name="connsiteY15" fmla="*/ 3999705 h 4678017"/>
              <a:gd name="connsiteX16" fmla="*/ 4223076 w 4223076"/>
              <a:gd name="connsiteY16" fmla="*/ 4678017 h 4678017"/>
              <a:gd name="connsiteX17" fmla="*/ 3652961 w 4223076"/>
              <a:gd name="connsiteY17" fmla="*/ 4678017 h 4678017"/>
              <a:gd name="connsiteX18" fmla="*/ 3125076 w 4223076"/>
              <a:gd name="connsiteY18" fmla="*/ 4678017 h 4678017"/>
              <a:gd name="connsiteX19" fmla="*/ 2723884 w 4223076"/>
              <a:gd name="connsiteY19" fmla="*/ 4678017 h 4678017"/>
              <a:gd name="connsiteX20" fmla="*/ 2280461 w 4223076"/>
              <a:gd name="connsiteY20" fmla="*/ 4678017 h 4678017"/>
              <a:gd name="connsiteX21" fmla="*/ 1668115 w 4223076"/>
              <a:gd name="connsiteY21" fmla="*/ 4678017 h 4678017"/>
              <a:gd name="connsiteX22" fmla="*/ 1140231 w 4223076"/>
              <a:gd name="connsiteY22" fmla="*/ 4678017 h 4678017"/>
              <a:gd name="connsiteX23" fmla="*/ 696808 w 4223076"/>
              <a:gd name="connsiteY23" fmla="*/ 4678017 h 4678017"/>
              <a:gd name="connsiteX24" fmla="*/ 0 w 4223076"/>
              <a:gd name="connsiteY24" fmla="*/ 4678017 h 4678017"/>
              <a:gd name="connsiteX25" fmla="*/ 0 w 4223076"/>
              <a:gd name="connsiteY25" fmla="*/ 4233605 h 4678017"/>
              <a:gd name="connsiteX26" fmla="*/ 0 w 4223076"/>
              <a:gd name="connsiteY26" fmla="*/ 3789194 h 4678017"/>
              <a:gd name="connsiteX27" fmla="*/ 0 w 4223076"/>
              <a:gd name="connsiteY27" fmla="*/ 3157661 h 4678017"/>
              <a:gd name="connsiteX28" fmla="*/ 0 w 4223076"/>
              <a:gd name="connsiteY28" fmla="*/ 2666470 h 4678017"/>
              <a:gd name="connsiteX29" fmla="*/ 0 w 4223076"/>
              <a:gd name="connsiteY29" fmla="*/ 1988157 h 4678017"/>
              <a:gd name="connsiteX30" fmla="*/ 0 w 4223076"/>
              <a:gd name="connsiteY30" fmla="*/ 1450185 h 4678017"/>
              <a:gd name="connsiteX31" fmla="*/ 0 w 4223076"/>
              <a:gd name="connsiteY31" fmla="*/ 1005774 h 4678017"/>
              <a:gd name="connsiteX32" fmla="*/ 0 w 4223076"/>
              <a:gd name="connsiteY32" fmla="*/ 0 h 467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23076" h="4678017" extrusionOk="0">
                <a:moveTo>
                  <a:pt x="0" y="0"/>
                </a:moveTo>
                <a:cubicBezTo>
                  <a:pt x="240652" y="-5521"/>
                  <a:pt x="330039" y="50262"/>
                  <a:pt x="485654" y="0"/>
                </a:cubicBezTo>
                <a:cubicBezTo>
                  <a:pt x="641269" y="-50262"/>
                  <a:pt x="733185" y="6725"/>
                  <a:pt x="886846" y="0"/>
                </a:cubicBezTo>
                <a:cubicBezTo>
                  <a:pt x="1040507" y="-6725"/>
                  <a:pt x="1280025" y="40715"/>
                  <a:pt x="1499192" y="0"/>
                </a:cubicBezTo>
                <a:cubicBezTo>
                  <a:pt x="1718359" y="-40715"/>
                  <a:pt x="1870508" y="24851"/>
                  <a:pt x="1984846" y="0"/>
                </a:cubicBezTo>
                <a:cubicBezTo>
                  <a:pt x="2099184" y="-24851"/>
                  <a:pt x="2269924" y="8572"/>
                  <a:pt x="2470499" y="0"/>
                </a:cubicBezTo>
                <a:cubicBezTo>
                  <a:pt x="2671074" y="-8572"/>
                  <a:pt x="2888854" y="51434"/>
                  <a:pt x="3082845" y="0"/>
                </a:cubicBezTo>
                <a:cubicBezTo>
                  <a:pt x="3276836" y="-51434"/>
                  <a:pt x="3395624" y="49498"/>
                  <a:pt x="3526268" y="0"/>
                </a:cubicBezTo>
                <a:cubicBezTo>
                  <a:pt x="3656912" y="-49498"/>
                  <a:pt x="4039824" y="68684"/>
                  <a:pt x="4223076" y="0"/>
                </a:cubicBezTo>
                <a:cubicBezTo>
                  <a:pt x="4239969" y="292113"/>
                  <a:pt x="4188941" y="506245"/>
                  <a:pt x="4223076" y="678312"/>
                </a:cubicBezTo>
                <a:cubicBezTo>
                  <a:pt x="4257211" y="850379"/>
                  <a:pt x="4180355" y="986622"/>
                  <a:pt x="4223076" y="1169504"/>
                </a:cubicBezTo>
                <a:cubicBezTo>
                  <a:pt x="4265797" y="1352386"/>
                  <a:pt x="4157157" y="1483829"/>
                  <a:pt x="4223076" y="1754256"/>
                </a:cubicBezTo>
                <a:cubicBezTo>
                  <a:pt x="4288995" y="2024683"/>
                  <a:pt x="4177733" y="2141953"/>
                  <a:pt x="4223076" y="2385789"/>
                </a:cubicBezTo>
                <a:cubicBezTo>
                  <a:pt x="4268419" y="2629625"/>
                  <a:pt x="4172292" y="2688456"/>
                  <a:pt x="4223076" y="2830200"/>
                </a:cubicBezTo>
                <a:cubicBezTo>
                  <a:pt x="4273860" y="2971944"/>
                  <a:pt x="4185728" y="3232603"/>
                  <a:pt x="4223076" y="3414952"/>
                </a:cubicBezTo>
                <a:cubicBezTo>
                  <a:pt x="4260424" y="3597301"/>
                  <a:pt x="4190028" y="3880972"/>
                  <a:pt x="4223076" y="3999705"/>
                </a:cubicBezTo>
                <a:cubicBezTo>
                  <a:pt x="4256124" y="4118438"/>
                  <a:pt x="4170874" y="4499038"/>
                  <a:pt x="4223076" y="4678017"/>
                </a:cubicBezTo>
                <a:cubicBezTo>
                  <a:pt x="4045692" y="4693676"/>
                  <a:pt x="3921492" y="4619200"/>
                  <a:pt x="3652961" y="4678017"/>
                </a:cubicBezTo>
                <a:cubicBezTo>
                  <a:pt x="3384431" y="4736834"/>
                  <a:pt x="3337116" y="4670858"/>
                  <a:pt x="3125076" y="4678017"/>
                </a:cubicBezTo>
                <a:cubicBezTo>
                  <a:pt x="2913036" y="4685176"/>
                  <a:pt x="2875090" y="4671738"/>
                  <a:pt x="2723884" y="4678017"/>
                </a:cubicBezTo>
                <a:cubicBezTo>
                  <a:pt x="2572678" y="4684296"/>
                  <a:pt x="2489350" y="4644051"/>
                  <a:pt x="2280461" y="4678017"/>
                </a:cubicBezTo>
                <a:cubicBezTo>
                  <a:pt x="2071572" y="4711983"/>
                  <a:pt x="1873958" y="4640838"/>
                  <a:pt x="1668115" y="4678017"/>
                </a:cubicBezTo>
                <a:cubicBezTo>
                  <a:pt x="1462272" y="4715196"/>
                  <a:pt x="1315840" y="4636498"/>
                  <a:pt x="1140231" y="4678017"/>
                </a:cubicBezTo>
                <a:cubicBezTo>
                  <a:pt x="964622" y="4719536"/>
                  <a:pt x="804155" y="4625525"/>
                  <a:pt x="696808" y="4678017"/>
                </a:cubicBezTo>
                <a:cubicBezTo>
                  <a:pt x="589461" y="4730509"/>
                  <a:pt x="293923" y="4634743"/>
                  <a:pt x="0" y="4678017"/>
                </a:cubicBezTo>
                <a:cubicBezTo>
                  <a:pt x="-13508" y="4584886"/>
                  <a:pt x="53304" y="4414350"/>
                  <a:pt x="0" y="4233605"/>
                </a:cubicBezTo>
                <a:cubicBezTo>
                  <a:pt x="-53304" y="4052860"/>
                  <a:pt x="8444" y="3946329"/>
                  <a:pt x="0" y="3789194"/>
                </a:cubicBezTo>
                <a:cubicBezTo>
                  <a:pt x="-8444" y="3632059"/>
                  <a:pt x="22372" y="3382834"/>
                  <a:pt x="0" y="3157661"/>
                </a:cubicBezTo>
                <a:cubicBezTo>
                  <a:pt x="-22372" y="2932488"/>
                  <a:pt x="28330" y="2799916"/>
                  <a:pt x="0" y="2666470"/>
                </a:cubicBezTo>
                <a:cubicBezTo>
                  <a:pt x="-28330" y="2533024"/>
                  <a:pt x="37334" y="2243475"/>
                  <a:pt x="0" y="1988157"/>
                </a:cubicBezTo>
                <a:cubicBezTo>
                  <a:pt x="-37334" y="1732839"/>
                  <a:pt x="48598" y="1689710"/>
                  <a:pt x="0" y="1450185"/>
                </a:cubicBezTo>
                <a:cubicBezTo>
                  <a:pt x="-48598" y="1210660"/>
                  <a:pt x="15746" y="1167311"/>
                  <a:pt x="0" y="1005774"/>
                </a:cubicBezTo>
                <a:cubicBezTo>
                  <a:pt x="-15746" y="844237"/>
                  <a:pt x="68131" y="315767"/>
                  <a:pt x="0" y="0"/>
                </a:cubicBezTo>
                <a:close/>
              </a:path>
            </a:pathLst>
          </a:custGeom>
          <a:noFill/>
          <a:ln w="38100" cmpd="dbl">
            <a:gradFill>
              <a:gsLst>
                <a:gs pos="0">
                  <a:schemeClr val="accent4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diagonales redondeadas 4">
            <a:extLst>
              <a:ext uri="{FF2B5EF4-FFF2-40B4-BE49-F238E27FC236}">
                <a16:creationId xmlns:a16="http://schemas.microsoft.com/office/drawing/2014/main" id="{3505E89A-A50B-41BB-A885-C6211ED3753F}"/>
              </a:ext>
            </a:extLst>
          </p:cNvPr>
          <p:cNvSpPr/>
          <p:nvPr/>
        </p:nvSpPr>
        <p:spPr>
          <a:xfrm>
            <a:off x="7680268" y="4805944"/>
            <a:ext cx="4223076" cy="375655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8663B0D3-8586-4033-BA6C-3FB7E80001EF}"/>
              </a:ext>
            </a:extLst>
          </p:cNvPr>
          <p:cNvSpPr/>
          <p:nvPr/>
        </p:nvSpPr>
        <p:spPr>
          <a:xfrm>
            <a:off x="2929180" y="4014061"/>
            <a:ext cx="511444" cy="20702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705302-45B2-4CCF-AE13-3F1D3F06F963}"/>
              </a:ext>
            </a:extLst>
          </p:cNvPr>
          <p:cNvSpPr txBox="1"/>
          <p:nvPr/>
        </p:nvSpPr>
        <p:spPr>
          <a:xfrm>
            <a:off x="3511144" y="4864517"/>
            <a:ext cx="61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800" i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2F8E3A-BA24-4C89-88F9-C8C58E0B0B7E}"/>
              </a:ext>
            </a:extLst>
          </p:cNvPr>
          <p:cNvSpPr txBox="1"/>
          <p:nvPr/>
        </p:nvSpPr>
        <p:spPr>
          <a:xfrm>
            <a:off x="3511144" y="5464787"/>
            <a:ext cx="883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4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spc="14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4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pc="14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pc="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7B66342-9AE4-48EC-8A23-F27D517C6E8E}"/>
              </a:ext>
            </a:extLst>
          </p:cNvPr>
          <p:cNvCxnSpPr/>
          <p:nvPr/>
        </p:nvCxnSpPr>
        <p:spPr>
          <a:xfrm>
            <a:off x="2610355" y="3626603"/>
            <a:ext cx="5745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F520C3-C517-4637-8164-5C8789528CA8}"/>
              </a:ext>
            </a:extLst>
          </p:cNvPr>
          <p:cNvSpPr txBox="1"/>
          <p:nvPr/>
        </p:nvSpPr>
        <p:spPr>
          <a:xfrm>
            <a:off x="3301129" y="3429000"/>
            <a:ext cx="511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3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/z/</a:t>
            </a:r>
            <a:r>
              <a:rPr lang="en-US" sz="1800" i="0" spc="13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pc="13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995320-6EB7-47F6-88F4-43CA158BFB72}"/>
              </a:ext>
            </a:extLst>
          </p:cNvPr>
          <p:cNvSpPr txBox="1"/>
          <p:nvPr/>
        </p:nvSpPr>
        <p:spPr>
          <a:xfrm>
            <a:off x="4002317" y="6216170"/>
            <a:ext cx="152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Pronounced </a:t>
            </a:r>
            <a:endParaRPr lang="en-US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38C84F37-17D2-4F10-AE5B-74AA4EA671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0028" y="5639813"/>
            <a:ext cx="725556" cy="634492"/>
          </a:xfrm>
          <a:prstGeom prst="curvedConnector3">
            <a:avLst>
              <a:gd name="adj1" fmla="val 99129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9E8C322A-6D43-4928-A06E-A2CDD9AB5B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2923" y="4281187"/>
            <a:ext cx="2616907" cy="1229454"/>
          </a:xfrm>
          <a:prstGeom prst="curvedConnector3">
            <a:avLst>
              <a:gd name="adj1" fmla="val 100932"/>
            </a:avLst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8" grpId="0"/>
      <p:bldP spid="4" grpId="0" animBg="1"/>
      <p:bldP spid="9" grpId="0"/>
      <p:bldP spid="11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2435</Words>
  <Application>Microsoft Office PowerPoint</Application>
  <PresentationFormat>Panorámica</PresentationFormat>
  <Paragraphs>323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Abadi</vt:lpstr>
      <vt:lpstr>Arial</vt:lpstr>
      <vt:lpstr>Bahnschrift</vt:lpstr>
      <vt:lpstr>Bookman Old Style</vt:lpstr>
      <vt:lpstr>Palatino Linotype</vt:lpstr>
      <vt:lpstr>Times New Roman</vt:lpstr>
      <vt:lpstr>Galería</vt:lpstr>
      <vt:lpstr>Present simple tense</vt:lpstr>
      <vt:lpstr>The simple present tense in English is used to describe an action that is regular, true or normal.</vt:lpstr>
      <vt:lpstr>1. For repeated or regular actions in the present time period.</vt:lpstr>
      <vt:lpstr>2. For facts</vt:lpstr>
      <vt:lpstr>3. For habits.</vt:lpstr>
      <vt:lpstr>4. For things that are always or generally true.</vt:lpstr>
      <vt:lpstr>How do we form the present simple?</vt:lpstr>
      <vt:lpstr>Verb Conjugation &amp; Spelling </vt:lpstr>
      <vt:lpstr>1) For verbs that end in:  -o,  -ch,  -sh,  -ss,  -x, and -z  we add -es to the verb in the third person.</vt:lpstr>
      <vt:lpstr>2. For verbs that end in a consonant + Y, we remove the ”y” and add -”ies”.</vt:lpstr>
      <vt:lpstr>For verbs that end in a vowel + Y,  we just add -S.</vt:lpstr>
      <vt:lpstr>Negative Sentences in the Simple Present Tense </vt:lpstr>
      <vt:lpstr>You will see that we add “don’t” between the subject and the verb to make the negative sentence.  </vt:lpstr>
      <vt:lpstr>When the subject is: he, she or it, we add “doesn’t” between the subject and the verb to make a negative sentence.  </vt:lpstr>
      <vt:lpstr>Word Order of Negative Sentences </vt:lpstr>
      <vt:lpstr>Let’s see more examples of Negative Sentences with don't and doesn't:</vt:lpstr>
      <vt:lpstr>Questions in the Simple Present Tense:</vt:lpstr>
      <vt:lpstr>Let’s see some examples or Yes/No questions: </vt:lpstr>
      <vt:lpstr> The following is the word order to construct a basic question in English using: Do or Does.</vt:lpstr>
      <vt:lpstr>Do we use auxiliaries “do” and “does” for answers?</vt:lpstr>
      <vt:lpstr>Short answers are answering in a way that summarize the information.  </vt:lpstr>
      <vt:lpstr>Short answers for the third person singular (with auxiliary ‘does’) </vt:lpstr>
      <vt:lpstr>Remember:  We use the auxiliaries: ‘do’ and ‘does’ to give “Short Answers”.</vt:lpstr>
      <vt:lpstr>We also use the auxiliary ‘does’ to give “Short Answers” for he, she, and it.</vt:lpstr>
      <vt:lpstr>Information Questions in the Simple Present Tense </vt:lpstr>
      <vt:lpstr>To sum up:</vt:lpstr>
      <vt:lpstr>Complete the sentences with the correct form of the verb in parentheses. </vt:lpstr>
      <vt:lpstr>Complete the sentences with the correct auxiliary: ‘do’ or ‘does’. </vt:lpstr>
      <vt:lpstr>Put the words in the correct order:</vt:lpstr>
      <vt:lpstr>Complete the Information questions for each sentence:</vt:lpstr>
      <vt:lpstr>Make Yes/No questions for each sentence: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simple tense</dc:title>
  <dc:creator>Girlany Alvarez</dc:creator>
  <cp:lastModifiedBy>Maria Gabriela Lara Molina</cp:lastModifiedBy>
  <cp:revision>44</cp:revision>
  <dcterms:created xsi:type="dcterms:W3CDTF">2020-09-08T01:00:20Z</dcterms:created>
  <dcterms:modified xsi:type="dcterms:W3CDTF">2021-11-08T23:30:35Z</dcterms:modified>
</cp:coreProperties>
</file>