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63" r:id="rId4"/>
    <p:sldId id="259" r:id="rId5"/>
    <p:sldId id="260" r:id="rId6"/>
    <p:sldId id="264" r:id="rId7"/>
    <p:sldId id="265" r:id="rId8"/>
    <p:sldId id="266" r:id="rId9"/>
    <p:sldId id="262" r:id="rId10"/>
    <p:sldId id="261" r:id="rId11"/>
    <p:sldId id="268" r:id="rId12"/>
    <p:sldId id="269" r:id="rId13"/>
    <p:sldId id="271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0779"/>
    <a:srgbClr val="D0B8CB"/>
    <a:srgbClr val="AB9064"/>
    <a:srgbClr val="EDF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42F6A3D-E78C-4B56-82C8-0E7E548508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5C59DB-2DD8-47D6-8BF2-EE57F7570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AEACE-3B38-4434-99FE-D805EE8B778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22BBEE-0D59-4FE5-A25E-1F993BABE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3E075A-3DA4-4EB4-B68F-B049FDF85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00F77-576D-4A2E-8546-9D9E7B9C43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2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91155-1691-4FEB-A87B-3D0A93FC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018" y="1222613"/>
            <a:ext cx="9569873" cy="1463040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9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>
            <a:noAutofit/>
          </a:bodyPr>
          <a:lstStyle/>
          <a:p>
            <a:pPr algn="l"/>
            <a:br>
              <a:rPr lang="en-US" dirty="0"/>
            </a:br>
            <a:r>
              <a:rPr lang="en-US" sz="5400" dirty="0">
                <a:highlight>
                  <a:srgbClr val="FF0000"/>
                </a:highlight>
              </a:rPr>
              <a:t>Present continuous or progressive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7D8571-3F94-4BF7-BD90-EC6A37A29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560" y="4903867"/>
            <a:ext cx="6215149" cy="14630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What are they doing?</a:t>
            </a:r>
          </a:p>
        </p:txBody>
      </p:sp>
    </p:spTree>
    <p:extLst>
      <p:ext uri="{BB962C8B-B14F-4D97-AF65-F5344CB8AC3E}">
        <p14:creationId xmlns:p14="http://schemas.microsoft.com/office/powerpoint/2010/main" val="10664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6AC62-417F-41EA-9F9E-2837497D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Stative verbs cannot be used in the progressive tense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D93CC-B6C5-45F9-9AA1-F7A10211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4084"/>
            <a:ext cx="5678424" cy="4669138"/>
          </a:xfrm>
          <a:solidFill>
            <a:srgbClr val="D0B8CB"/>
          </a:solidFill>
        </p:spPr>
        <p:txBody>
          <a:bodyPr numCol="3">
            <a:normAutofit/>
          </a:bodyPr>
          <a:lstStyle/>
          <a:p>
            <a:r>
              <a:rPr lang="en-US" dirty="0"/>
              <a:t>know </a:t>
            </a:r>
          </a:p>
          <a:p>
            <a:r>
              <a:rPr lang="en-US" dirty="0"/>
              <a:t>want </a:t>
            </a:r>
          </a:p>
          <a:p>
            <a:r>
              <a:rPr lang="en-US" dirty="0"/>
              <a:t>need </a:t>
            </a:r>
          </a:p>
          <a:p>
            <a:r>
              <a:rPr lang="en-US" dirty="0"/>
              <a:t>prefer </a:t>
            </a:r>
          </a:p>
          <a:p>
            <a:r>
              <a:rPr lang="en-US" dirty="0"/>
              <a:t>like </a:t>
            </a:r>
          </a:p>
          <a:p>
            <a:r>
              <a:rPr lang="en-US" dirty="0"/>
              <a:t>love </a:t>
            </a:r>
          </a:p>
          <a:p>
            <a:r>
              <a:rPr lang="en-US" dirty="0"/>
              <a:t>hate </a:t>
            </a:r>
          </a:p>
          <a:p>
            <a:r>
              <a:rPr lang="en-US" dirty="0"/>
              <a:t>believe </a:t>
            </a:r>
          </a:p>
          <a:p>
            <a:r>
              <a:rPr lang="en-US" dirty="0"/>
              <a:t>forget </a:t>
            </a:r>
          </a:p>
          <a:p>
            <a:r>
              <a:rPr lang="en-US" dirty="0"/>
              <a:t>remember </a:t>
            </a:r>
          </a:p>
          <a:p>
            <a:r>
              <a:rPr lang="en-US" dirty="0"/>
              <a:t>see </a:t>
            </a:r>
          </a:p>
          <a:p>
            <a:r>
              <a:rPr lang="en-US" dirty="0"/>
              <a:t>hear </a:t>
            </a:r>
          </a:p>
          <a:p>
            <a:r>
              <a:rPr lang="en-US" dirty="0"/>
              <a:t>understand </a:t>
            </a:r>
          </a:p>
          <a:p>
            <a:r>
              <a:rPr lang="en-US" dirty="0"/>
              <a:t>seem </a:t>
            </a:r>
          </a:p>
          <a:p>
            <a:r>
              <a:rPr lang="en-US" dirty="0"/>
              <a:t>mean </a:t>
            </a:r>
          </a:p>
          <a:p>
            <a:r>
              <a:rPr lang="en-US" dirty="0"/>
              <a:t>suppose </a:t>
            </a:r>
          </a:p>
          <a:p>
            <a:r>
              <a:rPr lang="en-US" dirty="0"/>
              <a:t>belong </a:t>
            </a:r>
          </a:p>
          <a:p>
            <a:r>
              <a:rPr lang="en-US" dirty="0"/>
              <a:t>realize </a:t>
            </a:r>
          </a:p>
          <a:p>
            <a:r>
              <a:rPr lang="en-US" dirty="0"/>
              <a:t>have </a:t>
            </a:r>
            <a:r>
              <a:rPr lang="en-US" sz="1600" dirty="0"/>
              <a:t>(when the meaning is ‘possess’) </a:t>
            </a:r>
          </a:p>
          <a:p>
            <a:r>
              <a:rPr lang="en-US" dirty="0"/>
              <a:t>think </a:t>
            </a:r>
            <a:r>
              <a:rPr lang="en-US" sz="1800" dirty="0"/>
              <a:t>(when the meaning is ‘believe’)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DF592E-9506-4921-A5B0-DFF6AD6B9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985421"/>
            <a:ext cx="4389120" cy="340107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/>
              <a:t>Examples</a:t>
            </a:r>
            <a:r>
              <a:rPr lang="en-US" sz="2400" dirty="0"/>
              <a:t>: </a:t>
            </a:r>
          </a:p>
          <a:p>
            <a:r>
              <a:rPr lang="en-US" sz="2400" dirty="0"/>
              <a:t>I am knowing you (incorrect)</a:t>
            </a:r>
          </a:p>
          <a:p>
            <a:r>
              <a:rPr lang="en-US" sz="2400" dirty="0"/>
              <a:t>I know you. (correct) </a:t>
            </a:r>
          </a:p>
          <a:p>
            <a:r>
              <a:rPr lang="en-US" sz="2400" dirty="0"/>
              <a:t>I am needing a book. (incorrect)</a:t>
            </a:r>
          </a:p>
          <a:p>
            <a:r>
              <a:rPr lang="en-US" sz="2400" dirty="0"/>
              <a:t>I need a book. (correct) </a:t>
            </a:r>
          </a:p>
          <a:p>
            <a:r>
              <a:rPr lang="en-US" sz="2400" dirty="0"/>
              <a:t>I am having a dog. (incorrect)</a:t>
            </a:r>
          </a:p>
          <a:p>
            <a:r>
              <a:rPr lang="en-US" sz="2400" dirty="0"/>
              <a:t>I have a dog. (correct) </a:t>
            </a:r>
          </a:p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CF3981-C616-4830-ABF0-5A50CE67C9E3}"/>
              </a:ext>
            </a:extLst>
          </p:cNvPr>
          <p:cNvSpPr/>
          <p:nvPr/>
        </p:nvSpPr>
        <p:spPr>
          <a:xfrm>
            <a:off x="5887212" y="67614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 </a:t>
            </a:r>
            <a:r>
              <a:rPr lang="en-US" sz="2400" b="1" dirty="0"/>
              <a:t>There are verbs that are NOT normally used in continuous tenses: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BF53C6-87C9-46F2-A806-56EA9B1ABF47}"/>
              </a:ext>
            </a:extLst>
          </p:cNvPr>
          <p:cNvSpPr/>
          <p:nvPr/>
        </p:nvSpPr>
        <p:spPr>
          <a:xfrm>
            <a:off x="807997" y="2176194"/>
            <a:ext cx="482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Stative verbs describe a state of being or a situation that does not change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33542C-7225-486C-B9CF-88575A809A3B}"/>
              </a:ext>
            </a:extLst>
          </p:cNvPr>
          <p:cNvCxnSpPr/>
          <p:nvPr/>
        </p:nvCxnSpPr>
        <p:spPr>
          <a:xfrm>
            <a:off x="1024128" y="3685309"/>
            <a:ext cx="2176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EF312CD-FACE-4C10-81AA-C77A7D853648}"/>
              </a:ext>
            </a:extLst>
          </p:cNvPr>
          <p:cNvCxnSpPr>
            <a:cxnSpLocks/>
          </p:cNvCxnSpPr>
          <p:nvPr/>
        </p:nvCxnSpPr>
        <p:spPr>
          <a:xfrm>
            <a:off x="1024128" y="4641272"/>
            <a:ext cx="24395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A840F47-A503-44E1-BEE5-60BE33754725}"/>
              </a:ext>
            </a:extLst>
          </p:cNvPr>
          <p:cNvCxnSpPr/>
          <p:nvPr/>
        </p:nvCxnSpPr>
        <p:spPr>
          <a:xfrm>
            <a:off x="1121110" y="5555673"/>
            <a:ext cx="2176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219AF-9025-4508-AEFB-983E23ED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these people doing? </a:t>
            </a:r>
            <a:r>
              <a:rPr lang="en-US" sz="2400" dirty="0"/>
              <a:t>(Actions  happening around now)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E58BD-FD96-439E-89C3-0E31F6A56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 is teaching mathematics.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338424-6A0C-47CE-932D-B116AB54C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She is traveling by bus.</a:t>
            </a:r>
          </a:p>
        </p:txBody>
      </p:sp>
      <p:pic>
        <p:nvPicPr>
          <p:cNvPr id="1026" name="Picture 2" descr="Why Do Teachers Love Teaching?">
            <a:extLst>
              <a:ext uri="{FF2B5EF4-FFF2-40B4-BE49-F238E27FC236}">
                <a16:creationId xmlns:a16="http://schemas.microsoft.com/office/drawing/2014/main" id="{B0117563-2C88-4C0E-B479-019A2D784D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973870"/>
            <a:ext cx="4754562" cy="29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veling as a Person of Color Is Stressful - VICE">
            <a:extLst>
              <a:ext uri="{FF2B5EF4-FFF2-40B4-BE49-F238E27FC236}">
                <a16:creationId xmlns:a16="http://schemas.microsoft.com/office/drawing/2014/main" id="{12A95891-4AF3-4BBB-9961-B3BA67A701E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973871"/>
            <a:ext cx="4754562" cy="299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84DB-0287-4320-B5CC-4B9B9CC4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971233"/>
            <a:ext cx="7772400" cy="1463040"/>
          </a:xfrm>
        </p:spPr>
        <p:txBody>
          <a:bodyPr/>
          <a:lstStyle/>
          <a:p>
            <a:r>
              <a:rPr lang="en-US" dirty="0"/>
              <a:t>Let’s ask </a:t>
            </a:r>
            <a:r>
              <a:rPr lang="en-US" u="sng" dirty="0"/>
              <a:t>questions</a:t>
            </a:r>
            <a:r>
              <a:rPr lang="en-US" dirty="0"/>
              <a:t>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F13FA8-3C0B-4A36-ACFE-A5BFA75A5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435" y="4920381"/>
            <a:ext cx="6483626" cy="1463040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Yes / No questions</a:t>
            </a:r>
          </a:p>
        </p:txBody>
      </p:sp>
      <p:pic>
        <p:nvPicPr>
          <p:cNvPr id="4" name="Picture 2" descr="Red and gray question mark illustration, Question mark 3D computer ...">
            <a:extLst>
              <a:ext uri="{FF2B5EF4-FFF2-40B4-BE49-F238E27FC236}">
                <a16:creationId xmlns:a16="http://schemas.microsoft.com/office/drawing/2014/main" id="{0402D44D-C59D-4939-94E8-1A0AA9072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882" y="4205834"/>
            <a:ext cx="2187526" cy="218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9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FCA8D7-7E88-4AB4-A9DC-4BFA425F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26" y="185978"/>
            <a:ext cx="3843403" cy="19701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Are they dancing?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–yes, they  are.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Is she eating a sandwich?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–no, she isn’t.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AFE1EF2-07B6-4184-80F8-61A41AE0D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86000"/>
            <a:ext cx="5468548" cy="3931920"/>
          </a:xfrm>
        </p:spPr>
        <p:txBody>
          <a:bodyPr numCol="2">
            <a:normAutofit fontScale="92500"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Ride a bike.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Play basketball.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Do yoga.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Watch TV.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Take photographs.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Dance.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Swim.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Play the guitar.</a:t>
            </a:r>
          </a:p>
          <a:p>
            <a:pPr marL="0" indent="0">
              <a:buClr>
                <a:srgbClr val="002060"/>
              </a:buCl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Work on the computer.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Play soccer / tennis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Paint a picture.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Run / Jog.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Fish / go fishing.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Do aerobics.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Go to the cinema / go to the movies.</a:t>
            </a:r>
          </a:p>
          <a:p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5" name="Marcador de contenido 4" descr="Imagen que contiene perro, cubierto, grupo, diferente&#10;&#10;Descripción generada automáticamente">
            <a:extLst>
              <a:ext uri="{FF2B5EF4-FFF2-40B4-BE49-F238E27FC236}">
                <a16:creationId xmlns:a16="http://schemas.microsoft.com/office/drawing/2014/main" id="{3179AE04-95E1-45C6-95AD-BBD6A01E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304"/>
            <a:ext cx="5334000" cy="62417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6984D30-92D4-4B90-A69B-CDD4F878FB18}"/>
              </a:ext>
            </a:extLst>
          </p:cNvPr>
          <p:cNvCxnSpPr/>
          <p:nvPr/>
        </p:nvCxnSpPr>
        <p:spPr>
          <a:xfrm>
            <a:off x="2451652" y="2385391"/>
            <a:ext cx="0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84DB-0287-4320-B5CC-4B9B9CC4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971233"/>
            <a:ext cx="7772400" cy="1463040"/>
          </a:xfrm>
        </p:spPr>
        <p:txBody>
          <a:bodyPr/>
          <a:lstStyle/>
          <a:p>
            <a:r>
              <a:rPr lang="en-US" dirty="0"/>
              <a:t>Let’s ask more questions: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386ADEAF-C1FE-44D5-B527-97A250AF18D9}"/>
              </a:ext>
            </a:extLst>
          </p:cNvPr>
          <p:cNvSpPr txBox="1">
            <a:spLocks/>
          </p:cNvSpPr>
          <p:nvPr/>
        </p:nvSpPr>
        <p:spPr>
          <a:xfrm>
            <a:off x="1141344" y="4930320"/>
            <a:ext cx="6483626" cy="1463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Information questions</a:t>
            </a:r>
          </a:p>
        </p:txBody>
      </p:sp>
      <p:pic>
        <p:nvPicPr>
          <p:cNvPr id="1028" name="Picture 4" descr="Question Mark Response - Free image on Pixabay">
            <a:extLst>
              <a:ext uri="{FF2B5EF4-FFF2-40B4-BE49-F238E27FC236}">
                <a16:creationId xmlns:a16="http://schemas.microsoft.com/office/drawing/2014/main" id="{5F0B6529-26F2-496E-8358-8F0AA4EFF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475" y="4198645"/>
            <a:ext cx="2434272" cy="2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E3A6-8461-4642-8FEF-B33F18F0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57809"/>
            <a:ext cx="9720072" cy="172702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What are you doing today?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–I’m working in the garden. </a:t>
            </a:r>
            <a:endParaRPr lang="en-U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30019-989B-4CEF-AF79-BDB72478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8557"/>
            <a:ext cx="9720071" cy="4989443"/>
          </a:xfr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*</a:t>
            </a:r>
            <a:r>
              <a:rPr lang="en-US" sz="2400" b="1" u="sng" dirty="0"/>
              <a:t>What</a:t>
            </a:r>
            <a:r>
              <a:rPr lang="en-US" sz="2400" b="1" dirty="0"/>
              <a:t> are you doing today?</a:t>
            </a:r>
            <a:br>
              <a:rPr lang="en-US" sz="2400" b="1" dirty="0"/>
            </a:br>
            <a:r>
              <a:rPr lang="en-US" sz="2400" dirty="0"/>
              <a:t> </a:t>
            </a:r>
            <a:r>
              <a:rPr lang="en-US" sz="2400" u="sng" dirty="0"/>
              <a:t>– </a:t>
            </a:r>
            <a:r>
              <a:rPr lang="en-US" sz="2400" u="sng" dirty="0">
                <a:highlight>
                  <a:srgbClr val="00FFFF"/>
                </a:highlight>
              </a:rPr>
              <a:t>I am resting.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/>
              <a:t>Where</a:t>
            </a:r>
            <a:r>
              <a:rPr lang="en-US" sz="2400" b="1" dirty="0"/>
              <a:t> are you resting?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– </a:t>
            </a:r>
            <a:r>
              <a:rPr lang="en-US" sz="2400" u="sng" dirty="0">
                <a:highlight>
                  <a:srgbClr val="00FFFF"/>
                </a:highlight>
              </a:rPr>
              <a:t>I am resting at home.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/>
              <a:t>Why</a:t>
            </a:r>
            <a:r>
              <a:rPr lang="en-US" sz="2400" b="1" dirty="0"/>
              <a:t> are you resting at home?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highlight>
                  <a:srgbClr val="00FFFF"/>
                </a:highlight>
              </a:rPr>
              <a:t>- Because it’s Sunday. I don’t work on  Sundays.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It’s 2 pm. </a:t>
            </a:r>
            <a:r>
              <a:rPr lang="en-US" sz="2400" b="1" u="sng" dirty="0"/>
              <a:t>What</a:t>
            </a:r>
            <a:r>
              <a:rPr lang="en-US" sz="2400" b="1" dirty="0"/>
              <a:t> are you doing?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highlight>
                  <a:srgbClr val="00FFFF"/>
                </a:highlight>
              </a:rPr>
              <a:t>- I’m watching TV.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/>
              <a:t>What</a:t>
            </a:r>
            <a:r>
              <a:rPr lang="en-US" sz="2400" b="1" dirty="0"/>
              <a:t> are you watching on TV?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 </a:t>
            </a:r>
            <a:r>
              <a:rPr lang="en-US" sz="2400" dirty="0">
                <a:highlight>
                  <a:srgbClr val="00FFFF"/>
                </a:highlight>
              </a:rPr>
              <a:t>I’m watching a comedy.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u="sn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u="sn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/>
              <a:t>Who</a:t>
            </a:r>
            <a:r>
              <a:rPr lang="en-US" sz="2400" b="1" dirty="0"/>
              <a:t> are you watching a movie </a:t>
            </a:r>
            <a:r>
              <a:rPr lang="en-US" sz="2400" b="1" u="sng" dirty="0"/>
              <a:t>with</a:t>
            </a:r>
            <a:r>
              <a:rPr lang="en-US" sz="2400" b="1" dirty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 </a:t>
            </a:r>
            <a:r>
              <a:rPr lang="en-US" sz="2400" dirty="0">
                <a:highlight>
                  <a:srgbClr val="FF00FF"/>
                </a:highlight>
              </a:rPr>
              <a:t>I’m watching a movie with my family.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/>
              <a:t>What time </a:t>
            </a:r>
            <a:r>
              <a:rPr lang="en-US" sz="2400" b="1" dirty="0"/>
              <a:t>are you having dinner?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 </a:t>
            </a:r>
            <a:r>
              <a:rPr lang="en-US" sz="2400" dirty="0">
                <a:highlight>
                  <a:srgbClr val="FF00FF"/>
                </a:highlight>
              </a:rPr>
              <a:t>I’m having dinner at 6:30 pm.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/>
              <a:t>What</a:t>
            </a:r>
            <a:r>
              <a:rPr lang="en-US" sz="2400" b="1" dirty="0"/>
              <a:t> are you having for dinner?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- </a:t>
            </a:r>
            <a:r>
              <a:rPr lang="en-US" sz="2400" dirty="0">
                <a:highlight>
                  <a:srgbClr val="FF00FF"/>
                </a:highlight>
              </a:rPr>
              <a:t>We’re having chicken soup.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400" b="1" dirty="0"/>
              <a:t>Where are you having dinner?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rgbClr val="FFFFFF"/>
                </a:highlight>
              </a:rPr>
              <a:t>. - </a:t>
            </a:r>
            <a:r>
              <a:rPr lang="en-US" sz="2400" dirty="0">
                <a:highlight>
                  <a:srgbClr val="FF00FF"/>
                </a:highlight>
              </a:rPr>
              <a:t>I’m having dinner at home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15E74F-C5AF-4CEE-B558-8B9BC26F0C41}"/>
              </a:ext>
            </a:extLst>
          </p:cNvPr>
          <p:cNvCxnSpPr/>
          <p:nvPr/>
        </p:nvCxnSpPr>
        <p:spPr>
          <a:xfrm>
            <a:off x="5764696" y="1961322"/>
            <a:ext cx="0" cy="477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E0357EB-EB22-4FA9-913A-5758B175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095" y="357809"/>
            <a:ext cx="1995513" cy="15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FCA8D7-7E88-4AB4-A9DC-4BFA425F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8" y="185978"/>
            <a:ext cx="4532242" cy="1970151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solidFill>
                  <a:schemeClr val="tx1"/>
                </a:solidFill>
              </a:rPr>
              <a:t>*What</a:t>
            </a:r>
            <a:r>
              <a:rPr lang="en-US" sz="2800" dirty="0">
                <a:solidFill>
                  <a:schemeClr val="tx1"/>
                </a:solidFill>
              </a:rPr>
              <a:t> is buddy doing today?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–He’s making coffee.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u="sng" dirty="0">
                <a:solidFill>
                  <a:schemeClr val="tx1"/>
                </a:solidFill>
              </a:rPr>
              <a:t>Where</a:t>
            </a:r>
            <a:r>
              <a:rPr lang="en-US" sz="2800" dirty="0">
                <a:solidFill>
                  <a:schemeClr val="tx1"/>
                </a:solidFill>
              </a:rPr>
              <a:t> is he making coffee?...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*Where…? What time…? When…?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Who…?  Why…?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AFE1EF2-07B6-4184-80F8-61A41AE0D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86000"/>
            <a:ext cx="5468548" cy="3931920"/>
          </a:xfrm>
        </p:spPr>
        <p:txBody>
          <a:bodyPr numCol="2">
            <a:normAutofit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Make coffee.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Make breakfast.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Throw away the garbage / trash.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Clean the house.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Vacuum the carpet.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Put on pajamas.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Brush *</a:t>
            </a:r>
            <a:r>
              <a:rPr lang="en-US" b="1" u="sng" dirty="0">
                <a:solidFill>
                  <a:srgbClr val="002060"/>
                </a:solidFill>
              </a:rPr>
              <a:t>his</a:t>
            </a:r>
            <a:r>
              <a:rPr lang="en-US" b="1" dirty="0">
                <a:solidFill>
                  <a:srgbClr val="002060"/>
                </a:solidFill>
              </a:rPr>
              <a:t> teeth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Study for the exam.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Do homework.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Watch TV.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Watch a movie / a program.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Set the table for dinner.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Pick up the table.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Do the dishes. </a:t>
            </a:r>
          </a:p>
          <a:p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6984D30-92D4-4B90-A69B-CDD4F878FB18}"/>
              </a:ext>
            </a:extLst>
          </p:cNvPr>
          <p:cNvCxnSpPr/>
          <p:nvPr/>
        </p:nvCxnSpPr>
        <p:spPr>
          <a:xfrm>
            <a:off x="2451652" y="2385391"/>
            <a:ext cx="0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494B8A5C-374B-4A32-A8E5-39F173D4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48" y="-1312"/>
            <a:ext cx="5568741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644FEB7-3578-4479-B9B2-B92AA136899B}"/>
              </a:ext>
            </a:extLst>
          </p:cNvPr>
          <p:cNvSpPr/>
          <p:nvPr/>
        </p:nvSpPr>
        <p:spPr>
          <a:xfrm>
            <a:off x="327106" y="6487356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</a:rPr>
              <a:t>*her / my / our</a:t>
            </a:r>
          </a:p>
        </p:txBody>
      </p:sp>
    </p:spTree>
    <p:extLst>
      <p:ext uri="{BB962C8B-B14F-4D97-AF65-F5344CB8AC3E}">
        <p14:creationId xmlns:p14="http://schemas.microsoft.com/office/powerpoint/2010/main" val="270576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C66818-CCDC-456D-B9B5-A5D554D30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999FA4B-A2F4-41B8-BDA2-31A5B969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85216"/>
            <a:ext cx="4994372" cy="1499616"/>
          </a:xfr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dirty="0"/>
              <a:t>When do we use the present progressive or continuous?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CD7ABC-9BAC-43DA-9E4C-F640C828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092" y="2325940"/>
            <a:ext cx="5350188" cy="3322055"/>
          </a:xfr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45720" tIns="45720" rIns="4572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1- To tell </a:t>
            </a:r>
            <a:r>
              <a:rPr lang="en-US" sz="2800" b="1" dirty="0">
                <a:solidFill>
                  <a:srgbClr val="002060"/>
                </a:solidFill>
              </a:rPr>
              <a:t>what people are doing at the moment.</a:t>
            </a:r>
          </a:p>
          <a:p>
            <a:pPr>
              <a:spcAft>
                <a:spcPts val="600"/>
              </a:spcAft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To talk about </a:t>
            </a:r>
            <a:r>
              <a:rPr lang="en-US" sz="2800" b="1" dirty="0">
                <a:solidFill>
                  <a:srgbClr val="C00000"/>
                </a:solidFill>
              </a:rPr>
              <a:t>something that is happening now, or at the moment of speaking.</a:t>
            </a:r>
          </a:p>
          <a:p>
            <a:pPr>
              <a:spcAft>
                <a:spcPts val="600"/>
              </a:spcAft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CAEDA1-2D9E-4101-B553-8060F59F8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AF0666-DC61-45FB-A7C3-3666814B1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Marcador de contenido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8670F-87CA-4FC3-923A-F4EE991D3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356" y="657713"/>
            <a:ext cx="3427273" cy="277128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F8AA041-5690-47D3-93E9-B8DE194D7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2E6D62-9EA0-4821-A9F1-919E480D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9F7F10-4ADB-4678-918B-BC1498630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81A673-040C-48D3-83AF-F3B12924519C}"/>
              </a:ext>
            </a:extLst>
          </p:cNvPr>
          <p:cNvSpPr/>
          <p:nvPr/>
        </p:nvSpPr>
        <p:spPr>
          <a:xfrm>
            <a:off x="7577385" y="3423565"/>
            <a:ext cx="284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highlight>
                  <a:srgbClr val="FFFF00"/>
                </a:highlight>
              </a:rPr>
              <a:t>He’s reading the newspaper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E60DB89-50FF-4585-A65C-1DF9D9F2C7BD}"/>
              </a:ext>
            </a:extLst>
          </p:cNvPr>
          <p:cNvSpPr/>
          <p:nvPr/>
        </p:nvSpPr>
        <p:spPr>
          <a:xfrm>
            <a:off x="9381657" y="6107843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highlight>
                  <a:srgbClr val="FFFF00"/>
                </a:highlight>
              </a:rPr>
              <a:t>He is brushing his teeth.</a:t>
            </a:r>
          </a:p>
        </p:txBody>
      </p:sp>
      <p:pic>
        <p:nvPicPr>
          <p:cNvPr id="20" name="Marcador de contenido 19" descr="Un dibujo de una persona&#10;&#10;Descripción generada automáticamente">
            <a:extLst>
              <a:ext uri="{FF2B5EF4-FFF2-40B4-BE49-F238E27FC236}">
                <a16:creationId xmlns:a16="http://schemas.microsoft.com/office/drawing/2014/main" id="{D055EAA6-2756-47B2-A188-5C0492D77A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124949" y="4292308"/>
            <a:ext cx="2042921" cy="1793196"/>
          </a:xfr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5ABAE582-D1D1-4CD8-8197-EDE5171B4E2A}"/>
              </a:ext>
            </a:extLst>
          </p:cNvPr>
          <p:cNvSpPr/>
          <p:nvPr/>
        </p:nvSpPr>
        <p:spPr>
          <a:xfrm>
            <a:off x="8952813" y="14825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highlight>
                  <a:srgbClr val="00FFFF"/>
                </a:highlight>
              </a:rPr>
              <a:t>What is he doing </a:t>
            </a:r>
            <a:r>
              <a:rPr lang="en-US" b="1" u="sng" dirty="0">
                <a:highlight>
                  <a:srgbClr val="00FFFF"/>
                </a:highlight>
              </a:rPr>
              <a:t>now</a:t>
            </a:r>
            <a:r>
              <a:rPr lang="en-US" b="1" dirty="0">
                <a:highlight>
                  <a:srgbClr val="00FFFF"/>
                </a:highlight>
              </a:rPr>
              <a:t>?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460075C-23B0-461C-AE4C-E00A699E106A}"/>
              </a:ext>
            </a:extLst>
          </p:cNvPr>
          <p:cNvSpPr/>
          <p:nvPr/>
        </p:nvSpPr>
        <p:spPr>
          <a:xfrm>
            <a:off x="6310993" y="4189183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highlight>
                  <a:srgbClr val="00FFFF"/>
                </a:highlight>
              </a:rPr>
              <a:t>What is he doing </a:t>
            </a:r>
            <a:r>
              <a:rPr lang="en-US" b="1" u="sng" dirty="0">
                <a:highlight>
                  <a:srgbClr val="00FFFF"/>
                </a:highlight>
              </a:rPr>
              <a:t>now</a:t>
            </a:r>
            <a:r>
              <a:rPr lang="en-US" b="1" dirty="0">
                <a:highlight>
                  <a:srgbClr val="00FFFF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81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22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C24091-6CBB-4025-AC53-9C2BE18C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499AB2-6D32-4B37-B1C3-4E5D97E0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When do we use the present progressive or continuous?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E6E307-F753-4D8B-8C37-73D4208D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5C1E0-971B-4677-9953-02ACC2E29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2286000"/>
            <a:ext cx="5098485" cy="3931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2060"/>
                </a:solidFill>
              </a:rPr>
              <a:t>3- We also use the present progressive </a:t>
            </a:r>
            <a:r>
              <a:rPr lang="en-US" sz="2800" b="1" dirty="0">
                <a:solidFill>
                  <a:srgbClr val="A10779"/>
                </a:solidFill>
              </a:rPr>
              <a:t>to refer to things that are not exactly happening now but around now.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A10779"/>
                </a:solidFill>
              </a:rPr>
              <a:t>It also means that the action is in progress.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1DF094-228B-4AB7-90EE-AB57A786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827" y="1105143"/>
            <a:ext cx="3798244" cy="21080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9FADF3-BB8C-41A4-A9EC-718FFD023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1732"/>
            <a:ext cx="2286920" cy="271703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058424-DB47-4DAF-9535-3AA665F49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825" y="4157448"/>
            <a:ext cx="3798245" cy="23026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E4852E-C9AE-46B8-BF03-B6F5DE37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347" y="3361384"/>
            <a:ext cx="2286920" cy="297002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B6B0229-1232-49A4-A52C-881394A1100E}"/>
              </a:ext>
            </a:extLst>
          </p:cNvPr>
          <p:cNvSpPr/>
          <p:nvPr/>
        </p:nvSpPr>
        <p:spPr>
          <a:xfrm>
            <a:off x="6096000" y="5124092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She is painting her house.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B2C46D-615D-4687-A98E-D9A065199C31}"/>
              </a:ext>
            </a:extLst>
          </p:cNvPr>
          <p:cNvSpPr/>
          <p:nvPr/>
        </p:nvSpPr>
        <p:spPr>
          <a:xfrm>
            <a:off x="8964472" y="574501"/>
            <a:ext cx="290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They are having a big party.</a:t>
            </a:r>
          </a:p>
        </p:txBody>
      </p:sp>
    </p:spTree>
    <p:extLst>
      <p:ext uri="{BB962C8B-B14F-4D97-AF65-F5344CB8AC3E}">
        <p14:creationId xmlns:p14="http://schemas.microsoft.com/office/powerpoint/2010/main" val="10175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DFB6-6D2F-408D-9B60-BA614D5DA9B6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/>
              <a:t>We form the present progressive tense by using: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7E0FD-1B62-4AEC-ACC8-6AD39B17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733140" cy="4023360"/>
          </a:xfrm>
        </p:spPr>
        <p:txBody>
          <a:bodyPr>
            <a:norm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Subject</a:t>
            </a:r>
            <a:r>
              <a:rPr lang="en-US" dirty="0"/>
              <a:t>:</a:t>
            </a:r>
          </a:p>
          <a:p>
            <a:r>
              <a:rPr lang="en-US" dirty="0"/>
              <a:t>I 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We</a:t>
            </a:r>
          </a:p>
          <a:p>
            <a:r>
              <a:rPr lang="en-US" dirty="0"/>
              <a:t>They</a:t>
            </a:r>
          </a:p>
          <a:p>
            <a:r>
              <a:rPr lang="en-US" dirty="0"/>
              <a:t>He</a:t>
            </a:r>
          </a:p>
          <a:p>
            <a:r>
              <a:rPr lang="en-US" dirty="0"/>
              <a:t>She</a:t>
            </a:r>
          </a:p>
          <a:p>
            <a:r>
              <a:rPr lang="en-US" dirty="0"/>
              <a:t>It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DB6D0C-CA99-4BC4-8513-61B03A492932}"/>
              </a:ext>
            </a:extLst>
          </p:cNvPr>
          <p:cNvSpPr/>
          <p:nvPr/>
        </p:nvSpPr>
        <p:spPr>
          <a:xfrm>
            <a:off x="3293038" y="2286000"/>
            <a:ext cx="1313949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highlight>
                  <a:srgbClr val="FFFF00"/>
                </a:highlight>
              </a:rPr>
              <a:t>Verb be</a:t>
            </a:r>
            <a:r>
              <a:rPr lang="en-US" sz="2400" dirty="0"/>
              <a:t>: </a:t>
            </a:r>
          </a:p>
          <a:p>
            <a:r>
              <a:rPr lang="en-US" sz="2400" dirty="0"/>
              <a:t>am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are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</a:t>
            </a:r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F059A0A-7799-4E8E-BA52-162ED8593A66}"/>
              </a:ext>
            </a:extLst>
          </p:cNvPr>
          <p:cNvSpPr/>
          <p:nvPr/>
        </p:nvSpPr>
        <p:spPr>
          <a:xfrm>
            <a:off x="5378338" y="2286000"/>
            <a:ext cx="98616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highlight>
                  <a:srgbClr val="FFFF00"/>
                </a:highlight>
              </a:rPr>
              <a:t>Verb</a:t>
            </a:r>
            <a:r>
              <a:rPr lang="en-US" sz="2400" dirty="0"/>
              <a:t>:</a:t>
            </a:r>
          </a:p>
          <a:p>
            <a:r>
              <a:rPr lang="en-US" sz="2400" dirty="0"/>
              <a:t>eat</a:t>
            </a:r>
          </a:p>
          <a:p>
            <a:r>
              <a:rPr lang="en-US" sz="2400" dirty="0"/>
              <a:t>drink</a:t>
            </a:r>
          </a:p>
          <a:p>
            <a:r>
              <a:rPr lang="en-US" sz="2400" dirty="0"/>
              <a:t>dream</a:t>
            </a:r>
          </a:p>
          <a:p>
            <a:r>
              <a:rPr lang="en-US" sz="2400" dirty="0"/>
              <a:t>sleep</a:t>
            </a:r>
          </a:p>
          <a:p>
            <a:r>
              <a:rPr lang="en-US" sz="2400" dirty="0"/>
              <a:t>work</a:t>
            </a:r>
          </a:p>
          <a:p>
            <a:r>
              <a:rPr lang="en-US" sz="2400" dirty="0"/>
              <a:t>write </a:t>
            </a:r>
          </a:p>
          <a:p>
            <a:r>
              <a:rPr lang="en-US" sz="2400" dirty="0"/>
              <a:t>go</a:t>
            </a:r>
          </a:p>
          <a:p>
            <a:r>
              <a:rPr lang="en-US" sz="2400" dirty="0"/>
              <a:t>walk</a:t>
            </a:r>
          </a:p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7798585-83FD-4332-A595-7E89307FF9E0}"/>
              </a:ext>
            </a:extLst>
          </p:cNvPr>
          <p:cNvSpPr/>
          <p:nvPr/>
        </p:nvSpPr>
        <p:spPr>
          <a:xfrm>
            <a:off x="7135856" y="3929263"/>
            <a:ext cx="1109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+ </a:t>
            </a:r>
            <a:r>
              <a:rPr lang="en-US" sz="3200" b="1" dirty="0" err="1"/>
              <a:t>ing</a:t>
            </a:r>
            <a:endParaRPr lang="en-US" sz="32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2841BE-F257-4C96-9F56-757CF6EA443B}"/>
              </a:ext>
            </a:extLst>
          </p:cNvPr>
          <p:cNvSpPr/>
          <p:nvPr/>
        </p:nvSpPr>
        <p:spPr>
          <a:xfrm>
            <a:off x="8813967" y="3962387"/>
            <a:ext cx="2701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+ extra information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BF04EE4-C6A7-4089-9091-1FC7F33FEB18}"/>
              </a:ext>
            </a:extLst>
          </p:cNvPr>
          <p:cNvCxnSpPr>
            <a:cxnSpLocks/>
          </p:cNvCxnSpPr>
          <p:nvPr/>
        </p:nvCxnSpPr>
        <p:spPr>
          <a:xfrm flipV="1">
            <a:off x="1630017" y="2940991"/>
            <a:ext cx="1550505" cy="93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errar llave 9">
            <a:extLst>
              <a:ext uri="{FF2B5EF4-FFF2-40B4-BE49-F238E27FC236}">
                <a16:creationId xmlns:a16="http://schemas.microsoft.com/office/drawing/2014/main" id="{7AF1C4EB-9492-49A3-B364-812F4434F8CE}"/>
              </a:ext>
            </a:extLst>
          </p:cNvPr>
          <p:cNvSpPr/>
          <p:nvPr/>
        </p:nvSpPr>
        <p:spPr>
          <a:xfrm>
            <a:off x="1630017" y="3326296"/>
            <a:ext cx="917318" cy="120593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B2050A04-7DF4-4698-B8D4-D5820F90F2FC}"/>
              </a:ext>
            </a:extLst>
          </p:cNvPr>
          <p:cNvSpPr/>
          <p:nvPr/>
        </p:nvSpPr>
        <p:spPr>
          <a:xfrm>
            <a:off x="1699195" y="4742309"/>
            <a:ext cx="917318" cy="120593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2C8D58F1-FC83-4F80-A5A6-72B9B08FDBC9}"/>
              </a:ext>
            </a:extLst>
          </p:cNvPr>
          <p:cNvSpPr/>
          <p:nvPr/>
        </p:nvSpPr>
        <p:spPr>
          <a:xfrm>
            <a:off x="4314646" y="2848226"/>
            <a:ext cx="917318" cy="289890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188B7E3A-2008-4AA7-AEE9-ADAF485C9C8B}"/>
              </a:ext>
            </a:extLst>
          </p:cNvPr>
          <p:cNvSpPr/>
          <p:nvPr/>
        </p:nvSpPr>
        <p:spPr>
          <a:xfrm>
            <a:off x="6192890" y="2790781"/>
            <a:ext cx="917318" cy="289890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64F5F9EE-1DF3-4963-A89B-F64E37E46C47}"/>
              </a:ext>
            </a:extLst>
          </p:cNvPr>
          <p:cNvSpPr/>
          <p:nvPr/>
        </p:nvSpPr>
        <p:spPr>
          <a:xfrm>
            <a:off x="7896649" y="2762857"/>
            <a:ext cx="917318" cy="289890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  <p:bldP spid="5" grpId="0"/>
      <p:bldP spid="6" grpId="0"/>
      <p:bldP spid="7" grpId="0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E69A3-9EFB-4579-ABAC-C2E59D85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09103" cy="900188"/>
          </a:xfrm>
        </p:spPr>
        <p:txBody>
          <a:bodyPr/>
          <a:lstStyle/>
          <a:p>
            <a:r>
              <a:rPr lang="en-US" dirty="0"/>
              <a:t>What are they doing?</a:t>
            </a:r>
          </a:p>
        </p:txBody>
      </p:sp>
      <p:pic>
        <p:nvPicPr>
          <p:cNvPr id="4" name="Marcador de contenido 1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B028E-9DA9-4629-96E0-81A7EF220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63" y="1927404"/>
            <a:ext cx="2295525" cy="1990725"/>
          </a:xfr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1DAC19D-18DC-4663-92A7-7BB8C371BDD8}"/>
              </a:ext>
            </a:extLst>
          </p:cNvPr>
          <p:cNvSpPr/>
          <p:nvPr/>
        </p:nvSpPr>
        <p:spPr>
          <a:xfrm>
            <a:off x="6283406" y="3834706"/>
            <a:ext cx="1996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She’s taking a bath.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F53D96-EAF4-4BDF-BD07-9C0AEDCE9126}"/>
              </a:ext>
            </a:extLst>
          </p:cNvPr>
          <p:cNvSpPr/>
          <p:nvPr/>
        </p:nvSpPr>
        <p:spPr>
          <a:xfrm>
            <a:off x="2585865" y="2909393"/>
            <a:ext cx="187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They are camping.</a:t>
            </a:r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3819CC9-A3C7-43FE-AB9F-5EF2C803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32" y="1430227"/>
            <a:ext cx="1593574" cy="13598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BCED76A-5D3B-4006-8C03-1A2A3C6FA1CB}"/>
              </a:ext>
            </a:extLst>
          </p:cNvPr>
          <p:cNvSpPr/>
          <p:nvPr/>
        </p:nvSpPr>
        <p:spPr>
          <a:xfrm>
            <a:off x="6296777" y="1807589"/>
            <a:ext cx="20199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He’s eating his lunch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He’s having lunch.</a:t>
            </a:r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5727932-EF75-45C0-A6C6-7A3AE9D92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962" y="4713402"/>
            <a:ext cx="1580953" cy="1559382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817C500-D1EA-47B5-B16F-9CF50B795CE9}"/>
              </a:ext>
            </a:extLst>
          </p:cNvPr>
          <p:cNvSpPr/>
          <p:nvPr/>
        </p:nvSpPr>
        <p:spPr>
          <a:xfrm>
            <a:off x="3307793" y="5987331"/>
            <a:ext cx="230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He’s playing the guitar.</a:t>
            </a: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6E3809A-3A64-48B5-8F94-9D3DFC72C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733" y="4787766"/>
            <a:ext cx="1580953" cy="1638065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0D63FFBF-4A02-4AEA-9E6A-C11F2ADF8DCD}"/>
              </a:ext>
            </a:extLst>
          </p:cNvPr>
          <p:cNvSpPr/>
          <p:nvPr/>
        </p:nvSpPr>
        <p:spPr>
          <a:xfrm>
            <a:off x="8863877" y="5530527"/>
            <a:ext cx="206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She’s baking a cake.</a:t>
            </a:r>
          </a:p>
        </p:txBody>
      </p:sp>
      <p:pic>
        <p:nvPicPr>
          <p:cNvPr id="20" name="Imagen 1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B93758-48CA-4570-AD27-1156941AC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832" y="3344330"/>
            <a:ext cx="1580953" cy="1443436"/>
          </a:xfrm>
          <a:prstGeom prst="rect">
            <a:avLst/>
          </a:prstGeom>
        </p:spPr>
      </p:pic>
      <p:pic>
        <p:nvPicPr>
          <p:cNvPr id="24" name="Imagen 23" descr="Imagen que contiene texto, dibujo&#10;&#10;Descripción generada automáticamente">
            <a:extLst>
              <a:ext uri="{FF2B5EF4-FFF2-40B4-BE49-F238E27FC236}">
                <a16:creationId xmlns:a16="http://schemas.microsoft.com/office/drawing/2014/main" id="{E591C703-AA00-42F1-BBB5-FB64220D2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421" y="526046"/>
            <a:ext cx="1818865" cy="2264031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E145F78C-65A2-4FC3-BA7D-A4DA91020DE7}"/>
              </a:ext>
            </a:extLst>
          </p:cNvPr>
          <p:cNvSpPr/>
          <p:nvPr/>
        </p:nvSpPr>
        <p:spPr>
          <a:xfrm>
            <a:off x="9215201" y="2144001"/>
            <a:ext cx="22361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He’s saying good-bye.</a:t>
            </a:r>
          </a:p>
        </p:txBody>
      </p:sp>
    </p:spTree>
    <p:extLst>
      <p:ext uri="{BB962C8B-B14F-4D97-AF65-F5344CB8AC3E}">
        <p14:creationId xmlns:p14="http://schemas.microsoft.com/office/powerpoint/2010/main" val="158019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FC66E-EAC1-49A1-AB8F-60109023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36" y="316343"/>
            <a:ext cx="3808134" cy="82296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Spelling rules: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E3AC0F-6811-4DA3-B9CB-0DDACA6A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7" y="1193346"/>
            <a:ext cx="4887745" cy="1469642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Verbs ending in “e” – drop “e” and add “</a:t>
            </a:r>
            <a:r>
              <a:rPr lang="en-US" sz="2800" b="1" dirty="0" err="1">
                <a:solidFill>
                  <a:schemeClr val="tx1"/>
                </a:solidFill>
              </a:rPr>
              <a:t>ing</a:t>
            </a:r>
            <a:r>
              <a:rPr lang="en-US" sz="28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B559AA-F6E6-4390-84C6-9B15189E8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7308" y="2662987"/>
            <a:ext cx="1458402" cy="364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Take</a:t>
            </a:r>
          </a:p>
          <a:p>
            <a:r>
              <a:rPr lang="en-US" dirty="0"/>
              <a:t>write</a:t>
            </a:r>
          </a:p>
          <a:p>
            <a:r>
              <a:rPr lang="en-US" dirty="0"/>
              <a:t>Shake</a:t>
            </a:r>
          </a:p>
          <a:p>
            <a:r>
              <a:rPr lang="en-US" dirty="0"/>
              <a:t>Introduce</a:t>
            </a:r>
          </a:p>
          <a:p>
            <a:r>
              <a:rPr lang="en-US" dirty="0"/>
              <a:t>Make</a:t>
            </a:r>
          </a:p>
          <a:p>
            <a:r>
              <a:rPr lang="en-US" dirty="0"/>
              <a:t>Bake</a:t>
            </a:r>
          </a:p>
          <a:p>
            <a:r>
              <a:rPr lang="en-US" dirty="0"/>
              <a:t>Move</a:t>
            </a:r>
          </a:p>
          <a:p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BD7028-D24A-4648-92EC-9E2CDB14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6186" y="997528"/>
            <a:ext cx="5895813" cy="1469642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Verb ends in</a:t>
            </a:r>
            <a:r>
              <a:rPr lang="en-US" sz="2200" b="1" dirty="0">
                <a:solidFill>
                  <a:schemeClr val="tx1"/>
                </a:solidFill>
              </a:rPr>
              <a:t>: “consonant-vowel-consonant”. 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   S   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   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 C+V+C)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F514E6-CC62-4B63-AA29-C6C285489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91686" y="2967788"/>
            <a:ext cx="1458402" cy="3341572"/>
          </a:xfrm>
        </p:spPr>
        <p:txBody>
          <a:bodyPr/>
          <a:lstStyle/>
          <a:p>
            <a:r>
              <a:rPr lang="en-US" spc="130" dirty="0"/>
              <a:t>Sit</a:t>
            </a:r>
          </a:p>
          <a:p>
            <a:r>
              <a:rPr lang="en-US" spc="130" dirty="0"/>
              <a:t>Shop</a:t>
            </a:r>
          </a:p>
          <a:p>
            <a:r>
              <a:rPr lang="en-US" spc="130" dirty="0"/>
              <a:t>Chop</a:t>
            </a:r>
          </a:p>
          <a:p>
            <a:r>
              <a:rPr lang="en-US" spc="130" dirty="0"/>
              <a:t>Stop</a:t>
            </a:r>
          </a:p>
          <a:p>
            <a:r>
              <a:rPr lang="en-US" spc="130" dirty="0"/>
              <a:t>Swim</a:t>
            </a:r>
          </a:p>
          <a:p>
            <a:r>
              <a:rPr lang="en-US" spc="130" dirty="0"/>
              <a:t>Jog</a:t>
            </a:r>
          </a:p>
          <a:p>
            <a:r>
              <a:rPr lang="en-US" spc="130" dirty="0"/>
              <a:t>Beg</a:t>
            </a:r>
          </a:p>
          <a:p>
            <a:endParaRPr lang="en-US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F0F08C6A-0EC1-4AF0-BFC3-B440A79B423F}"/>
              </a:ext>
            </a:extLst>
          </p:cNvPr>
          <p:cNvSpPr txBox="1">
            <a:spLocks/>
          </p:cNvSpPr>
          <p:nvPr/>
        </p:nvSpPr>
        <p:spPr>
          <a:xfrm>
            <a:off x="8973312" y="2967788"/>
            <a:ext cx="1458402" cy="3341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30" dirty="0"/>
              <a:t>Sitting</a:t>
            </a:r>
          </a:p>
          <a:p>
            <a:r>
              <a:rPr lang="en-US" spc="130" dirty="0"/>
              <a:t>Shopping</a:t>
            </a:r>
          </a:p>
          <a:p>
            <a:r>
              <a:rPr lang="en-US" spc="130" dirty="0"/>
              <a:t>Chopping</a:t>
            </a:r>
          </a:p>
          <a:p>
            <a:r>
              <a:rPr lang="en-US" spc="130" dirty="0"/>
              <a:t>Stopping</a:t>
            </a:r>
          </a:p>
          <a:p>
            <a:r>
              <a:rPr lang="en-US" spc="130" dirty="0"/>
              <a:t>Swimming</a:t>
            </a:r>
          </a:p>
          <a:p>
            <a:r>
              <a:rPr lang="en-US" spc="130" dirty="0"/>
              <a:t>Jogging</a:t>
            </a:r>
          </a:p>
          <a:p>
            <a:r>
              <a:rPr lang="en-US" spc="130" dirty="0"/>
              <a:t>Begging </a:t>
            </a:r>
          </a:p>
          <a:p>
            <a:endParaRPr lang="en-US" dirty="0"/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4D2191CF-5D45-4965-9D65-913F1B110C7B}"/>
              </a:ext>
            </a:extLst>
          </p:cNvPr>
          <p:cNvSpPr txBox="1">
            <a:spLocks/>
          </p:cNvSpPr>
          <p:nvPr/>
        </p:nvSpPr>
        <p:spPr>
          <a:xfrm>
            <a:off x="3401568" y="2807471"/>
            <a:ext cx="1458402" cy="3341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Taking</a:t>
            </a:r>
          </a:p>
          <a:p>
            <a:r>
              <a:rPr lang="en-US" dirty="0"/>
              <a:t>Writing</a:t>
            </a:r>
          </a:p>
          <a:p>
            <a:r>
              <a:rPr lang="en-US" dirty="0"/>
              <a:t>Shaking</a:t>
            </a:r>
          </a:p>
          <a:p>
            <a:r>
              <a:rPr lang="en-US" dirty="0"/>
              <a:t>Introducing</a:t>
            </a:r>
          </a:p>
          <a:p>
            <a:r>
              <a:rPr lang="en-US" dirty="0"/>
              <a:t>Making</a:t>
            </a:r>
          </a:p>
          <a:p>
            <a:r>
              <a:rPr lang="en-US" dirty="0"/>
              <a:t>Baking</a:t>
            </a:r>
          </a:p>
          <a:p>
            <a:r>
              <a:rPr lang="en-US" dirty="0"/>
              <a:t>Moving </a:t>
            </a:r>
          </a:p>
          <a:p>
            <a:endParaRPr lang="en-US" dirty="0"/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B458833C-0AA9-4BE3-BBFD-535FFF4EA5CA}"/>
              </a:ext>
            </a:extLst>
          </p:cNvPr>
          <p:cNvSpPr/>
          <p:nvPr/>
        </p:nvSpPr>
        <p:spPr>
          <a:xfrm>
            <a:off x="5911873" y="2940585"/>
            <a:ext cx="384313" cy="3329109"/>
          </a:xfrm>
          <a:prstGeom prst="up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FA25C-AB4D-479B-8093-BB59729B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32748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9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txBody>
          <a:bodyPr/>
          <a:lstStyle/>
          <a:p>
            <a:r>
              <a:rPr lang="en-US" dirty="0"/>
              <a:t>Exceptions: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21D58-18D0-49BF-A975-A2EB92DC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643" y="2566723"/>
            <a:ext cx="1732324" cy="3659386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9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txBody>
          <a:bodyPr>
            <a:normAutofit/>
          </a:bodyPr>
          <a:lstStyle/>
          <a:p>
            <a:r>
              <a:rPr lang="en-US" dirty="0"/>
              <a:t>Chew</a:t>
            </a:r>
          </a:p>
          <a:p>
            <a:r>
              <a:rPr lang="en-US" dirty="0"/>
              <a:t>Draw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Mix</a:t>
            </a:r>
          </a:p>
          <a:p>
            <a:r>
              <a:rPr lang="en-US" dirty="0"/>
              <a:t>Relax </a:t>
            </a:r>
          </a:p>
          <a:p>
            <a:r>
              <a:rPr lang="en-US" dirty="0"/>
              <a:t>Play</a:t>
            </a:r>
          </a:p>
          <a:p>
            <a:r>
              <a:rPr lang="en-US" dirty="0"/>
              <a:t>Study</a:t>
            </a:r>
          </a:p>
          <a:p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3AB367E-30BC-4E30-BBE7-9D7025B02FD9}"/>
              </a:ext>
            </a:extLst>
          </p:cNvPr>
          <p:cNvSpPr/>
          <p:nvPr/>
        </p:nvSpPr>
        <p:spPr>
          <a:xfrm>
            <a:off x="4618672" y="1150358"/>
            <a:ext cx="4196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When they end in: w - x – y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F3FCD3-114B-4FB6-968B-4B71E3FE5C39}"/>
              </a:ext>
            </a:extLst>
          </p:cNvPr>
          <p:cNvSpPr/>
          <p:nvPr/>
        </p:nvSpPr>
        <p:spPr>
          <a:xfrm>
            <a:off x="2143261" y="1816084"/>
            <a:ext cx="8898812" cy="40011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2000" b="1" dirty="0"/>
              <a:t>When the verbs end in: w – x – y , you do not double the last letter.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3BEF4AF-70DE-4B9D-8496-501D8F95C859}"/>
              </a:ext>
            </a:extLst>
          </p:cNvPr>
          <p:cNvSpPr txBox="1">
            <a:spLocks/>
          </p:cNvSpPr>
          <p:nvPr/>
        </p:nvSpPr>
        <p:spPr>
          <a:xfrm>
            <a:off x="7880563" y="2613398"/>
            <a:ext cx="1732324" cy="365938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9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Chewing</a:t>
            </a:r>
          </a:p>
          <a:p>
            <a:r>
              <a:rPr lang="en-US" dirty="0"/>
              <a:t>Drawing</a:t>
            </a:r>
          </a:p>
          <a:p>
            <a:r>
              <a:rPr lang="en-US" dirty="0"/>
              <a:t>Fixing</a:t>
            </a:r>
          </a:p>
          <a:p>
            <a:r>
              <a:rPr lang="en-US" dirty="0"/>
              <a:t>Mixing</a:t>
            </a:r>
          </a:p>
          <a:p>
            <a:r>
              <a:rPr lang="en-US" dirty="0"/>
              <a:t>Relaxing </a:t>
            </a:r>
          </a:p>
          <a:p>
            <a:r>
              <a:rPr lang="en-US" dirty="0"/>
              <a:t>Playing</a:t>
            </a:r>
          </a:p>
          <a:p>
            <a:r>
              <a:rPr lang="en-US" dirty="0"/>
              <a:t>Studying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91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CE738-912C-4745-8867-B7A4F5D8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055" y="2286000"/>
            <a:ext cx="2661181" cy="402336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lnSpcReduction="10000"/>
          </a:bodyPr>
          <a:lstStyle/>
          <a:p>
            <a:r>
              <a:rPr lang="en-US" dirty="0"/>
              <a:t>travel</a:t>
            </a:r>
          </a:p>
          <a:p>
            <a:endParaRPr lang="en-US" dirty="0"/>
          </a:p>
          <a:p>
            <a:r>
              <a:rPr lang="en-US" dirty="0"/>
              <a:t>Visit</a:t>
            </a:r>
          </a:p>
          <a:p>
            <a:endParaRPr lang="en-US" dirty="0"/>
          </a:p>
          <a:p>
            <a:r>
              <a:rPr lang="en-US" dirty="0"/>
              <a:t>Open</a:t>
            </a:r>
          </a:p>
          <a:p>
            <a:endParaRPr lang="en-US" dirty="0"/>
          </a:p>
          <a:p>
            <a:r>
              <a:rPr lang="en-US" dirty="0"/>
              <a:t>Enter</a:t>
            </a:r>
          </a:p>
          <a:p>
            <a:endParaRPr lang="en-US" dirty="0"/>
          </a:p>
          <a:p>
            <a:r>
              <a:rPr lang="en-US" dirty="0"/>
              <a:t>Iron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4AFEB0D-0FA1-44D6-8180-B001D65C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758001"/>
            <a:ext cx="9720262" cy="1126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if the verb has more than one syllable, and</a:t>
            </a:r>
            <a:r>
              <a:rPr lang="en-US" sz="2800" cap="none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the final syllable is not stressed, we </a:t>
            </a:r>
            <a:r>
              <a:rPr lang="en-US" sz="2800" b="1" u="sng" cap="none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do not</a:t>
            </a:r>
            <a:r>
              <a:rPr lang="en-US" sz="2800" b="1" cap="none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2800" u="sng" cap="none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double </a:t>
            </a:r>
            <a:r>
              <a:rPr lang="en-US" sz="2800" cap="none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the final letter.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3B9DB13-D2A9-4592-B77C-F7793BE83F80}"/>
              </a:ext>
            </a:extLst>
          </p:cNvPr>
          <p:cNvSpPr txBox="1">
            <a:spLocks/>
          </p:cNvSpPr>
          <p:nvPr/>
        </p:nvSpPr>
        <p:spPr>
          <a:xfrm>
            <a:off x="4553478" y="2286000"/>
            <a:ext cx="2661181" cy="38986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TRA</a:t>
            </a:r>
            <a:r>
              <a:rPr lang="en-US" dirty="0"/>
              <a:t> – vel</a:t>
            </a:r>
          </a:p>
          <a:p>
            <a:endParaRPr lang="en-US" dirty="0"/>
          </a:p>
          <a:p>
            <a:r>
              <a:rPr lang="en-US" b="1" dirty="0"/>
              <a:t>VI</a:t>
            </a:r>
            <a:r>
              <a:rPr lang="en-US" dirty="0"/>
              <a:t> – sit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O</a:t>
            </a:r>
            <a:r>
              <a:rPr lang="en-US" dirty="0"/>
              <a:t> – pen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EN</a:t>
            </a:r>
            <a:r>
              <a:rPr lang="en-US" dirty="0"/>
              <a:t> – </a:t>
            </a:r>
            <a:r>
              <a:rPr lang="en-US" dirty="0" err="1"/>
              <a:t>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 – </a:t>
            </a:r>
            <a:r>
              <a:rPr lang="en-US" dirty="0" err="1"/>
              <a:t>ron</a:t>
            </a:r>
            <a:endParaRPr lang="en-U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8C280B3-A868-4F54-B7B6-AB165E0A393B}"/>
              </a:ext>
            </a:extLst>
          </p:cNvPr>
          <p:cNvSpPr txBox="1">
            <a:spLocks/>
          </p:cNvSpPr>
          <p:nvPr/>
        </p:nvSpPr>
        <p:spPr>
          <a:xfrm>
            <a:off x="7868274" y="2285999"/>
            <a:ext cx="2661181" cy="38986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traveling</a:t>
            </a:r>
          </a:p>
          <a:p>
            <a:endParaRPr lang="en-US" dirty="0"/>
          </a:p>
          <a:p>
            <a:r>
              <a:rPr lang="en-US" dirty="0"/>
              <a:t>Visiting</a:t>
            </a:r>
          </a:p>
          <a:p>
            <a:endParaRPr lang="en-US" dirty="0"/>
          </a:p>
          <a:p>
            <a:r>
              <a:rPr lang="en-US" dirty="0"/>
              <a:t>Opening</a:t>
            </a:r>
          </a:p>
          <a:p>
            <a:endParaRPr lang="en-US" dirty="0"/>
          </a:p>
          <a:p>
            <a:r>
              <a:rPr lang="en-US" dirty="0"/>
              <a:t>Entering</a:t>
            </a:r>
          </a:p>
          <a:p>
            <a:endParaRPr lang="en-US" dirty="0"/>
          </a:p>
          <a:p>
            <a:r>
              <a:rPr lang="en-US" dirty="0"/>
              <a:t>Ironing</a:t>
            </a:r>
          </a:p>
        </p:txBody>
      </p:sp>
    </p:spTree>
    <p:extLst>
      <p:ext uri="{BB962C8B-B14F-4D97-AF65-F5344CB8AC3E}">
        <p14:creationId xmlns:p14="http://schemas.microsoft.com/office/powerpoint/2010/main" val="357306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01913F-3FBD-4B62-92CF-D2B8A674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5E195-A8F7-419E-ACAD-061F75D4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8" y="251470"/>
            <a:ext cx="3926215" cy="1865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spc="200" dirty="0">
                <a:solidFill>
                  <a:srgbClr val="7030A0"/>
                </a:solidFill>
              </a:rPr>
              <a:t>What are they doing?</a:t>
            </a:r>
            <a:br>
              <a:rPr lang="en-US" sz="4400" spc="200" dirty="0">
                <a:solidFill>
                  <a:srgbClr val="7030A0"/>
                </a:solidFill>
              </a:rPr>
            </a:br>
            <a:endParaRPr lang="en-US" sz="4400" spc="20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B0A898-5387-4E99-A785-462A85DC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mg091">
            <a:extLst>
              <a:ext uri="{FF2B5EF4-FFF2-40B4-BE49-F238E27FC236}">
                <a16:creationId xmlns:a16="http://schemas.microsoft.com/office/drawing/2014/main" id="{03461CB4-9D30-4681-9641-0923EC5AD0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6243" y="679494"/>
            <a:ext cx="6896936" cy="549900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/>
            </a:outerShdw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8D84EFD-9B09-4A50-AA3F-DA7B535E59F8}"/>
              </a:ext>
            </a:extLst>
          </p:cNvPr>
          <p:cNvSpPr/>
          <p:nvPr/>
        </p:nvSpPr>
        <p:spPr>
          <a:xfrm>
            <a:off x="377588" y="1713867"/>
            <a:ext cx="44211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200" dirty="0"/>
              <a:t>1._______________</a:t>
            </a:r>
          </a:p>
          <a:p>
            <a:r>
              <a:rPr lang="en-US" sz="2800" spc="200" dirty="0"/>
              <a:t>2 ._______________</a:t>
            </a:r>
          </a:p>
          <a:p>
            <a:r>
              <a:rPr lang="en-US" sz="2800" spc="200" dirty="0"/>
              <a:t>3 ._______________</a:t>
            </a:r>
          </a:p>
          <a:p>
            <a:r>
              <a:rPr lang="en-US" sz="2800" spc="200" dirty="0"/>
              <a:t>4 ._______________</a:t>
            </a:r>
          </a:p>
          <a:p>
            <a:r>
              <a:rPr lang="en-US" sz="2800" spc="200" dirty="0"/>
              <a:t>5 ._______________</a:t>
            </a:r>
          </a:p>
          <a:p>
            <a:r>
              <a:rPr lang="en-US" sz="2800" spc="200" dirty="0"/>
              <a:t>6 ._______________</a:t>
            </a:r>
          </a:p>
          <a:p>
            <a:r>
              <a:rPr lang="en-US" sz="2800" spc="200" dirty="0"/>
              <a:t>7 ._______________</a:t>
            </a:r>
          </a:p>
          <a:p>
            <a:r>
              <a:rPr lang="en-US" sz="2800" spc="200" dirty="0"/>
              <a:t>8 ._______________</a:t>
            </a:r>
          </a:p>
          <a:p>
            <a:r>
              <a:rPr lang="en-US" sz="2800" spc="200" dirty="0"/>
              <a:t>9 ._______________</a:t>
            </a:r>
            <a:endParaRPr lang="en-US" spc="200" dirty="0"/>
          </a:p>
          <a:p>
            <a:endParaRPr lang="en-US" spc="200" dirty="0"/>
          </a:p>
          <a:p>
            <a:endParaRPr lang="en-US" spc="200" dirty="0"/>
          </a:p>
          <a:p>
            <a:endParaRPr lang="en-US" spc="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83CE31-813A-4C41-9736-ED5F6386B172}"/>
              </a:ext>
            </a:extLst>
          </p:cNvPr>
          <p:cNvSpPr/>
          <p:nvPr/>
        </p:nvSpPr>
        <p:spPr>
          <a:xfrm>
            <a:off x="1097843" y="1789484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They are sitting on the beach.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485EA4-B954-4289-A7AE-B84DC9421756}"/>
              </a:ext>
            </a:extLst>
          </p:cNvPr>
          <p:cNvSpPr/>
          <p:nvPr/>
        </p:nvSpPr>
        <p:spPr>
          <a:xfrm>
            <a:off x="1461372" y="2194650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She 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33858C-88C7-4193-9D07-B7E2C4932183}"/>
              </a:ext>
            </a:extLst>
          </p:cNvPr>
          <p:cNvSpPr/>
          <p:nvPr/>
        </p:nvSpPr>
        <p:spPr>
          <a:xfrm>
            <a:off x="1280823" y="2622752"/>
            <a:ext cx="209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He is riding his bike.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8126E5-1E18-4DC2-B9DB-F4917D5BDC37}"/>
              </a:ext>
            </a:extLst>
          </p:cNvPr>
          <p:cNvSpPr/>
          <p:nvPr/>
        </p:nvSpPr>
        <p:spPr>
          <a:xfrm>
            <a:off x="1380222" y="3086688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He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09385DF-EF17-4FE6-AB6D-AE8E7F228C6D}"/>
              </a:ext>
            </a:extLst>
          </p:cNvPr>
          <p:cNvSpPr/>
          <p:nvPr/>
        </p:nvSpPr>
        <p:spPr>
          <a:xfrm>
            <a:off x="1280823" y="3496585"/>
            <a:ext cx="264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He is surfing at the beach.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E3477F5-3D6E-4F0E-AA6B-3C6F3B2F39B7}"/>
              </a:ext>
            </a:extLst>
          </p:cNvPr>
          <p:cNvSpPr/>
          <p:nvPr/>
        </p:nvSpPr>
        <p:spPr>
          <a:xfrm>
            <a:off x="1280823" y="3908517"/>
            <a:ext cx="3517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They’re drinking coffee and talking.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66CDA9-5781-4607-B18F-7216D50649ED}"/>
              </a:ext>
            </a:extLst>
          </p:cNvPr>
          <p:cNvSpPr/>
          <p:nvPr/>
        </p:nvSpPr>
        <p:spPr>
          <a:xfrm>
            <a:off x="1380222" y="4320449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She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AC2A1EA-05CD-4C8B-9432-2F81C8A45FDF}"/>
              </a:ext>
            </a:extLst>
          </p:cNvPr>
          <p:cNvSpPr/>
          <p:nvPr/>
        </p:nvSpPr>
        <p:spPr>
          <a:xfrm>
            <a:off x="1170974" y="4770706"/>
            <a:ext cx="302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They’re running in a marathon.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F7D1C3A-BDCF-4BFD-A967-5E4DA7166A6B}"/>
              </a:ext>
            </a:extLst>
          </p:cNvPr>
          <p:cNvSpPr/>
          <p:nvPr/>
        </p:nvSpPr>
        <p:spPr>
          <a:xfrm>
            <a:off x="1495114" y="5220963"/>
            <a:ext cx="1709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He </a:t>
            </a:r>
          </a:p>
        </p:txBody>
      </p:sp>
    </p:spTree>
    <p:extLst>
      <p:ext uri="{BB962C8B-B14F-4D97-AF65-F5344CB8AC3E}">
        <p14:creationId xmlns:p14="http://schemas.microsoft.com/office/powerpoint/2010/main" val="92133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9" grpId="0"/>
      <p:bldP spid="11" grpId="0"/>
      <p:bldP spid="13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924</Words>
  <Application>Microsoft Office PowerPoint</Application>
  <PresentationFormat>Panorámica</PresentationFormat>
  <Paragraphs>245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 Present continuous or progressive </vt:lpstr>
      <vt:lpstr>When do we use the present progressive or continuous?</vt:lpstr>
      <vt:lpstr>When do we use the present progressive or continuous?</vt:lpstr>
      <vt:lpstr>We form the present progressive tense by using:</vt:lpstr>
      <vt:lpstr>What are they doing?</vt:lpstr>
      <vt:lpstr>Spelling rules:</vt:lpstr>
      <vt:lpstr>Exceptions:</vt:lpstr>
      <vt:lpstr>if the verb has more than one syllable, and the final syllable is not stressed, we do not double the final letter.</vt:lpstr>
      <vt:lpstr>What are they doing? </vt:lpstr>
      <vt:lpstr>Stative verbs cannot be used in the progressive tense</vt:lpstr>
      <vt:lpstr>What are these people doing? (Actions  happening around now)</vt:lpstr>
      <vt:lpstr>Let’s ask questions:</vt:lpstr>
      <vt:lpstr>Are they dancing?  –yes, they  are.  Is she eating a sandwich?  –no, she isn’t. </vt:lpstr>
      <vt:lpstr>Let’s ask more questions:</vt:lpstr>
      <vt:lpstr>What are you doing today?  –I’m working in the garden. </vt:lpstr>
      <vt:lpstr>*What is buddy doing today?  –He’s making coffee.  *Where is he making coffee?...  *Where…? What time…? When…? Who…?  Why…?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continuous or progressive</dc:title>
  <dc:creator>Girlany Alvarez</dc:creator>
  <cp:lastModifiedBy>Maria Gabriela Lara Molina</cp:lastModifiedBy>
  <cp:revision>17</cp:revision>
  <dcterms:created xsi:type="dcterms:W3CDTF">2020-06-05T20:32:57Z</dcterms:created>
  <dcterms:modified xsi:type="dcterms:W3CDTF">2021-04-21T02:46:59Z</dcterms:modified>
</cp:coreProperties>
</file>