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73" r:id="rId3"/>
    <p:sldId id="257" r:id="rId4"/>
    <p:sldId id="258" r:id="rId5"/>
    <p:sldId id="263" r:id="rId6"/>
    <p:sldId id="270" r:id="rId7"/>
    <p:sldId id="274" r:id="rId8"/>
    <p:sldId id="265" r:id="rId9"/>
    <p:sldId id="261" r:id="rId10"/>
    <p:sldId id="266" r:id="rId11"/>
    <p:sldId id="271" r:id="rId12"/>
    <p:sldId id="268" r:id="rId13"/>
    <p:sldId id="269" r:id="rId14"/>
    <p:sldId id="272" r:id="rId15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5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EC238-6545-405B-BAB2-78B08C2F635F}" type="datetimeFigureOut">
              <a:rPr lang="es-CR" smtClean="0"/>
              <a:t>27/03/2017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6378-4A49-479D-807D-C0A6CC66A29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8674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EC238-6545-405B-BAB2-78B08C2F635F}" type="datetimeFigureOut">
              <a:rPr lang="es-CR" smtClean="0"/>
              <a:t>27/03/2017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6378-4A49-479D-807D-C0A6CC66A29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6844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09FEC238-6545-405B-BAB2-78B08C2F635F}" type="datetimeFigureOut">
              <a:rPr lang="es-CR" smtClean="0"/>
              <a:t>27/03/2017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2306378-4A49-479D-807D-C0A6CC66A29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9487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EC238-6545-405B-BAB2-78B08C2F635F}" type="datetimeFigureOut">
              <a:rPr lang="es-CR" smtClean="0"/>
              <a:t>27/03/2017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6378-4A49-479D-807D-C0A6CC66A29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0510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FEC238-6545-405B-BAB2-78B08C2F635F}" type="datetimeFigureOut">
              <a:rPr lang="es-CR" smtClean="0"/>
              <a:t>27/03/2017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306378-4A49-479D-807D-C0A6CC66A29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127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EC238-6545-405B-BAB2-78B08C2F635F}" type="datetimeFigureOut">
              <a:rPr lang="es-CR" smtClean="0"/>
              <a:t>27/03/2017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6378-4A49-479D-807D-C0A6CC66A29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27401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EC238-6545-405B-BAB2-78B08C2F635F}" type="datetimeFigureOut">
              <a:rPr lang="es-CR" smtClean="0"/>
              <a:t>27/03/2017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6378-4A49-479D-807D-C0A6CC66A29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7269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EC238-6545-405B-BAB2-78B08C2F635F}" type="datetimeFigureOut">
              <a:rPr lang="es-CR" smtClean="0"/>
              <a:t>27/03/2017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6378-4A49-479D-807D-C0A6CC66A29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6122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EC238-6545-405B-BAB2-78B08C2F635F}" type="datetimeFigureOut">
              <a:rPr lang="es-CR" smtClean="0"/>
              <a:t>27/03/2017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6378-4A49-479D-807D-C0A6CC66A29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5330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EC238-6545-405B-BAB2-78B08C2F635F}" type="datetimeFigureOut">
              <a:rPr lang="es-CR" smtClean="0"/>
              <a:t>27/03/2017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6378-4A49-479D-807D-C0A6CC66A29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5213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EC238-6545-405B-BAB2-78B08C2F635F}" type="datetimeFigureOut">
              <a:rPr lang="es-CR" smtClean="0"/>
              <a:t>27/03/2017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6378-4A49-479D-807D-C0A6CC66A29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871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09FEC238-6545-405B-BAB2-78B08C2F635F}" type="datetimeFigureOut">
              <a:rPr lang="es-CR" smtClean="0"/>
              <a:t>27/03/2017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2306378-4A49-479D-807D-C0A6CC66A29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988405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gec.mep.go.cr/" TargetMode="External"/><Relationship Id="rId2" Type="http://schemas.openxmlformats.org/officeDocument/2006/relationships/hyperlink" Target="http://www.mep.go.cr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hyperlink" Target="http://www.costarica.elmaestroencasa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7209" y="4132732"/>
            <a:ext cx="9174751" cy="1739347"/>
          </a:xfrm>
        </p:spPr>
        <p:txBody>
          <a:bodyPr>
            <a:normAutofit/>
          </a:bodyPr>
          <a:lstStyle/>
          <a:p>
            <a:pPr algn="l"/>
            <a:r>
              <a:rPr lang="es-CR" sz="4000" dirty="0" smtClean="0">
                <a:solidFill>
                  <a:schemeClr val="tx1"/>
                </a:solidFill>
              </a:rPr>
              <a:t>¿Qué es el</a:t>
            </a:r>
            <a:r>
              <a:rPr lang="es-CR" sz="4000" dirty="0" smtClean="0"/>
              <a:t/>
            </a:r>
            <a:br>
              <a:rPr lang="es-CR" sz="4000" dirty="0" smtClean="0"/>
            </a:br>
            <a:r>
              <a:rPr lang="es-CR" sz="4800" b="1" dirty="0" smtClean="0">
                <a:solidFill>
                  <a:schemeClr val="bg1"/>
                </a:solidFill>
              </a:rPr>
              <a:t>Bachillerato a tu medida?</a:t>
            </a:r>
            <a:endParaRPr lang="es-CR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95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06331" y="2489110"/>
            <a:ext cx="6565435" cy="2487491"/>
          </a:xfrm>
        </p:spPr>
        <p:txBody>
          <a:bodyPr>
            <a:noAutofit/>
          </a:bodyPr>
          <a:lstStyle/>
          <a:p>
            <a:pPr algn="just"/>
            <a:r>
              <a:rPr lang="es-CR" sz="3200" b="0" i="0" u="none" strike="noStrike" kern="1400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El postulante decide si lo hace:</a:t>
            </a:r>
          </a:p>
          <a:p>
            <a:pPr algn="just"/>
            <a:r>
              <a:rPr lang="es-CR" sz="3200" b="0" i="0" u="none" strike="noStrike" kern="1400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1.</a:t>
            </a:r>
            <a:r>
              <a:rPr lang="es-CR" sz="3200" kern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CR" sz="3200" kern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En </a:t>
            </a:r>
            <a:r>
              <a:rPr lang="es-CR" sz="3200" kern="1400" dirty="0">
                <a:solidFill>
                  <a:srgbClr val="000000"/>
                </a:solidFill>
                <a:latin typeface="Calibri" panose="020F0502020204030204" pitchFamily="34" charset="0"/>
              </a:rPr>
              <a:t>proyectos oficiales del </a:t>
            </a:r>
            <a:r>
              <a:rPr lang="es-CR" sz="3200" kern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MEP</a:t>
            </a:r>
            <a:endParaRPr lang="es-CR" sz="3200" b="0" i="0" u="none" strike="noStrike" kern="1400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es-CR" sz="3200" kern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2.</a:t>
            </a:r>
            <a:r>
              <a:rPr lang="es-CR" sz="3200" kern="1400" dirty="0">
                <a:solidFill>
                  <a:srgbClr val="000000"/>
                </a:solidFill>
                <a:latin typeface="Calibri" panose="020F0502020204030204" pitchFamily="34" charset="0"/>
              </a:rPr>
              <a:t> De forma </a:t>
            </a:r>
            <a:r>
              <a:rPr lang="es-CR" sz="3200" kern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individual</a:t>
            </a:r>
          </a:p>
          <a:p>
            <a:pPr algn="just"/>
            <a:r>
              <a:rPr lang="es-CR" sz="3200" kern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3. </a:t>
            </a:r>
            <a:r>
              <a:rPr lang="es-CR" sz="3200" b="0" i="0" u="none" strike="noStrike" kern="1400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Con un profesor particular</a:t>
            </a:r>
          </a:p>
          <a:p>
            <a:pPr algn="just"/>
            <a:r>
              <a:rPr lang="es-CR" sz="3200" b="0" i="0" u="none" strike="noStrike" kern="1400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endParaRPr lang="es-CR" sz="3200" dirty="0">
              <a:latin typeface="Calibri" panose="020F0502020204030204" pitchFamily="34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19103" y="736050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ea typeface="Calibri" panose="020F0502020204030204" pitchFamily="34" charset="0"/>
                <a:cs typeface="Nirmala UI Semilight" panose="020B0402040204020203" pitchFamily="34" charset="0"/>
              </a:rPr>
              <a:t>¿Cómo y dónde se puede</a:t>
            </a:r>
          </a:p>
          <a:p>
            <a:r>
              <a:rPr lang="es-ES" sz="3600" b="1" dirty="0" smtClean="0">
                <a:ea typeface="Calibri" panose="020F0502020204030204" pitchFamily="34" charset="0"/>
                <a:cs typeface="Nirmala UI Semilight" panose="020B0402040204020203" pitchFamily="34" charset="0"/>
              </a:rPr>
              <a:t>Preparar el postulante</a:t>
            </a:r>
            <a:r>
              <a:rPr lang="es-ES" b="1" dirty="0" smtClean="0">
                <a:ea typeface="Calibri" panose="020F0502020204030204" pitchFamily="34" charset="0"/>
                <a:cs typeface="Nirmala UI Semilight" panose="020B0402040204020203" pitchFamily="34" charset="0"/>
              </a:rPr>
              <a:t>?</a:t>
            </a:r>
            <a:endParaRPr lang="es-CR" b="1" dirty="0">
              <a:cs typeface="Nirmala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47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19102" y="2545754"/>
            <a:ext cx="8320313" cy="1710656"/>
          </a:xfrm>
        </p:spPr>
        <p:txBody>
          <a:bodyPr>
            <a:normAutofit/>
          </a:bodyPr>
          <a:lstStyle/>
          <a:p>
            <a:pPr algn="just"/>
            <a:r>
              <a:rPr lang="es-CR" sz="2800" i="0" u="none" strike="noStrike" kern="1400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Esta información se consigue en las  direcciones regionales de educación y en el Departamento de Educación de Personas Jóvenes y Adultas del MEP, edificio Raventós.</a:t>
            </a:r>
            <a:endParaRPr lang="es-CR" sz="2800" dirty="0">
              <a:latin typeface="Calibri" panose="020F0502020204030204" pitchFamily="34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19103" y="736050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ea typeface="Calibri" panose="020F0502020204030204" pitchFamily="34" charset="0"/>
                <a:cs typeface="Nirmala UI Semilight" panose="020B0402040204020203" pitchFamily="34" charset="0"/>
              </a:rPr>
              <a:t>¿</a:t>
            </a:r>
            <a:r>
              <a:rPr lang="es-ES" sz="3600" b="1" dirty="0" err="1" smtClean="0">
                <a:ea typeface="Calibri" panose="020F0502020204030204" pitchFamily="34" charset="0"/>
                <a:cs typeface="Nirmala UI Semilight" panose="020B0402040204020203" pitchFamily="34" charset="0"/>
              </a:rPr>
              <a:t>dÓNDE</a:t>
            </a:r>
            <a:r>
              <a:rPr lang="es-ES" sz="3600" b="1" dirty="0" smtClean="0">
                <a:ea typeface="Calibri" panose="020F0502020204030204" pitchFamily="34" charset="0"/>
                <a:cs typeface="Nirmala UI Semilight" panose="020B0402040204020203" pitchFamily="34" charset="0"/>
              </a:rPr>
              <a:t> conseguir información</a:t>
            </a:r>
          </a:p>
          <a:p>
            <a:r>
              <a:rPr lang="es-ES" sz="3600" b="1" dirty="0" smtClean="0">
                <a:ea typeface="Calibri" panose="020F0502020204030204" pitchFamily="34" charset="0"/>
                <a:cs typeface="Nirmala UI Semilight" panose="020B0402040204020203" pitchFamily="34" charset="0"/>
              </a:rPr>
              <a:t>Acerca de los proyectos públicos?</a:t>
            </a:r>
            <a:endParaRPr lang="es-CR" sz="3600" b="1" dirty="0">
              <a:cs typeface="Nirmala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15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45680" y="2636108"/>
            <a:ext cx="7220890" cy="3133512"/>
          </a:xfrm>
        </p:spPr>
        <p:txBody>
          <a:bodyPr>
            <a:normAutofit/>
          </a:bodyPr>
          <a:lstStyle/>
          <a:p>
            <a:pPr algn="just"/>
            <a:r>
              <a:rPr lang="es-CR" sz="3200" b="1" i="0" u="none" strike="noStrike" kern="1400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Se realizan dos convocatorias por año.</a:t>
            </a:r>
          </a:p>
          <a:p>
            <a:pPr algn="just"/>
            <a:r>
              <a:rPr lang="es-CR" sz="2400" b="0" i="0" u="none" strike="noStrike" kern="1400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El estudiante debe aplicar obligatoriamente la prueba n°1 y la prueba n°2 de cada asignatura .</a:t>
            </a:r>
          </a:p>
          <a:p>
            <a:pPr algn="just"/>
            <a:r>
              <a:rPr lang="es-CR" sz="2400" b="0" i="0" u="none" strike="noStrike" kern="1400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El estudiante que no se presente a realizar la prueba n°1 no tendrá derecho a presentarse a la prueba n°2, del Plan Bachillerato a tu medida.</a:t>
            </a:r>
          </a:p>
          <a:p>
            <a:pPr algn="just"/>
            <a:r>
              <a:rPr lang="es-CR" sz="2400" b="0" i="0" u="none" strike="noStrike" kern="1400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pPr algn="just"/>
            <a:endParaRPr lang="es-CR" sz="2400" dirty="0">
              <a:latin typeface="Calibri" panose="020F0502020204030204" pitchFamily="34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19103" y="736050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ea typeface="Calibri" panose="020F0502020204030204" pitchFamily="34" charset="0"/>
                <a:cs typeface="Nirmala UI Semilight" panose="020B0402040204020203" pitchFamily="34" charset="0"/>
              </a:rPr>
              <a:t>¿cuántas convocatorias</a:t>
            </a:r>
          </a:p>
          <a:p>
            <a:r>
              <a:rPr lang="es-ES" sz="3600" b="1" dirty="0" smtClean="0">
                <a:ea typeface="Calibri" panose="020F0502020204030204" pitchFamily="34" charset="0"/>
                <a:cs typeface="Nirmala UI Semilight" panose="020B0402040204020203" pitchFamily="34" charset="0"/>
              </a:rPr>
              <a:t>Se realizan por año?</a:t>
            </a:r>
            <a:endParaRPr lang="es-CR" sz="3600" b="1" dirty="0">
              <a:cs typeface="Nirmala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95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52600" y="2917751"/>
            <a:ext cx="8087315" cy="2220691"/>
          </a:xfrm>
        </p:spPr>
        <p:txBody>
          <a:bodyPr>
            <a:normAutofit lnSpcReduction="10000"/>
          </a:bodyPr>
          <a:lstStyle/>
          <a:p>
            <a:pPr algn="just"/>
            <a:r>
              <a:rPr lang="es-CR" sz="2400" b="0" i="0" u="none" strike="noStrike" kern="1400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Las tablas de especificaciones para las pruebas de certificación de conocimiento del Plan Bachillerato a tu medida, están publicadas en el sitio web:</a:t>
            </a:r>
          </a:p>
          <a:p>
            <a:pPr marL="0" indent="0" algn="just">
              <a:buNone/>
            </a:pPr>
            <a:endParaRPr lang="es-CR" sz="2400" b="0" i="0" u="none" strike="noStrike" kern="1400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es-CR" sz="3600" b="1" i="0" u="none" strike="noStrike" kern="1400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www.dgec.mep.go.cr</a:t>
            </a:r>
          </a:p>
          <a:p>
            <a:pPr algn="just"/>
            <a:endParaRPr lang="es-CR" sz="2400" dirty="0">
              <a:latin typeface="Calibri" panose="020F0502020204030204" pitchFamily="34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19103" y="776510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 smtClean="0">
                <a:ea typeface="Calibri" panose="020F0502020204030204" pitchFamily="34" charset="0"/>
                <a:cs typeface="Nirmala UI Semilight" panose="020B0402040204020203" pitchFamily="34" charset="0"/>
              </a:rPr>
              <a:t>¿dónde se puede obtener Las tablas</a:t>
            </a:r>
          </a:p>
          <a:p>
            <a:r>
              <a:rPr lang="es-ES" sz="3200" b="1" dirty="0" smtClean="0">
                <a:ea typeface="Calibri" panose="020F0502020204030204" pitchFamily="34" charset="0"/>
                <a:cs typeface="Nirmala UI Semilight" panose="020B0402040204020203" pitchFamily="34" charset="0"/>
              </a:rPr>
              <a:t>de especificaciones para Las pruebas del plan de bachillerato A tu medida</a:t>
            </a:r>
            <a:r>
              <a:rPr lang="es-ES" b="1" dirty="0" smtClean="0">
                <a:ea typeface="Calibri" panose="020F0502020204030204" pitchFamily="34" charset="0"/>
                <a:cs typeface="Nirmala UI Semilight" panose="020B0402040204020203" pitchFamily="34" charset="0"/>
              </a:rPr>
              <a:t>?</a:t>
            </a:r>
            <a:endParaRPr lang="es-CR" b="1" dirty="0">
              <a:cs typeface="Nirmala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94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90124" y="2756956"/>
            <a:ext cx="6149948" cy="31825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R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s-CR" sz="28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Sitio del Ministerio de Educación Pública </a:t>
            </a:r>
          </a:p>
          <a:p>
            <a:pPr marL="0" indent="0">
              <a:buNone/>
            </a:pPr>
            <a:r>
              <a:rPr lang="es-CR" sz="2400" b="1" dirty="0" smtClean="0">
                <a:solidFill>
                  <a:schemeClr val="bg1"/>
                </a:solidFill>
                <a:latin typeface="Calibri" panose="020F0502020204030204" pitchFamily="34" charset="0"/>
                <a:hlinkClick r:id="rId2"/>
              </a:rPr>
              <a:t>www.mep.go.cr</a:t>
            </a:r>
            <a:r>
              <a:rPr lang="es-CR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endParaRPr lang="es-CR" sz="2400" b="1" dirty="0" smtClean="0">
              <a:solidFill>
                <a:schemeClr val="bg1"/>
              </a:solidFill>
              <a:latin typeface="Calibri" panose="020F0502020204030204" pitchFamily="34" charset="0"/>
              <a:hlinkClick r:id="rId3"/>
            </a:endParaRPr>
          </a:p>
          <a:p>
            <a:pPr marL="0" indent="0">
              <a:buNone/>
            </a:pPr>
            <a:r>
              <a:rPr lang="es-CR" sz="2400" b="1" dirty="0" smtClean="0">
                <a:solidFill>
                  <a:schemeClr val="bg1"/>
                </a:solidFill>
                <a:latin typeface="Calibri" panose="020F0502020204030204" pitchFamily="34" charset="0"/>
                <a:hlinkClick r:id="rId3"/>
              </a:rPr>
              <a:t>www.dgec.mep.go.cr</a:t>
            </a:r>
            <a:r>
              <a:rPr lang="es-CR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  </a:t>
            </a:r>
          </a:p>
          <a:p>
            <a:pPr marL="0" indent="0">
              <a:buNone/>
            </a:pPr>
            <a:r>
              <a:rPr lang="es-CR" sz="2400" b="1" dirty="0" smtClean="0">
                <a:solidFill>
                  <a:schemeClr val="bg1"/>
                </a:solidFill>
                <a:latin typeface="Calibri" panose="020F0502020204030204" pitchFamily="34" charset="0"/>
                <a:hlinkClick r:id="rId4"/>
              </a:rPr>
              <a:t>http://www.costarica.elmaestroencasa.com/</a:t>
            </a:r>
            <a:endParaRPr lang="es-CR" sz="24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s-CR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9" t="439" r="19504"/>
          <a:stretch/>
        </p:blipFill>
        <p:spPr>
          <a:xfrm>
            <a:off x="7207597" y="736051"/>
            <a:ext cx="4984403" cy="567387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895422" y="736049"/>
            <a:ext cx="5707679" cy="2500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 smtClean="0">
                <a:ea typeface="Calibri" panose="020F0502020204030204" pitchFamily="34" charset="0"/>
                <a:cs typeface="Nirmala UI Semilight" panose="020B0402040204020203" pitchFamily="34" charset="0"/>
              </a:rPr>
              <a:t>¿dónde obtengo más información</a:t>
            </a:r>
          </a:p>
          <a:p>
            <a:r>
              <a:rPr lang="es-ES" sz="3200" b="1" dirty="0" smtClean="0">
                <a:ea typeface="Calibri" panose="020F0502020204030204" pitchFamily="34" charset="0"/>
                <a:cs typeface="Nirmala UI Semilight" panose="020B0402040204020203" pitchFamily="34" charset="0"/>
              </a:rPr>
              <a:t>Sobre bachillerato a tu medida</a:t>
            </a:r>
            <a:r>
              <a:rPr lang="es-ES" b="1" dirty="0" smtClean="0">
                <a:ea typeface="Calibri" panose="020F0502020204030204" pitchFamily="34" charset="0"/>
                <a:cs typeface="Nirmala UI Semilight" panose="020B0402040204020203" pitchFamily="34" charset="0"/>
              </a:rPr>
              <a:t>?</a:t>
            </a:r>
            <a:endParaRPr lang="es-CR" b="1" dirty="0">
              <a:cs typeface="Nirmala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36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7994" y="1238080"/>
            <a:ext cx="8305223" cy="825386"/>
          </a:xfrm>
        </p:spPr>
        <p:txBody>
          <a:bodyPr>
            <a:normAutofit/>
          </a:bodyPr>
          <a:lstStyle/>
          <a:p>
            <a:r>
              <a:rPr lang="es-CR" sz="4800" b="1" dirty="0" smtClean="0"/>
              <a:t>Bachillerato a tu medida </a:t>
            </a:r>
            <a:endParaRPr lang="es-CR" sz="4800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8" r="5508" b="9447"/>
          <a:stretch/>
        </p:blipFill>
        <p:spPr>
          <a:xfrm>
            <a:off x="1" y="1880111"/>
            <a:ext cx="12192000" cy="3628014"/>
          </a:xfrm>
        </p:spPr>
      </p:pic>
      <p:sp>
        <p:nvSpPr>
          <p:cNvPr id="5" name="CuadroTexto 4"/>
          <p:cNvSpPr txBox="1"/>
          <p:nvPr/>
        </p:nvSpPr>
        <p:spPr>
          <a:xfrm>
            <a:off x="4809688" y="5669970"/>
            <a:ext cx="7382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600" dirty="0" smtClean="0">
                <a:solidFill>
                  <a:schemeClr val="bg1"/>
                </a:solidFill>
              </a:rPr>
              <a:t>Graduación de los Programas de Educación Abierta, diciembre 2016, Escuela Juan Rafael Mora Porras, San José </a:t>
            </a:r>
            <a:endParaRPr lang="es-C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87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103" y="736050"/>
            <a:ext cx="9784080" cy="1508760"/>
          </a:xfrm>
        </p:spPr>
        <p:txBody>
          <a:bodyPr/>
          <a:lstStyle/>
          <a:p>
            <a:r>
              <a:rPr lang="es-ES" b="1" dirty="0">
                <a:ea typeface="Calibri" panose="020F0502020204030204" pitchFamily="34" charset="0"/>
                <a:cs typeface="Nirmala UI Semilight" panose="020B0402040204020203" pitchFamily="34" charset="0"/>
              </a:rPr>
              <a:t>Bachillerato a tu medida </a:t>
            </a:r>
            <a:endParaRPr lang="es-CR" b="1" dirty="0">
              <a:cs typeface="Nirmala UI Semilight" panose="020B0402040204020203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94827" y="2011680"/>
            <a:ext cx="7641676" cy="4206240"/>
          </a:xfrm>
        </p:spPr>
        <p:txBody>
          <a:bodyPr>
            <a:normAutofit fontScale="92500" lnSpcReduction="10000"/>
          </a:bodyPr>
          <a:lstStyle/>
          <a:p>
            <a:pPr algn="just" eaLnBrk="0" fontAlgn="base" hangingPunct="0"/>
            <a:r>
              <a:rPr lang="es-ES" sz="28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Transformación curricular                           cambios significativos en los programas de estudio de las asignaturas del currículo. </a:t>
            </a:r>
          </a:p>
          <a:p>
            <a:pPr algn="just" eaLnBrk="0" fontAlgn="base" hangingPunct="0"/>
            <a:r>
              <a:rPr lang="es-ES" sz="28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Esta transformación se sustenta en una nueva </a:t>
            </a:r>
            <a:r>
              <a:rPr lang="es-ES" sz="2800" i="1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Política curricular </a:t>
            </a:r>
            <a:r>
              <a:rPr lang="es-ES" sz="28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aprobada por el Consejo Superior de Educación en el año 2016.</a:t>
            </a:r>
          </a:p>
          <a:p>
            <a:pPr algn="just" eaLnBrk="0" fontAlgn="base" hangingPunct="0"/>
            <a:r>
              <a:rPr lang="es-ES" sz="28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Cambios relevantes en los procesos de aprendizaje, </a:t>
            </a:r>
            <a:r>
              <a:rPr lang="es-ES" sz="2800" i="1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orientados</a:t>
            </a:r>
            <a:r>
              <a:rPr lang="es-ES" sz="28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hacia el desarrollo de habilidades y competencias esenciales para los estudiantes, de forma que puedan asumir los desafiantes retos del siglo XXI. </a:t>
            </a:r>
            <a:endParaRPr lang="es-CR" sz="2800" dirty="0" smtClean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eaLnBrk="0" fontAlgn="base" hangingPunct="0"/>
            <a:endParaRPr lang="es-CR" dirty="0"/>
          </a:p>
          <a:p>
            <a:pPr algn="just"/>
            <a:endParaRPr lang="es-CR" dirty="0"/>
          </a:p>
        </p:txBody>
      </p:sp>
      <p:sp>
        <p:nvSpPr>
          <p:cNvPr id="4" name="Flecha derecha 3"/>
          <p:cNvSpPr/>
          <p:nvPr/>
        </p:nvSpPr>
        <p:spPr>
          <a:xfrm>
            <a:off x="5082091" y="2109469"/>
            <a:ext cx="2451593" cy="205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Elipse 6"/>
          <p:cNvSpPr/>
          <p:nvPr/>
        </p:nvSpPr>
        <p:spPr>
          <a:xfrm>
            <a:off x="9247909" y="2011680"/>
            <a:ext cx="2628900" cy="2705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400" dirty="0" smtClean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Habilidades del Siglo XXI</a:t>
            </a:r>
            <a:endParaRPr lang="es-CR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13908" y="2011680"/>
            <a:ext cx="7848860" cy="4206240"/>
          </a:xfrm>
        </p:spPr>
        <p:txBody>
          <a:bodyPr>
            <a:normAutofit/>
          </a:bodyPr>
          <a:lstStyle/>
          <a:p>
            <a:pPr algn="just"/>
            <a:r>
              <a:rPr lang="es-ES" sz="2400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Dirigido a u</a:t>
            </a:r>
            <a:r>
              <a:rPr lang="es-ES" sz="24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 población de personas jóvenes y adultas que salieron de las aulas y en su momento tuvieron otro tipo de currículo y por ende de evaluación, y que al momento no han cumplido con los requisitos para obtener su bachillerato en educación media.</a:t>
            </a:r>
            <a:endParaRPr lang="es-CR" sz="2400" dirty="0" smtClean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ES" sz="24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Esta realidad y los principios de equidad que inspiran al sistema educativo costarricense, hacen necesaria la ampliación de oportunidades y el fortalecimiento de las iniciativas para promover que las personas que no tienen su bachillerato logren obtenerlo.</a:t>
            </a:r>
            <a:endParaRPr lang="es-CR" sz="2400" dirty="0" smtClean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s-CR" sz="2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219103" y="736050"/>
            <a:ext cx="9784080" cy="1508760"/>
          </a:xfrm>
        </p:spPr>
        <p:txBody>
          <a:bodyPr/>
          <a:lstStyle/>
          <a:p>
            <a:r>
              <a:rPr lang="es-ES" b="1" dirty="0">
                <a:ea typeface="Calibri" panose="020F0502020204030204" pitchFamily="34" charset="0"/>
                <a:cs typeface="Nirmala UI Semilight" panose="020B0402040204020203" pitchFamily="34" charset="0"/>
              </a:rPr>
              <a:t>Bachillerato a tu medida </a:t>
            </a:r>
            <a:endParaRPr lang="es-CR" b="1" dirty="0">
              <a:cs typeface="Nirmala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29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02919" y="2068324"/>
            <a:ext cx="7801037" cy="3450444"/>
          </a:xfrm>
        </p:spPr>
        <p:txBody>
          <a:bodyPr/>
          <a:lstStyle/>
          <a:p>
            <a:pPr lvl="0" algn="just"/>
            <a:r>
              <a:rPr lang="es-ES" sz="24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 coordinación del </a:t>
            </a:r>
            <a:r>
              <a:rPr lang="es-ES" sz="2400" b="1" i="1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Bachillerato a tu Medida,</a:t>
            </a:r>
            <a:r>
              <a:rPr lang="es-ES" sz="2400" i="1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ES" sz="24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corresponderá al Viceministerio Académico en la figura de la Dirección de Gestión y Evaluación de la Calidad (DGEC), con el apoyo de las direcciones de Recursos Tecnológicos (DRT), Desarrollo Curricular (DDC), Dirección de Vida Estudiantil (DVE) y el Instituto de Desarrollo Profesional (IDP). </a:t>
            </a:r>
          </a:p>
          <a:p>
            <a:pPr lvl="0" algn="just"/>
            <a:r>
              <a:rPr lang="es-ES" sz="2400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Direcciones Regionales de Educación, Jefaturas pedagógicas, proyectos públicos del MEP. </a:t>
            </a:r>
            <a:endParaRPr lang="es-CR" sz="2400" dirty="0" smtClean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219103" y="736050"/>
            <a:ext cx="9784080" cy="1508760"/>
          </a:xfrm>
        </p:spPr>
        <p:txBody>
          <a:bodyPr/>
          <a:lstStyle/>
          <a:p>
            <a:r>
              <a:rPr lang="es-ES" b="1" dirty="0" smtClean="0">
                <a:ea typeface="Calibri" panose="020F0502020204030204" pitchFamily="34" charset="0"/>
                <a:cs typeface="Nirmala UI Semilight" panose="020B0402040204020203" pitchFamily="34" charset="0"/>
              </a:rPr>
              <a:t>Responsables</a:t>
            </a:r>
            <a:endParaRPr lang="es-CR" b="1" dirty="0">
              <a:cs typeface="Nirmala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60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02919" y="2327268"/>
            <a:ext cx="7706412" cy="2625057"/>
          </a:xfrm>
        </p:spPr>
        <p:txBody>
          <a:bodyPr>
            <a:normAutofit/>
          </a:bodyPr>
          <a:lstStyle/>
          <a:p>
            <a:pPr algn="just"/>
            <a:r>
              <a:rPr lang="es-CR" sz="2400" b="0" i="0" u="none" strike="noStrike" kern="1400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Tienen derecho a realizar las pruebas los postulantes que han presentado una misma asignatura del nivel de Bachillerato por lo menos en dos ocasiones y no la hayan aprobado.</a:t>
            </a:r>
          </a:p>
          <a:p>
            <a:pPr algn="just"/>
            <a:r>
              <a:rPr lang="es-CR" sz="2400" b="0" i="0" u="none" strike="noStrike" kern="1400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De cumplir esta condición </a:t>
            </a:r>
            <a:r>
              <a:rPr lang="es-CR" sz="2400" kern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se </a:t>
            </a:r>
            <a:r>
              <a:rPr lang="es-CR" sz="2400" b="0" i="0" u="none" strike="noStrike" kern="1400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deben presentar a realizar la matricula.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19103" y="736050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 smtClean="0">
                <a:ea typeface="Calibri" panose="020F0502020204030204" pitchFamily="34" charset="0"/>
                <a:cs typeface="Nirmala UI Semilight" panose="020B0402040204020203" pitchFamily="34" charset="0"/>
              </a:rPr>
              <a:t>Requisitos de inscripción del</a:t>
            </a:r>
          </a:p>
          <a:p>
            <a:r>
              <a:rPr lang="es-ES" sz="3200" b="1" dirty="0" smtClean="0">
                <a:cs typeface="Nirmala UI Semilight" panose="020B0402040204020203" pitchFamily="34" charset="0"/>
              </a:rPr>
              <a:t>Plan </a:t>
            </a:r>
            <a:r>
              <a:rPr lang="es-ES" b="1" dirty="0" smtClean="0">
                <a:cs typeface="Nirmala UI Semilight" panose="020B0402040204020203" pitchFamily="34" charset="0"/>
              </a:rPr>
              <a:t>bachillerato a tu medida</a:t>
            </a:r>
            <a:endParaRPr lang="es-CR" b="1" dirty="0">
              <a:cs typeface="Nirmala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60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219103" y="736050"/>
            <a:ext cx="9784080" cy="1508760"/>
          </a:xfrm>
        </p:spPr>
        <p:txBody>
          <a:bodyPr/>
          <a:lstStyle/>
          <a:p>
            <a:r>
              <a:rPr lang="es-ES" sz="3600" b="1" dirty="0" smtClean="0">
                <a:ea typeface="Calibri" panose="020F0502020204030204" pitchFamily="34" charset="0"/>
                <a:cs typeface="Nirmala UI Semilight" panose="020B0402040204020203" pitchFamily="34" charset="0"/>
              </a:rPr>
              <a:t>¿En qué consiste el</a:t>
            </a:r>
            <a:r>
              <a:rPr lang="es-ES" b="1" dirty="0" smtClean="0">
                <a:ea typeface="Calibri" panose="020F0502020204030204" pitchFamily="34" charset="0"/>
                <a:cs typeface="Nirmala UI Semilight" panose="020B0402040204020203" pitchFamily="34" charset="0"/>
              </a:rPr>
              <a:t/>
            </a:r>
            <a:br>
              <a:rPr lang="es-ES" b="1" dirty="0" smtClean="0">
                <a:ea typeface="Calibri" panose="020F0502020204030204" pitchFamily="34" charset="0"/>
                <a:cs typeface="Nirmala UI Semilight" panose="020B0402040204020203" pitchFamily="34" charset="0"/>
              </a:rPr>
            </a:br>
            <a:r>
              <a:rPr lang="es-ES" b="1" dirty="0" smtClean="0">
                <a:ea typeface="Calibri" panose="020F0502020204030204" pitchFamily="34" charset="0"/>
                <a:cs typeface="Nirmala UI Semilight" panose="020B0402040204020203" pitchFamily="34" charset="0"/>
              </a:rPr>
              <a:t>Bachillerato </a:t>
            </a:r>
            <a:r>
              <a:rPr lang="es-ES" b="1" dirty="0">
                <a:ea typeface="Calibri" panose="020F0502020204030204" pitchFamily="34" charset="0"/>
                <a:cs typeface="Nirmala UI Semilight" panose="020B0402040204020203" pitchFamily="34" charset="0"/>
              </a:rPr>
              <a:t>a tu </a:t>
            </a:r>
            <a:r>
              <a:rPr lang="es-ES" b="1" dirty="0" smtClean="0">
                <a:ea typeface="Calibri" panose="020F0502020204030204" pitchFamily="34" charset="0"/>
                <a:cs typeface="Nirmala UI Semilight" panose="020B0402040204020203" pitchFamily="34" charset="0"/>
              </a:rPr>
              <a:t>medida?</a:t>
            </a:r>
            <a:endParaRPr lang="es-CR" b="1" dirty="0">
              <a:cs typeface="Nirmala UI Semilight" panose="020B0402040204020203" pitchFamily="34" charset="0"/>
            </a:endParaRP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345989" y="2430162"/>
            <a:ext cx="8822725" cy="4151870"/>
          </a:xfrm>
        </p:spPr>
        <p:txBody>
          <a:bodyPr>
            <a:normAutofit/>
          </a:bodyPr>
          <a:lstStyle/>
          <a:p>
            <a:r>
              <a:rPr lang="es-CR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Dos pruebas por asignatura</a:t>
            </a:r>
            <a:r>
              <a:rPr lang="es-CR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</a:p>
          <a:p>
            <a:pPr lvl="1"/>
            <a:r>
              <a:rPr lang="es-CR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Prueba 1: contenidos de décimo año. Aplicación en junio.             50 ítems.</a:t>
            </a:r>
          </a:p>
          <a:p>
            <a:pPr lvl="1"/>
            <a:r>
              <a:rPr lang="es-CR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Prueba 2: contenidos de undécimo año. </a:t>
            </a:r>
            <a:r>
              <a:rPr lang="es-CR" sz="2400" dirty="0">
                <a:solidFill>
                  <a:schemeClr val="bg1"/>
                </a:solidFill>
                <a:latin typeface="Calibri" panose="020F0502020204030204" pitchFamily="34" charset="0"/>
              </a:rPr>
              <a:t>Aplicación </a:t>
            </a:r>
            <a:r>
              <a:rPr lang="es-CR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en diciembre. 50 ítems.</a:t>
            </a:r>
          </a:p>
          <a:p>
            <a:pPr lvl="3"/>
            <a:endParaRPr lang="es-CR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lvl="1"/>
            <a:r>
              <a:rPr lang="es-CR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En el caso de Español:</a:t>
            </a:r>
          </a:p>
          <a:p>
            <a:pPr lvl="2"/>
            <a:r>
              <a:rPr lang="es-CR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Prueba 1:  Redacción y ortografía. </a:t>
            </a:r>
            <a:r>
              <a:rPr lang="es-CR" sz="2400" dirty="0">
                <a:solidFill>
                  <a:schemeClr val="bg1"/>
                </a:solidFill>
                <a:latin typeface="Calibri" panose="020F0502020204030204" pitchFamily="34" charset="0"/>
              </a:rPr>
              <a:t>Aplicación en </a:t>
            </a:r>
            <a:r>
              <a:rPr lang="es-CR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junio.</a:t>
            </a:r>
          </a:p>
          <a:p>
            <a:pPr lvl="2"/>
            <a:r>
              <a:rPr lang="es-CR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Prueba 2: Gramática y literatura. </a:t>
            </a:r>
            <a:r>
              <a:rPr lang="es-CR" sz="2400" dirty="0">
                <a:solidFill>
                  <a:schemeClr val="bg1"/>
                </a:solidFill>
                <a:latin typeface="Calibri" panose="020F0502020204030204" pitchFamily="34" charset="0"/>
              </a:rPr>
              <a:t>Aplicación en diciembre. </a:t>
            </a:r>
            <a:r>
              <a:rPr lang="es-CR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       50 </a:t>
            </a:r>
            <a:r>
              <a:rPr lang="es-CR" sz="2400" dirty="0">
                <a:solidFill>
                  <a:schemeClr val="bg1"/>
                </a:solidFill>
                <a:latin typeface="Calibri" panose="020F0502020204030204" pitchFamily="34" charset="0"/>
              </a:rPr>
              <a:t>ítems</a:t>
            </a:r>
            <a:r>
              <a:rPr lang="es-CR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339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02919" y="1416908"/>
            <a:ext cx="7803516" cy="4801012"/>
          </a:xfrm>
        </p:spPr>
        <p:txBody>
          <a:bodyPr>
            <a:normAutofit/>
          </a:bodyPr>
          <a:lstStyle/>
          <a:p>
            <a:pPr lvl="0" algn="just"/>
            <a:r>
              <a:rPr lang="es-ES" sz="24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Este plan no contempla ningún tipo de equiparación con otro sistema.</a:t>
            </a:r>
          </a:p>
          <a:p>
            <a:pPr lvl="0" algn="just"/>
            <a:r>
              <a:rPr lang="es-ES" sz="24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postulante que no realice la prueba 1 no tendrá derecho a realizar la prueba 2.</a:t>
            </a:r>
            <a:endParaRPr lang="es-CR" sz="2400" dirty="0" smtClean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s-CR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Calificación final</a:t>
            </a:r>
            <a:r>
              <a:rPr lang="es-CR" sz="2400" dirty="0">
                <a:solidFill>
                  <a:schemeClr val="bg1"/>
                </a:solidFill>
                <a:latin typeface="Calibri" panose="020F0502020204030204" pitchFamily="34" charset="0"/>
              </a:rPr>
              <a:t>: promedio simple de ambas pruebas. </a:t>
            </a:r>
            <a:r>
              <a:rPr lang="es-CR" sz="2400" u="sng" dirty="0">
                <a:solidFill>
                  <a:schemeClr val="bg1"/>
                </a:solidFill>
                <a:latin typeface="Calibri" panose="020F0502020204030204" pitchFamily="34" charset="0"/>
              </a:rPr>
              <a:t>No</a:t>
            </a:r>
            <a:r>
              <a:rPr lang="es-CR" sz="2400" dirty="0">
                <a:solidFill>
                  <a:schemeClr val="bg1"/>
                </a:solidFill>
                <a:latin typeface="Calibri" panose="020F0502020204030204" pitchFamily="34" charset="0"/>
              </a:rPr>
              <a:t> se aprueban las pruebas por </a:t>
            </a:r>
            <a:r>
              <a:rPr lang="es-CR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separado.</a:t>
            </a:r>
          </a:p>
          <a:p>
            <a:r>
              <a:rPr lang="es-CR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Escala</a:t>
            </a:r>
            <a:r>
              <a:rPr lang="es-CR" sz="2400" dirty="0">
                <a:solidFill>
                  <a:schemeClr val="bg1"/>
                </a:solidFill>
                <a:latin typeface="Calibri" panose="020F0502020204030204" pitchFamily="34" charset="0"/>
              </a:rPr>
              <a:t>: de 1 a </a:t>
            </a:r>
            <a:r>
              <a:rPr lang="es-CR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100.</a:t>
            </a:r>
          </a:p>
          <a:p>
            <a:r>
              <a:rPr lang="es-CR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Nota </a:t>
            </a:r>
            <a:r>
              <a:rPr lang="es-CR" sz="2400" dirty="0">
                <a:solidFill>
                  <a:schemeClr val="bg1"/>
                </a:solidFill>
                <a:latin typeface="Calibri" panose="020F0502020204030204" pitchFamily="34" charset="0"/>
              </a:rPr>
              <a:t>mínima de aprobación: 70.</a:t>
            </a:r>
          </a:p>
          <a:p>
            <a:pPr marL="0" indent="0">
              <a:buNone/>
            </a:pPr>
            <a:endParaRPr lang="es-CR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73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86735" y="1323856"/>
            <a:ext cx="7690228" cy="4483819"/>
          </a:xfrm>
        </p:spPr>
        <p:txBody>
          <a:bodyPr>
            <a:noAutofit/>
          </a:bodyPr>
          <a:lstStyle/>
          <a:p>
            <a:pPr algn="just" eaLnBrk="0" fontAlgn="base" hangingPunct="0">
              <a:tabLst>
                <a:tab pos="228600" algn="l"/>
              </a:tabLst>
            </a:pPr>
            <a:r>
              <a:rPr lang="es-MX" sz="24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Para obtener </a:t>
            </a:r>
            <a:r>
              <a:rPr lang="es-MX" sz="2400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</a:t>
            </a:r>
            <a:r>
              <a:rPr lang="es-MX" sz="24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título de Bachiller en Educación Media, el postulante deberá tener como aprobadas las seis asignaturas presentadas ya sea en este plan o bien en cualesquiera de los tipos de bachillerato existentes: bachillerato de la educación formal o programas de la educación abierta.</a:t>
            </a:r>
          </a:p>
          <a:p>
            <a:pPr algn="just">
              <a:tabLst>
                <a:tab pos="228600" algn="l"/>
              </a:tabLst>
            </a:pPr>
            <a:r>
              <a:rPr lang="es-MX" sz="24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título será otorgado por el centro educativo de procedencia o en el programa de Educación Abierta, según corresponda.</a:t>
            </a:r>
            <a:endParaRPr lang="es-CR" sz="2400" dirty="0" smtClean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23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 bandas">
  <a:themeElements>
    <a:clrScheme name="Con banda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Con band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 band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1497</TotalTime>
  <Words>723</Words>
  <Application>Microsoft Office PowerPoint</Application>
  <PresentationFormat>Panorámica</PresentationFormat>
  <Paragraphs>61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Calibri</vt:lpstr>
      <vt:lpstr>Corbel</vt:lpstr>
      <vt:lpstr>Nirmala UI Semilight</vt:lpstr>
      <vt:lpstr>Times New Roman</vt:lpstr>
      <vt:lpstr>Wingdings</vt:lpstr>
      <vt:lpstr>Con bandas</vt:lpstr>
      <vt:lpstr>¿Qué es el Bachillerato a tu medida?</vt:lpstr>
      <vt:lpstr>Bachillerato a tu medida </vt:lpstr>
      <vt:lpstr>Bachillerato a tu medida </vt:lpstr>
      <vt:lpstr>Bachillerato a tu medida </vt:lpstr>
      <vt:lpstr>Responsables</vt:lpstr>
      <vt:lpstr>Presentación de PowerPoint</vt:lpstr>
      <vt:lpstr>¿En qué consiste el Bachillerato a tu medida?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¿Qué es el Bachillerato a tu medida?</dc:title>
  <dc:creator>Lilliam Mora Aguilar</dc:creator>
  <cp:lastModifiedBy>Laura Rodriguez Ramirez</cp:lastModifiedBy>
  <cp:revision>39</cp:revision>
  <dcterms:created xsi:type="dcterms:W3CDTF">2017-03-21T20:06:38Z</dcterms:created>
  <dcterms:modified xsi:type="dcterms:W3CDTF">2017-03-27T12:15:25Z</dcterms:modified>
</cp:coreProperties>
</file>