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c3f49a42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c3f49a42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c3f49a42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c3f49a42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c3f49a42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c3f49a42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c3f49a42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c3f49a42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c3f49a42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c3f49a42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c3f49a42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c3f49a42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c3f49a42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c3f49a42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c3f49a42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c3f49a42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c3f49a4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c3f49a4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3ab33b4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3ab33b4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c3f49a4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c3f49a4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c3f49a42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c3f49a42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c3f49a42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c3f49a42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c3f49a42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c3f49a42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c3f49a42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c3f49a42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c3f49a42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c3f49a42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sborar/barlowtwins" TargetMode="External"/><Relationship Id="rId4" Type="http://schemas.openxmlformats.org/officeDocument/2006/relationships/hyperlink" Target="https://github.com/sborar/resnet_multilabel_image_classifi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MVision Internship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Freeze the resnet </a:t>
            </a:r>
            <a:r>
              <a:rPr lang="en"/>
              <a:t>backbone</a:t>
            </a:r>
            <a:r>
              <a:rPr lang="en"/>
              <a:t> and get </a:t>
            </a:r>
            <a:r>
              <a:rPr lang="en"/>
              <a:t>results</a:t>
            </a:r>
            <a:r>
              <a:rPr lang="en"/>
              <a:t> of </a:t>
            </a:r>
            <a:r>
              <a:rPr lang="en"/>
              <a:t>classification</a:t>
            </a:r>
            <a:r>
              <a:rPr lang="en"/>
              <a:t> for -</a:t>
            </a:r>
            <a:endParaRPr/>
          </a:p>
          <a:p>
            <a:pPr indent="-310832" lvl="1" marL="914400" rtl="0" algn="l">
              <a:spcBef>
                <a:spcPts val="0"/>
              </a:spcBef>
              <a:spcAft>
                <a:spcPts val="0"/>
              </a:spcAft>
              <a:buSzPct val="100000"/>
              <a:buChar char="-"/>
            </a:pPr>
            <a:r>
              <a:rPr lang="en"/>
              <a:t>Random weights</a:t>
            </a:r>
            <a:endParaRPr/>
          </a:p>
          <a:p>
            <a:pPr indent="-310832" lvl="1" marL="914400" rtl="0" algn="l">
              <a:spcBef>
                <a:spcPts val="0"/>
              </a:spcBef>
              <a:spcAft>
                <a:spcPts val="0"/>
              </a:spcAft>
              <a:buSzPct val="100000"/>
              <a:buChar char="-"/>
            </a:pPr>
            <a:r>
              <a:rPr lang="en"/>
              <a:t>Imagenet pretrained weights</a:t>
            </a:r>
            <a:endParaRPr/>
          </a:p>
          <a:p>
            <a:pPr indent="-310832" lvl="1" marL="914400" rtl="0" algn="l">
              <a:spcBef>
                <a:spcPts val="0"/>
              </a:spcBef>
              <a:spcAft>
                <a:spcPts val="0"/>
              </a:spcAft>
              <a:buSzPct val="100000"/>
              <a:buChar char="-"/>
            </a:pPr>
            <a:r>
              <a:rPr lang="en"/>
              <a:t>Barlow twins pretrained weights (trained from scratch)</a:t>
            </a:r>
            <a:endParaRPr/>
          </a:p>
          <a:p>
            <a:pPr indent="-310832" lvl="1" marL="914400" rtl="0" algn="l">
              <a:spcBef>
                <a:spcPts val="0"/>
              </a:spcBef>
              <a:spcAft>
                <a:spcPts val="0"/>
              </a:spcAft>
              <a:buSzPct val="100000"/>
              <a:buChar char="-"/>
            </a:pPr>
            <a:r>
              <a:rPr lang="en"/>
              <a:t>Barlow twins pretrained weights </a:t>
            </a:r>
            <a:r>
              <a:rPr lang="en"/>
              <a:t>(using imagenet pretrained) </a:t>
            </a:r>
            <a:endParaRPr/>
          </a:p>
          <a:p>
            <a:pPr indent="-310832" lvl="1" marL="914400" rtl="0" algn="l">
              <a:spcBef>
                <a:spcPts val="0"/>
              </a:spcBef>
              <a:spcAft>
                <a:spcPts val="0"/>
              </a:spcAft>
              <a:buSzPct val="100000"/>
              <a:buChar char="-"/>
            </a:pPr>
            <a:r>
              <a:rPr lang="en"/>
              <a:t>Barlow twins pretrained weights (using imagenet pretrained) with individual transforms for 50 epochs</a:t>
            </a:r>
            <a:endParaRPr/>
          </a:p>
          <a:p>
            <a:pPr indent="-310832" lvl="2" marL="1371600" rtl="0" algn="l">
              <a:spcBef>
                <a:spcPts val="0"/>
              </a:spcBef>
              <a:spcAft>
                <a:spcPts val="0"/>
              </a:spcAft>
              <a:buSzPct val="100000"/>
              <a:buChar char="-"/>
            </a:pPr>
            <a:r>
              <a:rPr lang="en"/>
              <a:t>Blur</a:t>
            </a:r>
            <a:endParaRPr/>
          </a:p>
          <a:p>
            <a:pPr indent="-310832" lvl="2" marL="1371600" rtl="0" algn="l">
              <a:spcBef>
                <a:spcPts val="0"/>
              </a:spcBef>
              <a:spcAft>
                <a:spcPts val="0"/>
              </a:spcAft>
              <a:buSzPct val="100000"/>
              <a:buChar char="-"/>
            </a:pPr>
            <a:r>
              <a:rPr lang="en"/>
              <a:t>Color jitter</a:t>
            </a:r>
            <a:endParaRPr/>
          </a:p>
          <a:p>
            <a:pPr indent="-310832" lvl="2" marL="1371600" rtl="0" algn="l">
              <a:spcBef>
                <a:spcPts val="0"/>
              </a:spcBef>
              <a:spcAft>
                <a:spcPts val="0"/>
              </a:spcAft>
              <a:buSzPct val="100000"/>
              <a:buChar char="-"/>
            </a:pPr>
            <a:r>
              <a:rPr lang="en"/>
              <a:t>Sharpen</a:t>
            </a:r>
            <a:endParaRPr/>
          </a:p>
          <a:p>
            <a:pPr indent="-310832" lvl="2" marL="1371600" rtl="0" algn="l">
              <a:spcBef>
                <a:spcPts val="0"/>
              </a:spcBef>
              <a:spcAft>
                <a:spcPts val="0"/>
              </a:spcAft>
              <a:buSzPct val="100000"/>
              <a:buChar char="-"/>
            </a:pPr>
            <a:r>
              <a:rPr lang="en"/>
              <a:t>Cutout</a:t>
            </a:r>
            <a:endParaRPr/>
          </a:p>
          <a:p>
            <a:pPr indent="-310832" lvl="2" marL="1371600" rtl="0" algn="l">
              <a:spcBef>
                <a:spcPts val="0"/>
              </a:spcBef>
              <a:spcAft>
                <a:spcPts val="0"/>
              </a:spcAft>
              <a:buSzPct val="100000"/>
              <a:buChar char="-"/>
            </a:pPr>
            <a:r>
              <a:rPr lang="en"/>
              <a:t>Elastic transformation</a:t>
            </a:r>
            <a:endParaRPr/>
          </a:p>
          <a:p>
            <a:pPr indent="-310832" lvl="2" marL="1371600" rtl="0" algn="l">
              <a:spcBef>
                <a:spcPts val="0"/>
              </a:spcBef>
              <a:spcAft>
                <a:spcPts val="0"/>
              </a:spcAft>
              <a:buSzPct val="100000"/>
              <a:buChar char="-"/>
            </a:pPr>
            <a:r>
              <a:rPr lang="en"/>
              <a:t>Crop</a:t>
            </a:r>
            <a:endParaRPr/>
          </a:p>
          <a:p>
            <a:pPr indent="-334327" lvl="0" marL="457200" rtl="0" algn="l">
              <a:spcBef>
                <a:spcPts val="0"/>
              </a:spcBef>
              <a:spcAft>
                <a:spcPts val="0"/>
              </a:spcAft>
              <a:buSzPct val="100000"/>
              <a:buChar char="-"/>
            </a:pPr>
            <a:r>
              <a:rPr lang="en"/>
              <a:t>Finetune the resnet backbone </a:t>
            </a:r>
            <a:endParaRPr/>
          </a:p>
          <a:p>
            <a:pPr indent="-310832" lvl="1" marL="914400" rtl="0" algn="l">
              <a:spcBef>
                <a:spcPts val="0"/>
              </a:spcBef>
              <a:spcAft>
                <a:spcPts val="0"/>
              </a:spcAft>
              <a:buSzPct val="100000"/>
              <a:buChar char="-"/>
            </a:pPr>
            <a:r>
              <a:rPr lang="en"/>
              <a:t>Random initialization</a:t>
            </a:r>
            <a:endParaRPr/>
          </a:p>
          <a:p>
            <a:pPr indent="-310832" lvl="1" marL="914400" rtl="0" algn="l">
              <a:spcBef>
                <a:spcPts val="0"/>
              </a:spcBef>
              <a:spcAft>
                <a:spcPts val="0"/>
              </a:spcAft>
              <a:buSzPct val="100000"/>
              <a:buChar char="-"/>
            </a:pPr>
            <a:r>
              <a:rPr lang="en"/>
              <a:t>Imagenet pretrained weights</a:t>
            </a:r>
            <a:endParaRPr/>
          </a:p>
          <a:p>
            <a:pPr indent="-310832" lvl="1" marL="914400" rtl="0" algn="l">
              <a:spcBef>
                <a:spcPts val="0"/>
              </a:spcBef>
              <a:spcAft>
                <a:spcPts val="0"/>
              </a:spcAft>
              <a:buSzPct val="100000"/>
              <a:buChar char="-"/>
            </a:pPr>
            <a:r>
              <a:rPr lang="en"/>
              <a:t>Barlow twins pretrained weights (trained from scratch)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the </a:t>
            </a:r>
            <a:r>
              <a:rPr lang="en"/>
              <a:t>experiments</a:t>
            </a:r>
            <a:endParaRPr/>
          </a:p>
        </p:txBody>
      </p:sp>
      <p:sp>
        <p:nvSpPr>
          <p:cNvPr id="115" name="Google Shape;115;p23"/>
          <p:cNvSpPr txBox="1"/>
          <p:nvPr>
            <p:ph idx="1" type="body"/>
          </p:nvPr>
        </p:nvSpPr>
        <p:spPr>
          <a:xfrm>
            <a:off x="311700" y="1152475"/>
            <a:ext cx="46209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First experiment was to understand if a barlow twins trained model can improve the performance of a model which is </a:t>
            </a:r>
            <a:r>
              <a:rPr lang="en"/>
              <a:t>randomly</a:t>
            </a:r>
            <a:r>
              <a:rPr lang="en"/>
              <a:t> initialized, where we freeze the resnet layers</a:t>
            </a:r>
            <a:endParaRPr/>
          </a:p>
          <a:p>
            <a:pPr indent="-342900" lvl="0" marL="457200" rtl="0" algn="l">
              <a:spcBef>
                <a:spcPts val="0"/>
              </a:spcBef>
              <a:spcAft>
                <a:spcPts val="0"/>
              </a:spcAft>
              <a:buSzPts val="1800"/>
              <a:buChar char="-"/>
            </a:pPr>
            <a:r>
              <a:rPr lang="en"/>
              <a:t>With the initial transforms the barlow twins doe not improve the performa</a:t>
            </a:r>
            <a:r>
              <a:rPr lang="en"/>
              <a:t>nce over </a:t>
            </a:r>
            <a:r>
              <a:rPr lang="en"/>
              <a:t>randomly</a:t>
            </a:r>
            <a:r>
              <a:rPr lang="en"/>
              <a:t> initialised weights.</a:t>
            </a:r>
            <a:endParaRPr/>
          </a:p>
          <a:p>
            <a:pPr indent="-342900" lvl="0" marL="457200" rtl="0" algn="l">
              <a:spcBef>
                <a:spcPts val="0"/>
              </a:spcBef>
              <a:spcAft>
                <a:spcPts val="0"/>
              </a:spcAft>
              <a:buSzPts val="1800"/>
              <a:buChar char="-"/>
            </a:pPr>
            <a:r>
              <a:rPr lang="en"/>
              <a:t>Initial</a:t>
            </a:r>
            <a:r>
              <a:rPr lang="en"/>
              <a:t> transforms were - Cropping, </a:t>
            </a:r>
            <a:r>
              <a:rPr lang="en"/>
              <a:t>blurring,</a:t>
            </a:r>
            <a:r>
              <a:rPr lang="en"/>
              <a:t> sharpening, random </a:t>
            </a:r>
            <a:r>
              <a:rPr lang="en"/>
              <a:t>brightness</a:t>
            </a:r>
            <a:r>
              <a:rPr lang="en"/>
              <a:t> contrast</a:t>
            </a:r>
            <a:endParaRPr/>
          </a:p>
        </p:txBody>
      </p:sp>
      <p:pic>
        <p:nvPicPr>
          <p:cNvPr id="116" name="Google Shape;116;p23"/>
          <p:cNvPicPr preferRelativeResize="0"/>
          <p:nvPr/>
        </p:nvPicPr>
        <p:blipFill rotWithShape="1">
          <a:blip r:embed="rId3">
            <a:alphaModFix/>
          </a:blip>
          <a:srcRect b="0" l="0" r="45021" t="0"/>
          <a:stretch/>
        </p:blipFill>
        <p:spPr>
          <a:xfrm>
            <a:off x="5213350" y="537225"/>
            <a:ext cx="3398201" cy="4389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311700" y="1152475"/>
            <a:ext cx="2594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Second experiment we ran was to see if barlow twins model </a:t>
            </a:r>
            <a:r>
              <a:rPr lang="en"/>
              <a:t>trained</a:t>
            </a:r>
            <a:r>
              <a:rPr lang="en"/>
              <a:t> with pre-trained imagenet weights could perform better. We can clearly see that this significantly improved the performance for all the ROIs</a:t>
            </a:r>
            <a:endParaRPr/>
          </a:p>
        </p:txBody>
      </p:sp>
      <p:sp>
        <p:nvSpPr>
          <p:cNvPr id="122" name="Google Shape;122;p24"/>
          <p:cNvSpPr txBox="1"/>
          <p:nvPr>
            <p:ph type="title"/>
          </p:nvPr>
        </p:nvSpPr>
        <p:spPr>
          <a:xfrm>
            <a:off x="311700" y="456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the experiments</a:t>
            </a:r>
            <a:endParaRPr/>
          </a:p>
        </p:txBody>
      </p:sp>
      <p:pic>
        <p:nvPicPr>
          <p:cNvPr id="123" name="Google Shape;123;p24"/>
          <p:cNvPicPr preferRelativeResize="0"/>
          <p:nvPr/>
        </p:nvPicPr>
        <p:blipFill>
          <a:blip r:embed="rId3">
            <a:alphaModFix/>
          </a:blip>
          <a:stretch>
            <a:fillRect/>
          </a:stretch>
        </p:blipFill>
        <p:spPr>
          <a:xfrm>
            <a:off x="4370425" y="1029450"/>
            <a:ext cx="4412450" cy="380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1" type="body"/>
          </p:nvPr>
        </p:nvSpPr>
        <p:spPr>
          <a:xfrm>
            <a:off x="311700" y="1152475"/>
            <a:ext cx="2594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Third experiment we ran was to try individual transforms on top of the barlows pre trained imagenet model to see which transformations improve the performance the most.</a:t>
            </a:r>
            <a:endParaRPr/>
          </a:p>
        </p:txBody>
      </p:sp>
      <p:sp>
        <p:nvSpPr>
          <p:cNvPr id="129" name="Google Shape;129;p25"/>
          <p:cNvSpPr txBox="1"/>
          <p:nvPr>
            <p:ph type="title"/>
          </p:nvPr>
        </p:nvSpPr>
        <p:spPr>
          <a:xfrm>
            <a:off x="311700" y="456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the experiments</a:t>
            </a:r>
            <a:endParaRPr/>
          </a:p>
        </p:txBody>
      </p:sp>
      <p:pic>
        <p:nvPicPr>
          <p:cNvPr id="130" name="Google Shape;130;p25"/>
          <p:cNvPicPr preferRelativeResize="0"/>
          <p:nvPr/>
        </p:nvPicPr>
        <p:blipFill>
          <a:blip r:embed="rId3">
            <a:alphaModFix/>
          </a:blip>
          <a:stretch>
            <a:fillRect/>
          </a:stretch>
        </p:blipFill>
        <p:spPr>
          <a:xfrm>
            <a:off x="3058200" y="1181850"/>
            <a:ext cx="5933400" cy="35057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311700" y="1152475"/>
            <a:ext cx="8276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can observe in the third experiment that the transformations improve performance over the base model in this order - elastic transformation, crop, blur, cutout, color jitter and sharpen.</a:t>
            </a:r>
            <a:endParaRPr/>
          </a:p>
          <a:p>
            <a:pPr indent="-342900" lvl="0" marL="457200" rtl="0" algn="l">
              <a:spcBef>
                <a:spcPts val="0"/>
              </a:spcBef>
              <a:spcAft>
                <a:spcPts val="0"/>
              </a:spcAft>
              <a:buSzPts val="1800"/>
              <a:buChar char="-"/>
            </a:pPr>
            <a:r>
              <a:rPr lang="en"/>
              <a:t>Elastic transformation was able to </a:t>
            </a:r>
            <a:r>
              <a:rPr lang="en"/>
              <a:t>reach</a:t>
            </a:r>
            <a:r>
              <a:rPr lang="en"/>
              <a:t> imagenet and surpass it performance in several tasks as well.</a:t>
            </a:r>
            <a:endParaRPr/>
          </a:p>
          <a:p>
            <a:pPr indent="-342900" lvl="0" marL="457200" rtl="0" algn="l">
              <a:spcBef>
                <a:spcPts val="0"/>
              </a:spcBef>
              <a:spcAft>
                <a:spcPts val="0"/>
              </a:spcAft>
              <a:buSzPts val="1800"/>
              <a:buChar char="-"/>
            </a:pPr>
            <a:r>
              <a:rPr lang="en"/>
              <a:t>Sharpen leads to a decrease in </a:t>
            </a:r>
            <a:r>
              <a:rPr lang="en"/>
              <a:t>performance</a:t>
            </a:r>
            <a:r>
              <a:rPr lang="en"/>
              <a:t> for some ROIs over the base </a:t>
            </a:r>
            <a:r>
              <a:rPr lang="en"/>
              <a:t>model</a:t>
            </a:r>
            <a:r>
              <a:rPr lang="en"/>
              <a:t> and hence was </a:t>
            </a:r>
            <a:r>
              <a:rPr lang="en"/>
              <a:t>discarded</a:t>
            </a:r>
            <a:r>
              <a:rPr lang="en"/>
              <a:t> in the final model </a:t>
            </a:r>
            <a:endParaRPr/>
          </a:p>
          <a:p>
            <a:pPr indent="0" lvl="0" marL="457200" rtl="0" algn="l">
              <a:spcBef>
                <a:spcPts val="1200"/>
              </a:spcBef>
              <a:spcAft>
                <a:spcPts val="1200"/>
              </a:spcAft>
              <a:buNone/>
            </a:pPr>
            <a:r>
              <a:t/>
            </a:r>
            <a:endParaRPr/>
          </a:p>
        </p:txBody>
      </p:sp>
      <p:sp>
        <p:nvSpPr>
          <p:cNvPr id="136" name="Google Shape;136;p26"/>
          <p:cNvSpPr txBox="1"/>
          <p:nvPr>
            <p:ph type="title"/>
          </p:nvPr>
        </p:nvSpPr>
        <p:spPr>
          <a:xfrm>
            <a:off x="311700" y="456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the experiments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idx="1" type="body"/>
          </p:nvPr>
        </p:nvSpPr>
        <p:spPr>
          <a:xfrm>
            <a:off x="311700" y="1152475"/>
            <a:ext cx="3847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Final model was trained with the following </a:t>
            </a:r>
            <a:r>
              <a:rPr lang="en"/>
              <a:t>transformations</a:t>
            </a:r>
            <a:r>
              <a:rPr lang="en"/>
              <a:t> - </a:t>
            </a:r>
            <a:r>
              <a:rPr lang="en"/>
              <a:t>elastic transformation, crop, blur, cutout, color jitter. This is shown to improve performance over random initialization for some ROIs like Brain, Bone mandible, Spinal cord, Spinal canal, Lung L, Lung R, Brainstem </a:t>
            </a:r>
            <a:endParaRPr/>
          </a:p>
        </p:txBody>
      </p:sp>
      <p:sp>
        <p:nvSpPr>
          <p:cNvPr id="142" name="Google Shape;142;p27"/>
          <p:cNvSpPr txBox="1"/>
          <p:nvPr>
            <p:ph type="title"/>
          </p:nvPr>
        </p:nvSpPr>
        <p:spPr>
          <a:xfrm>
            <a:off x="311700" y="456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the experiments</a:t>
            </a:r>
            <a:endParaRPr/>
          </a:p>
        </p:txBody>
      </p:sp>
      <p:pic>
        <p:nvPicPr>
          <p:cNvPr id="143" name="Google Shape;143;p27"/>
          <p:cNvPicPr preferRelativeResize="0"/>
          <p:nvPr/>
        </p:nvPicPr>
        <p:blipFill>
          <a:blip r:embed="rId3">
            <a:alphaModFix/>
          </a:blip>
          <a:stretch>
            <a:fillRect/>
          </a:stretch>
        </p:blipFill>
        <p:spPr>
          <a:xfrm>
            <a:off x="4344098" y="1366125"/>
            <a:ext cx="4675851" cy="3320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idx="1" type="body"/>
          </p:nvPr>
        </p:nvSpPr>
        <p:spPr>
          <a:xfrm>
            <a:off x="311700" y="1152475"/>
            <a:ext cx="3847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also tested the final model without </a:t>
            </a:r>
            <a:r>
              <a:rPr lang="en"/>
              <a:t>freezing</a:t>
            </a:r>
            <a:r>
              <a:rPr lang="en"/>
              <a:t> the layers and it </a:t>
            </a:r>
            <a:r>
              <a:rPr lang="en"/>
              <a:t>improved</a:t>
            </a:r>
            <a:r>
              <a:rPr lang="en"/>
              <a:t> the performance over random </a:t>
            </a:r>
            <a:r>
              <a:rPr lang="en"/>
              <a:t>initialization</a:t>
            </a:r>
            <a:r>
              <a:rPr lang="en"/>
              <a:t> though it is still not as good as imgnet pretrained model.</a:t>
            </a:r>
            <a:endParaRPr/>
          </a:p>
        </p:txBody>
      </p:sp>
      <p:sp>
        <p:nvSpPr>
          <p:cNvPr id="149" name="Google Shape;149;p28"/>
          <p:cNvSpPr txBox="1"/>
          <p:nvPr>
            <p:ph type="title"/>
          </p:nvPr>
        </p:nvSpPr>
        <p:spPr>
          <a:xfrm>
            <a:off x="311700" y="456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the experiments</a:t>
            </a:r>
            <a:endParaRPr/>
          </a:p>
        </p:txBody>
      </p:sp>
      <p:pic>
        <p:nvPicPr>
          <p:cNvPr id="150" name="Google Shape;150;p28"/>
          <p:cNvPicPr preferRelativeResize="0"/>
          <p:nvPr/>
        </p:nvPicPr>
        <p:blipFill>
          <a:blip r:embed="rId3">
            <a:alphaModFix/>
          </a:blip>
          <a:stretch>
            <a:fillRect/>
          </a:stretch>
        </p:blipFill>
        <p:spPr>
          <a:xfrm>
            <a:off x="4311600" y="1181850"/>
            <a:ext cx="4679999" cy="33182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 to project code</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Barlow twins : </a:t>
            </a:r>
            <a:r>
              <a:rPr lang="en" u="sng">
                <a:solidFill>
                  <a:schemeClr val="hlink"/>
                </a:solidFill>
                <a:hlinkClick r:id="rId3"/>
              </a:rPr>
              <a:t>https://github.com/sborar/barlowtwins</a:t>
            </a:r>
            <a:endParaRPr/>
          </a:p>
          <a:p>
            <a:pPr indent="0" lvl="0" marL="0" rtl="0" algn="l">
              <a:spcBef>
                <a:spcPts val="1200"/>
              </a:spcBef>
              <a:spcAft>
                <a:spcPts val="0"/>
              </a:spcAft>
              <a:buNone/>
            </a:pPr>
            <a:r>
              <a:rPr lang="en"/>
              <a:t>Resnet classification: </a:t>
            </a:r>
            <a:r>
              <a:rPr lang="en" u="sng">
                <a:solidFill>
                  <a:schemeClr val="hlink"/>
                </a:solidFill>
                <a:hlinkClick r:id="rId4"/>
              </a:rPr>
              <a:t>https://github.com/sborar/resnet_multilabel_image_classification</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if self-supervised approaches can help improve the results </a:t>
            </a:r>
            <a:r>
              <a:rPr lang="en"/>
              <a:t>obtained</a:t>
            </a:r>
            <a:r>
              <a:rPr lang="en"/>
              <a:t> from supervised segmentation models</a:t>
            </a:r>
            <a:endParaRPr/>
          </a:p>
          <a:p>
            <a:pPr indent="-342900" lvl="0" marL="457200" rtl="0" algn="l">
              <a:spcBef>
                <a:spcPts val="1200"/>
              </a:spcBef>
              <a:spcAft>
                <a:spcPts val="0"/>
              </a:spcAft>
              <a:buSzPts val="1800"/>
              <a:buChar char="-"/>
            </a:pPr>
            <a:r>
              <a:rPr lang="en"/>
              <a:t>Some self supervised </a:t>
            </a:r>
            <a:r>
              <a:rPr lang="en"/>
              <a:t>approaches</a:t>
            </a:r>
            <a:r>
              <a:rPr lang="en"/>
              <a:t> -</a:t>
            </a:r>
            <a:endParaRPr/>
          </a:p>
          <a:p>
            <a:pPr indent="-317500" lvl="1" marL="914400" rtl="0" algn="l">
              <a:spcBef>
                <a:spcPts val="0"/>
              </a:spcBef>
              <a:spcAft>
                <a:spcPts val="0"/>
              </a:spcAft>
              <a:buSzPts val="1400"/>
              <a:buChar char="-"/>
            </a:pPr>
            <a:r>
              <a:rPr lang="en"/>
              <a:t>Siamese Twins</a:t>
            </a:r>
            <a:endParaRPr/>
          </a:p>
          <a:p>
            <a:pPr indent="-317500" lvl="1" marL="914400" rtl="0" algn="l">
              <a:spcBef>
                <a:spcPts val="0"/>
              </a:spcBef>
              <a:spcAft>
                <a:spcPts val="0"/>
              </a:spcAft>
              <a:buSzPts val="1400"/>
              <a:buChar char="-"/>
            </a:pPr>
            <a:r>
              <a:rPr lang="en"/>
              <a:t>BYOL</a:t>
            </a:r>
            <a:endParaRPr/>
          </a:p>
          <a:p>
            <a:pPr indent="-317500" lvl="1" marL="914400" rtl="0" algn="l">
              <a:spcBef>
                <a:spcPts val="0"/>
              </a:spcBef>
              <a:spcAft>
                <a:spcPts val="0"/>
              </a:spcAft>
              <a:buSzPts val="1400"/>
              <a:buChar char="-"/>
            </a:pPr>
            <a:r>
              <a:rPr lang="en"/>
              <a:t>Barlow Twins</a:t>
            </a:r>
            <a:endParaRPr/>
          </a:p>
          <a:p>
            <a:pPr indent="-342900" lvl="0" marL="457200" rtl="0" algn="l">
              <a:spcBef>
                <a:spcPts val="0"/>
              </a:spcBef>
              <a:spcAft>
                <a:spcPts val="0"/>
              </a:spcAft>
              <a:buSzPts val="1800"/>
              <a:buChar char="-"/>
            </a:pPr>
            <a:r>
              <a:rPr lang="en"/>
              <a:t>This research focuses on testing barlow twins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Plan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Test transformer based segmentation models to produce a baseline</a:t>
            </a:r>
            <a:endParaRPr/>
          </a:p>
          <a:p>
            <a:pPr indent="-317500" lvl="1" marL="914400" rtl="0" algn="l">
              <a:spcBef>
                <a:spcPts val="0"/>
              </a:spcBef>
              <a:spcAft>
                <a:spcPts val="0"/>
              </a:spcAft>
              <a:buSzPts val="1400"/>
              <a:buChar char="-"/>
            </a:pPr>
            <a:r>
              <a:rPr lang="en"/>
              <a:t>Medical transformers </a:t>
            </a:r>
            <a:endParaRPr/>
          </a:p>
          <a:p>
            <a:pPr indent="-342900" lvl="0" marL="457200" rtl="0" algn="l">
              <a:spcBef>
                <a:spcPts val="0"/>
              </a:spcBef>
              <a:spcAft>
                <a:spcPts val="0"/>
              </a:spcAft>
              <a:buSzPts val="1800"/>
              <a:buChar char="-"/>
            </a:pPr>
            <a:r>
              <a:rPr lang="en"/>
              <a:t>Use the same </a:t>
            </a:r>
            <a:r>
              <a:rPr lang="en"/>
              <a:t>model</a:t>
            </a:r>
            <a:r>
              <a:rPr lang="en"/>
              <a:t> configuration to pretrain on unlabelled data using the  barlow twins approach</a:t>
            </a:r>
            <a:endParaRPr/>
          </a:p>
          <a:p>
            <a:pPr indent="-342900" lvl="0" marL="457200" rtl="0" algn="l">
              <a:spcBef>
                <a:spcPts val="0"/>
              </a:spcBef>
              <a:spcAft>
                <a:spcPts val="0"/>
              </a:spcAft>
              <a:buSzPts val="1800"/>
              <a:buChar char="-"/>
            </a:pPr>
            <a:r>
              <a:rPr lang="en"/>
              <a:t>Test if the pretrained model used as a backbone helps to improve the performance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 in plan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Transformer model used in </a:t>
            </a:r>
            <a:r>
              <a:rPr lang="en"/>
              <a:t>medical</a:t>
            </a:r>
            <a:r>
              <a:rPr lang="en"/>
              <a:t> transformer was too big to be run in barlow twins using the </a:t>
            </a:r>
            <a:r>
              <a:rPr lang="en"/>
              <a:t>computation</a:t>
            </a:r>
            <a:r>
              <a:rPr lang="en"/>
              <a:t> resources we had, so </a:t>
            </a:r>
            <a:r>
              <a:rPr lang="en"/>
              <a:t>started to</a:t>
            </a:r>
            <a:r>
              <a:rPr lang="en"/>
              <a:t> experiment with small models like resnet50 and resnet18</a:t>
            </a:r>
            <a:endParaRPr/>
          </a:p>
          <a:p>
            <a:pPr indent="-342900" lvl="0" marL="457200" rtl="0" algn="l">
              <a:spcBef>
                <a:spcPts val="0"/>
              </a:spcBef>
              <a:spcAft>
                <a:spcPts val="0"/>
              </a:spcAft>
              <a:buSzPts val="1800"/>
              <a:buChar char="-"/>
            </a:pPr>
            <a:r>
              <a:rPr lang="en"/>
              <a:t>It is not easy to attribute the </a:t>
            </a:r>
            <a:r>
              <a:rPr lang="en"/>
              <a:t>success</a:t>
            </a:r>
            <a:r>
              <a:rPr lang="en"/>
              <a:t> of a </a:t>
            </a:r>
            <a:r>
              <a:rPr lang="en"/>
              <a:t>segmentation</a:t>
            </a:r>
            <a:r>
              <a:rPr lang="en"/>
              <a:t> model on the pretrained encoder, as the decoder layer could have helped to learn the features.</a:t>
            </a:r>
            <a:endParaRPr/>
          </a:p>
          <a:p>
            <a:pPr indent="-342900" lvl="0" marL="457200" rtl="0" algn="l">
              <a:spcBef>
                <a:spcPts val="0"/>
              </a:spcBef>
              <a:spcAft>
                <a:spcPts val="0"/>
              </a:spcAft>
              <a:buSzPts val="1800"/>
              <a:buChar char="-"/>
            </a:pPr>
            <a:r>
              <a:rPr lang="en"/>
              <a:t>Hence, we decided to create a multi label </a:t>
            </a:r>
            <a:r>
              <a:rPr lang="en"/>
              <a:t>image</a:t>
            </a:r>
            <a:r>
              <a:rPr lang="en"/>
              <a:t> </a:t>
            </a:r>
            <a:r>
              <a:rPr lang="en"/>
              <a:t>classification</a:t>
            </a:r>
            <a:r>
              <a:rPr lang="en"/>
              <a:t> problem to </a:t>
            </a:r>
            <a:r>
              <a:rPr lang="en"/>
              <a:t>identify</a:t>
            </a:r>
            <a:r>
              <a:rPr lang="en"/>
              <a:t> if the ROI is present in the </a:t>
            </a:r>
            <a:r>
              <a:rPr lang="en"/>
              <a:t>image</a:t>
            </a:r>
            <a:r>
              <a:rPr lang="en"/>
              <a:t> or not.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make the data suitable for </a:t>
            </a:r>
            <a:r>
              <a:rPr lang="en"/>
              <a:t>classification</a:t>
            </a:r>
            <a:r>
              <a:rPr lang="en"/>
              <a:t> </a:t>
            </a:r>
            <a:endParaRPr/>
          </a:p>
        </p:txBody>
      </p:sp>
      <p:sp>
        <p:nvSpPr>
          <p:cNvPr id="79" name="Google Shape;79;p17"/>
          <p:cNvSpPr txBox="1"/>
          <p:nvPr>
            <p:ph idx="1" type="body"/>
          </p:nvPr>
        </p:nvSpPr>
        <p:spPr>
          <a:xfrm>
            <a:off x="311700" y="1523125"/>
            <a:ext cx="8520600" cy="304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slice had the ROI, then its class is 1</a:t>
            </a:r>
            <a:endParaRPr/>
          </a:p>
          <a:p>
            <a:pPr indent="-342900" lvl="0" marL="457200" rtl="0" algn="l">
              <a:spcBef>
                <a:spcPts val="0"/>
              </a:spcBef>
              <a:spcAft>
                <a:spcPts val="0"/>
              </a:spcAft>
              <a:buSzPts val="1800"/>
              <a:buChar char="-"/>
            </a:pPr>
            <a:r>
              <a:rPr lang="en"/>
              <a:t>If the slice does not have the ROI, but other slices of that 3D image have the ROI, then its class is -1</a:t>
            </a:r>
            <a:endParaRPr/>
          </a:p>
          <a:p>
            <a:pPr indent="-342900" lvl="0" marL="457200" rtl="0" algn="l">
              <a:spcBef>
                <a:spcPts val="0"/>
              </a:spcBef>
              <a:spcAft>
                <a:spcPts val="0"/>
              </a:spcAft>
              <a:buSzPts val="1800"/>
              <a:buChar char="-"/>
            </a:pPr>
            <a:r>
              <a:rPr lang="en"/>
              <a:t>If the ROI is none for that image then its class is -1 </a:t>
            </a:r>
            <a:endParaRPr/>
          </a:p>
          <a:p>
            <a:pPr indent="-342900" lvl="0" marL="457200" rtl="0" algn="l">
              <a:spcBef>
                <a:spcPts val="0"/>
              </a:spcBef>
              <a:spcAft>
                <a:spcPts val="0"/>
              </a:spcAft>
              <a:buSzPts val="1800"/>
              <a:buChar char="-"/>
            </a:pPr>
            <a:r>
              <a:rPr lang="en"/>
              <a:t>Else its class is 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model does not converge until the batchsize is 256, so I used a small model like resnet18, with a very low learning rate to be able to fit the </a:t>
            </a:r>
            <a:r>
              <a:rPr lang="en"/>
              <a:t>model</a:t>
            </a:r>
            <a:r>
              <a:rPr lang="en"/>
              <a:t> in memory</a:t>
            </a:r>
            <a:endParaRPr/>
          </a:p>
          <a:p>
            <a:pPr indent="-342900" lvl="0" marL="457200" rtl="0" algn="l">
              <a:spcBef>
                <a:spcPts val="0"/>
              </a:spcBef>
              <a:spcAft>
                <a:spcPts val="0"/>
              </a:spcAft>
              <a:buSzPts val="1800"/>
              <a:buChar char="-"/>
            </a:pPr>
            <a:r>
              <a:rPr lang="en"/>
              <a:t>The final</a:t>
            </a:r>
            <a:r>
              <a:rPr lang="en"/>
              <a:t> model uses a learning rate weights of 0.002 and the learning rate biases of 0.000048 after trial and error.</a:t>
            </a:r>
            <a:endParaRPr/>
          </a:p>
          <a:p>
            <a:pPr indent="0" lvl="0" marL="0" rtl="0" algn="l">
              <a:spcBef>
                <a:spcPts val="1200"/>
              </a:spcBef>
              <a:spcAft>
                <a:spcPts val="1200"/>
              </a:spcAft>
              <a:buNone/>
            </a:pPr>
            <a:r>
              <a:t/>
            </a:r>
            <a:endParaRPr/>
          </a:p>
        </p:txBody>
      </p:sp>
      <p:sp>
        <p:nvSpPr>
          <p:cNvPr id="85" name="Google Shape;85;p18"/>
          <p:cNvSpPr txBox="1"/>
          <p:nvPr>
            <p:ph type="title"/>
          </p:nvPr>
        </p:nvSpPr>
        <p:spPr>
          <a:xfrm>
            <a:off x="382000" y="257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Challenge 1: Not able to support the batchsize barlow twins was trained with</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Challenge</a:t>
            </a:r>
            <a:r>
              <a:rPr lang="en"/>
              <a:t> 2: S</a:t>
            </a:r>
            <a:r>
              <a:rPr lang="en"/>
              <a:t>etup the loss function when training multi label classification, when each label has 3 (not 2 labels).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Classes are 0,1, -1</a:t>
            </a:r>
            <a:endParaRPr/>
          </a:p>
          <a:p>
            <a:pPr indent="-342900" lvl="0" marL="457200" rtl="0" algn="l">
              <a:spcBef>
                <a:spcPts val="0"/>
              </a:spcBef>
              <a:spcAft>
                <a:spcPts val="0"/>
              </a:spcAft>
              <a:buSzPts val="1800"/>
              <a:buChar char="-"/>
            </a:pPr>
            <a:r>
              <a:rPr lang="en"/>
              <a:t>We don't care about the samples where the class is 0 as we don’t know if the ROI is present or not. </a:t>
            </a:r>
            <a:endParaRPr/>
          </a:p>
          <a:p>
            <a:pPr indent="-342900" lvl="0" marL="457200" rtl="0" algn="l">
              <a:spcBef>
                <a:spcPts val="0"/>
              </a:spcBef>
              <a:spcAft>
                <a:spcPts val="0"/>
              </a:spcAft>
              <a:buSzPts val="1800"/>
              <a:buChar char="-"/>
            </a:pPr>
            <a:r>
              <a:rPr lang="en"/>
              <a:t>Get weights which is 0 if the class is 0</a:t>
            </a:r>
            <a:endParaRPr/>
          </a:p>
          <a:p>
            <a:pPr indent="-342900" lvl="0" marL="457200" rtl="0" algn="l">
              <a:spcBef>
                <a:spcPts val="0"/>
              </a:spcBef>
              <a:spcAft>
                <a:spcPts val="0"/>
              </a:spcAft>
              <a:buSzPts val="1800"/>
              <a:buChar char="-"/>
            </a:pPr>
            <a:r>
              <a:rPr lang="en"/>
              <a:t>Convert the class for -1 to 0.</a:t>
            </a:r>
            <a:endParaRPr/>
          </a:p>
          <a:p>
            <a:pPr indent="-342900" lvl="0" marL="457200" rtl="0" algn="l">
              <a:spcBef>
                <a:spcPts val="0"/>
              </a:spcBef>
              <a:spcAft>
                <a:spcPts val="0"/>
              </a:spcAft>
              <a:buSzPts val="1800"/>
              <a:buChar char="-"/>
            </a:pPr>
            <a:r>
              <a:rPr lang="en"/>
              <a:t>Multiply the final loss with weights so that records wit ROI class 0 does not impact the loss.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3: Biased models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above methodology led to </a:t>
            </a:r>
            <a:r>
              <a:rPr lang="en"/>
              <a:t>completely</a:t>
            </a:r>
            <a:r>
              <a:rPr lang="en"/>
              <a:t> biased </a:t>
            </a:r>
            <a:r>
              <a:rPr lang="en"/>
              <a:t>model</a:t>
            </a:r>
            <a:r>
              <a:rPr lang="en"/>
              <a:t> that were not able to classify labels 0 and 1 - </a:t>
            </a:r>
            <a:endParaRPr/>
          </a:p>
          <a:p>
            <a:pPr indent="-342900" lvl="0" marL="457200" rtl="0" algn="l">
              <a:spcBef>
                <a:spcPts val="1200"/>
              </a:spcBef>
              <a:spcAft>
                <a:spcPts val="0"/>
              </a:spcAft>
              <a:buSzPts val="1800"/>
              <a:buChar char="-"/>
            </a:pPr>
            <a:r>
              <a:rPr lang="en"/>
              <a:t>Then we used the true positives, false positives, true </a:t>
            </a:r>
            <a:r>
              <a:rPr lang="en"/>
              <a:t>negatives</a:t>
            </a:r>
            <a:r>
              <a:rPr lang="en"/>
              <a:t> and false </a:t>
            </a:r>
            <a:r>
              <a:rPr lang="en"/>
              <a:t>negatives to identify which labels were not getting identified correctly and realised that the label 1 classes was too over sampled. </a:t>
            </a:r>
            <a:endParaRPr/>
          </a:p>
          <a:p>
            <a:pPr indent="-342900" lvl="0" marL="457200" rtl="0" algn="l">
              <a:spcBef>
                <a:spcPts val="0"/>
              </a:spcBef>
              <a:spcAft>
                <a:spcPts val="0"/>
              </a:spcAft>
              <a:buSzPts val="1800"/>
              <a:buChar char="-"/>
            </a:pPr>
            <a:r>
              <a:rPr lang="en"/>
              <a:t>This further made me realize that there was data loading error due to which the data wasn’t being loaded properly.</a:t>
            </a:r>
            <a:endParaRPr/>
          </a:p>
          <a:p>
            <a:pPr indent="-342900" lvl="0" marL="457200" rtl="0" algn="l">
              <a:spcBef>
                <a:spcPts val="0"/>
              </a:spcBef>
              <a:spcAft>
                <a:spcPts val="0"/>
              </a:spcAft>
              <a:buSzPts val="1800"/>
              <a:buChar char="-"/>
            </a:pPr>
            <a:r>
              <a:rPr lang="en"/>
              <a:t>I fixed the data loading problem which led to better 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4: The barlows twins model was not doing better than a random model</a:t>
            </a:r>
            <a:endParaRPr/>
          </a:p>
        </p:txBody>
      </p:sp>
      <p:sp>
        <p:nvSpPr>
          <p:cNvPr id="103" name="Google Shape;103;p21"/>
          <p:cNvSpPr txBox="1"/>
          <p:nvPr>
            <p:ph idx="1" type="body"/>
          </p:nvPr>
        </p:nvSpPr>
        <p:spPr>
          <a:xfrm>
            <a:off x="311700" y="1546575"/>
            <a:ext cx="8520600" cy="302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could be due to some transforms making the performance of the </a:t>
            </a:r>
            <a:r>
              <a:rPr lang="en"/>
              <a:t>overall</a:t>
            </a:r>
            <a:r>
              <a:rPr lang="en"/>
              <a:t> </a:t>
            </a:r>
            <a:r>
              <a:rPr lang="en"/>
              <a:t>model</a:t>
            </a:r>
            <a:r>
              <a:rPr lang="en"/>
              <a:t> worse</a:t>
            </a:r>
            <a:endParaRPr/>
          </a:p>
          <a:p>
            <a:pPr indent="-342900" lvl="0" marL="457200" rtl="0" algn="l">
              <a:spcBef>
                <a:spcPts val="0"/>
              </a:spcBef>
              <a:spcAft>
                <a:spcPts val="0"/>
              </a:spcAft>
              <a:buSzPts val="1800"/>
              <a:buChar char="-"/>
            </a:pPr>
            <a:r>
              <a:rPr lang="en"/>
              <a:t>To test this hypothesis, we tried to disentangle the transforms and run them </a:t>
            </a:r>
            <a:r>
              <a:rPr lang="en"/>
              <a:t>individually</a:t>
            </a:r>
            <a:r>
              <a:rPr lang="en"/>
              <a:t> over a common base model.</a:t>
            </a:r>
            <a:endParaRPr/>
          </a:p>
          <a:p>
            <a:pPr indent="-342900" lvl="0" marL="457200" rtl="0" algn="l">
              <a:spcBef>
                <a:spcPts val="0"/>
              </a:spcBef>
              <a:spcAft>
                <a:spcPts val="0"/>
              </a:spcAft>
              <a:buSzPts val="1800"/>
              <a:buChar char="-"/>
            </a:pPr>
            <a:r>
              <a:rPr lang="en"/>
              <a:t>As </a:t>
            </a:r>
            <a:r>
              <a:rPr lang="en"/>
              <a:t>hypothesized</a:t>
            </a:r>
            <a:r>
              <a:rPr lang="en"/>
              <a:t> some </a:t>
            </a:r>
            <a:r>
              <a:rPr lang="en"/>
              <a:t>transforms</a:t>
            </a:r>
            <a:r>
              <a:rPr lang="en"/>
              <a:t> were not performing as well as the </a:t>
            </a:r>
            <a:r>
              <a:rPr lang="en"/>
              <a:t>others.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