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2"/>
  </p:notesMasterIdLst>
  <p:handoutMasterIdLst>
    <p:handoutMasterId r:id="rId23"/>
  </p:handoutMasterIdLst>
  <p:sldIdLst>
    <p:sldId id="256" r:id="rId3"/>
    <p:sldId id="272" r:id="rId4"/>
    <p:sldId id="257" r:id="rId5"/>
    <p:sldId id="273" r:id="rId6"/>
    <p:sldId id="274" r:id="rId7"/>
    <p:sldId id="275" r:id="rId8"/>
    <p:sldId id="271" r:id="rId9"/>
    <p:sldId id="278" r:id="rId10"/>
    <p:sldId id="281" r:id="rId11"/>
    <p:sldId id="284" r:id="rId12"/>
    <p:sldId id="285" r:id="rId13"/>
    <p:sldId id="282" r:id="rId14"/>
    <p:sldId id="283" r:id="rId15"/>
    <p:sldId id="276" r:id="rId16"/>
    <p:sldId id="286" r:id="rId17"/>
    <p:sldId id="287" r:id="rId18"/>
    <p:sldId id="288" r:id="rId19"/>
    <p:sldId id="289" r:id="rId20"/>
    <p:sldId id="290"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5274" autoAdjust="0"/>
  </p:normalViewPr>
  <p:slideViewPr>
    <p:cSldViewPr>
      <p:cViewPr varScale="1">
        <p:scale>
          <a:sx n="77" d="100"/>
          <a:sy n="77" d="100"/>
        </p:scale>
        <p:origin x="684" y="90"/>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nderscore\Dropbox\Senior%20Project\burnou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a:t>Burndown Chart</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lineChart>
        <c:grouping val="standard"/>
        <c:varyColors val="0"/>
        <c:ser>
          <c:idx val="0"/>
          <c:order val="0"/>
          <c:tx>
            <c:strRef>
              <c:f>Sheet1!$D$3</c:f>
              <c:strCache>
                <c:ptCount val="1"/>
                <c:pt idx="0">
                  <c:v>Planned</c:v>
                </c:pt>
              </c:strCache>
            </c:strRef>
          </c:tx>
          <c:spPr>
            <a:ln w="2222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val>
            <c:numRef>
              <c:f>Sheet1!$D$4:$D$11</c:f>
              <c:numCache>
                <c:formatCode>General</c:formatCode>
                <c:ptCount val="8"/>
                <c:pt idx="0">
                  <c:v>0</c:v>
                </c:pt>
                <c:pt idx="1">
                  <c:v>20</c:v>
                </c:pt>
                <c:pt idx="2">
                  <c:v>40</c:v>
                </c:pt>
                <c:pt idx="3">
                  <c:v>60</c:v>
                </c:pt>
                <c:pt idx="4">
                  <c:v>80</c:v>
                </c:pt>
                <c:pt idx="5">
                  <c:v>100</c:v>
                </c:pt>
                <c:pt idx="6">
                  <c:v>120</c:v>
                </c:pt>
                <c:pt idx="7">
                  <c:v>140</c:v>
                </c:pt>
              </c:numCache>
            </c:numRef>
          </c:val>
          <c:smooth val="0"/>
          <c:extLst>
            <c:ext xmlns:c16="http://schemas.microsoft.com/office/drawing/2014/chart" uri="{C3380CC4-5D6E-409C-BE32-E72D297353CC}">
              <c16:uniqueId val="{00000000-28DD-4DC7-9B7E-264E15103DF3}"/>
            </c:ext>
          </c:extLst>
        </c:ser>
        <c:ser>
          <c:idx val="1"/>
          <c:order val="1"/>
          <c:tx>
            <c:strRef>
              <c:f>Sheet1!$E$3</c:f>
              <c:strCache>
                <c:ptCount val="1"/>
                <c:pt idx="0">
                  <c:v>Completed</c:v>
                </c:pt>
              </c:strCache>
            </c:strRef>
          </c:tx>
          <c:spPr>
            <a:ln w="2222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val>
            <c:numRef>
              <c:f>Sheet1!$E$4:$E$11</c:f>
              <c:numCache>
                <c:formatCode>General</c:formatCode>
                <c:ptCount val="8"/>
                <c:pt idx="0">
                  <c:v>0</c:v>
                </c:pt>
                <c:pt idx="1">
                  <c:v>0</c:v>
                </c:pt>
                <c:pt idx="2">
                  <c:v>40</c:v>
                </c:pt>
                <c:pt idx="3">
                  <c:v>40</c:v>
                </c:pt>
                <c:pt idx="4">
                  <c:v>60</c:v>
                </c:pt>
                <c:pt idx="5">
                  <c:v>100</c:v>
                </c:pt>
                <c:pt idx="6">
                  <c:v>120</c:v>
                </c:pt>
                <c:pt idx="7">
                  <c:v>140</c:v>
                </c:pt>
              </c:numCache>
            </c:numRef>
          </c:val>
          <c:smooth val="0"/>
          <c:extLst>
            <c:ext xmlns:c16="http://schemas.microsoft.com/office/drawing/2014/chart" uri="{C3380CC4-5D6E-409C-BE32-E72D297353CC}">
              <c16:uniqueId val="{00000001-28DD-4DC7-9B7E-264E15103DF3}"/>
            </c:ext>
          </c:extLst>
        </c:ser>
        <c:dLbls>
          <c:dLblPos val="ctr"/>
          <c:showLegendKey val="0"/>
          <c:showVal val="1"/>
          <c:showCatName val="0"/>
          <c:showSerName val="0"/>
          <c:showPercent val="0"/>
          <c:showBubbleSize val="0"/>
        </c:dLbls>
        <c:smooth val="0"/>
        <c:axId val="378115536"/>
        <c:axId val="378115864"/>
      </c:lineChart>
      <c:catAx>
        <c:axId val="378115536"/>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378115864"/>
        <c:crosses val="autoZero"/>
        <c:auto val="1"/>
        <c:lblAlgn val="ctr"/>
        <c:lblOffset val="100"/>
        <c:noMultiLvlLbl val="0"/>
      </c:catAx>
      <c:valAx>
        <c:axId val="378115864"/>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378115536"/>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5/3/2016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5/3/2016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5/3/2016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5/3/2016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5/3/2016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5/3/2016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a:t>5/3/2016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a:t>5/3/2016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a:t>5/3/2016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5/3/2016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5/3/2016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5/3/2016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5/3/2016</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212" y="685800"/>
            <a:ext cx="11582400" cy="990600"/>
          </a:xfrm>
        </p:spPr>
        <p:txBody>
          <a:bodyPr/>
          <a:lstStyle/>
          <a:p>
            <a:pPr algn="ctr"/>
            <a:r>
              <a:rPr lang="en-US" sz="4800" dirty="0" smtClean="0"/>
              <a:t>Senior Project Presentation</a:t>
            </a:r>
            <a:br>
              <a:rPr lang="en-US" sz="4800" dirty="0" smtClean="0"/>
            </a:br>
            <a:r>
              <a:rPr lang="en-US" sz="2800" dirty="0" smtClean="0"/>
              <a:t>Spring 2016</a:t>
            </a:r>
            <a:endParaRPr lang="en-US" sz="2800" dirty="0"/>
          </a:p>
        </p:txBody>
      </p:sp>
      <p:sp>
        <p:nvSpPr>
          <p:cNvPr id="3" name="Subtitle 2"/>
          <p:cNvSpPr>
            <a:spLocks noGrp="1"/>
          </p:cNvSpPr>
          <p:nvPr>
            <p:ph type="subTitle" idx="1"/>
          </p:nvPr>
        </p:nvSpPr>
        <p:spPr>
          <a:xfrm>
            <a:off x="1522413" y="4876800"/>
            <a:ext cx="9143999" cy="1295400"/>
          </a:xfrm>
        </p:spPr>
        <p:txBody>
          <a:bodyPr>
            <a:normAutofit/>
          </a:bodyPr>
          <a:lstStyle/>
          <a:p>
            <a:r>
              <a:rPr lang="en-US" dirty="0" smtClean="0"/>
              <a:t>Team Members:					Product Owners:</a:t>
            </a:r>
            <a:br>
              <a:rPr lang="en-US" dirty="0" smtClean="0"/>
            </a:br>
            <a:r>
              <a:rPr lang="en-US" dirty="0" smtClean="0"/>
              <a:t>Luis </a:t>
            </a:r>
            <a:r>
              <a:rPr lang="en-US" dirty="0" err="1" smtClean="0"/>
              <a:t>Puche</a:t>
            </a:r>
            <a:r>
              <a:rPr lang="en-US" dirty="0" smtClean="0"/>
              <a:t>						Jaime </a:t>
            </a:r>
            <a:r>
              <a:rPr lang="en-US" dirty="0" err="1" smtClean="0"/>
              <a:t>Borras</a:t>
            </a:r>
            <a:endParaRPr lang="en-US" dirty="0" smtClean="0"/>
          </a:p>
          <a:p>
            <a:r>
              <a:rPr lang="en-US" dirty="0" smtClean="0"/>
              <a:t>Sebastien Dolce					Gumi </a:t>
            </a:r>
            <a:r>
              <a:rPr lang="en-US" dirty="0" err="1"/>
              <a:t>Traustason</a:t>
            </a:r>
            <a:endParaRPr lang="en-US" dirty="0"/>
          </a:p>
        </p:txBody>
      </p:sp>
      <p:sp>
        <p:nvSpPr>
          <p:cNvPr id="4" name="TextBox 3"/>
          <p:cNvSpPr txBox="1"/>
          <p:nvPr/>
        </p:nvSpPr>
        <p:spPr>
          <a:xfrm>
            <a:off x="3452535" y="2362200"/>
            <a:ext cx="5283754" cy="2197525"/>
          </a:xfrm>
          <a:prstGeom prst="rect">
            <a:avLst/>
          </a:prstGeom>
          <a:noFill/>
        </p:spPr>
        <p:txBody>
          <a:bodyPr wrap="none" rtlCol="0">
            <a:spAutoFit/>
          </a:bodyPr>
          <a:lstStyle/>
          <a:p>
            <a:pPr algn="ctr">
              <a:lnSpc>
                <a:spcPct val="90000"/>
              </a:lnSpc>
            </a:pPr>
            <a:r>
              <a:rPr lang="en-US" sz="3600" dirty="0" err="1" smtClean="0"/>
              <a:t>SkillCourt</a:t>
            </a:r>
            <a:r>
              <a:rPr lang="en-US" sz="3600" dirty="0" smtClean="0"/>
              <a:t> 4.0</a:t>
            </a:r>
          </a:p>
          <a:p>
            <a:pPr algn="ctr">
              <a:lnSpc>
                <a:spcPct val="90000"/>
              </a:lnSpc>
            </a:pPr>
            <a:r>
              <a:rPr lang="en-US" sz="3600" dirty="0" smtClean="0"/>
              <a:t>Instructor: </a:t>
            </a:r>
            <a:r>
              <a:rPr lang="en-US" sz="3600" dirty="0" err="1" smtClean="0"/>
              <a:t>Masoud</a:t>
            </a:r>
            <a:r>
              <a:rPr lang="en-US" sz="3600" dirty="0" smtClean="0"/>
              <a:t> </a:t>
            </a:r>
            <a:r>
              <a:rPr lang="en-US" sz="3600" dirty="0" err="1" smtClean="0"/>
              <a:t>Sadjadi</a:t>
            </a:r>
            <a:endParaRPr lang="en-US" sz="3600" dirty="0" smtClean="0"/>
          </a:p>
          <a:p>
            <a:pPr algn="ctr">
              <a:lnSpc>
                <a:spcPct val="90000"/>
              </a:lnSpc>
            </a:pPr>
            <a:endParaRPr lang="en-US" sz="2000" dirty="0" smtClean="0"/>
          </a:p>
          <a:p>
            <a:pPr algn="ctr">
              <a:lnSpc>
                <a:spcPct val="90000"/>
              </a:lnSpc>
            </a:pPr>
            <a:endParaRPr lang="en-US" sz="2000" dirty="0" smtClean="0"/>
          </a:p>
          <a:p>
            <a:pPr algn="ctr">
              <a:lnSpc>
                <a:spcPct val="90000"/>
              </a:lnSpc>
            </a:pPr>
            <a:r>
              <a:rPr lang="en-US" sz="2000" dirty="0" smtClean="0"/>
              <a:t>School of Computing and Information Sciences</a:t>
            </a:r>
            <a:br>
              <a:rPr lang="en-US" sz="2000" dirty="0" smtClean="0"/>
            </a:br>
            <a:r>
              <a:rPr lang="en-US" sz="2000" dirty="0" smtClean="0"/>
              <a:t>Florida International University</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Sunny Day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7384404"/>
              </p:ext>
            </p:extLst>
          </p:nvPr>
        </p:nvGraphicFramePr>
        <p:xfrm>
          <a:off x="2811951" y="1905000"/>
          <a:ext cx="6564923" cy="4474325"/>
        </p:xfrm>
        <a:graphic>
          <a:graphicData uri="http://schemas.openxmlformats.org/drawingml/2006/table">
            <a:tbl>
              <a:tblPr/>
              <a:tblGrid>
                <a:gridCol w="1745990">
                  <a:extLst>
                    <a:ext uri="{9D8B030D-6E8A-4147-A177-3AD203B41FA5}">
                      <a16:colId xmlns:a16="http://schemas.microsoft.com/office/drawing/2014/main" val="20000"/>
                    </a:ext>
                  </a:extLst>
                </a:gridCol>
                <a:gridCol w="4818933">
                  <a:extLst>
                    <a:ext uri="{9D8B030D-6E8A-4147-A177-3AD203B41FA5}">
                      <a16:colId xmlns:a16="http://schemas.microsoft.com/office/drawing/2014/main" val="20001"/>
                    </a:ext>
                  </a:extLst>
                </a:gridCol>
              </a:tblGrid>
              <a:tr h="375388">
                <a:tc>
                  <a:txBody>
                    <a:bodyPr/>
                    <a:lstStyle/>
                    <a:p>
                      <a:pPr rtl="0" fontAlgn="t">
                        <a:spcBef>
                          <a:spcPts val="0"/>
                        </a:spcBef>
                        <a:spcAft>
                          <a:spcPts val="0"/>
                        </a:spcAft>
                      </a:pPr>
                      <a:r>
                        <a:rPr lang="en-US" sz="1600" b="1" i="0" u="none" strike="noStrike" dirty="0">
                          <a:solidFill>
                            <a:srgbClr val="000000"/>
                          </a:solidFill>
                          <a:effectLst/>
                          <a:latin typeface="Times New Roman" panose="02020603050405020304" pitchFamily="18" charset="0"/>
                        </a:rPr>
                        <a:t>Test Case ID</a:t>
                      </a:r>
                      <a:endParaRPr lang="en-US" sz="1600" dirty="0">
                        <a:effectLst/>
                      </a:endParaRPr>
                    </a:p>
                  </a:txBody>
                  <a:tcPr marL="61110" marR="61110" marT="61110" marB="6111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smtClean="0">
                          <a:solidFill>
                            <a:srgbClr val="000000"/>
                          </a:solidFill>
                          <a:effectLst/>
                          <a:latin typeface="Times New Roman" panose="02020603050405020304" pitchFamily="18" charset="0"/>
                        </a:rPr>
                        <a:t>UC683_01</a:t>
                      </a:r>
                      <a:endParaRPr lang="en-US" sz="1600" dirty="0">
                        <a:effectLst/>
                      </a:endParaRPr>
                    </a:p>
                  </a:txBody>
                  <a:tcPr marL="61110" marR="61110" marT="61110" marB="6111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84118">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rPr>
                        <a:t>Test Purpose</a:t>
                      </a:r>
                      <a:endParaRPr lang="en-US" sz="1600">
                        <a:effectLst/>
                      </a:endParaRPr>
                    </a:p>
                  </a:txBody>
                  <a:tcPr marL="61110" marR="61110" marT="61110" marB="6111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smtClean="0">
                          <a:solidFill>
                            <a:srgbClr val="000000"/>
                          </a:solidFill>
                          <a:effectLst/>
                          <a:latin typeface="Times New Roman" panose="02020603050405020304" pitchFamily="18" charset="0"/>
                        </a:rPr>
                        <a:t>To determine sunny day functionality</a:t>
                      </a:r>
                      <a:r>
                        <a:rPr lang="en-US" sz="1600" b="0" i="0" u="none" strike="noStrike" baseline="0" dirty="0" smtClean="0">
                          <a:solidFill>
                            <a:srgbClr val="000000"/>
                          </a:solidFill>
                          <a:effectLst/>
                          <a:latin typeface="Times New Roman" panose="02020603050405020304" pitchFamily="18" charset="0"/>
                        </a:rPr>
                        <a:t> in GUI generation.</a:t>
                      </a:r>
                      <a:endParaRPr lang="en-US" sz="1600" dirty="0">
                        <a:effectLst/>
                      </a:endParaRPr>
                    </a:p>
                  </a:txBody>
                  <a:tcPr marL="61110" marR="61110" marT="61110" marB="6111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r h="890455">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rPr>
                        <a:t>Test Setup</a:t>
                      </a:r>
                      <a:endParaRPr lang="en-US" sz="1600">
                        <a:effectLst/>
                      </a:endParaRPr>
                    </a:p>
                  </a:txBody>
                  <a:tcPr marL="61110" marR="61110" marT="61110" marB="6111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smtClean="0">
                          <a:solidFill>
                            <a:srgbClr val="000000"/>
                          </a:solidFill>
                          <a:effectLst/>
                          <a:latin typeface="Times New Roman" panose="02020603050405020304" pitchFamily="18" charset="0"/>
                        </a:rPr>
                        <a:t>A valid </a:t>
                      </a:r>
                      <a:r>
                        <a:rPr lang="en-US" sz="1600" b="0" i="0" u="none" strike="noStrike" dirty="0" err="1" smtClean="0">
                          <a:solidFill>
                            <a:srgbClr val="000000"/>
                          </a:solidFill>
                          <a:effectLst/>
                          <a:latin typeface="Times New Roman" panose="02020603050405020304" pitchFamily="18" charset="0"/>
                        </a:rPr>
                        <a:t>GridInfo</a:t>
                      </a:r>
                      <a:r>
                        <a:rPr lang="en-US" sz="1600" b="0" i="0" u="none" strike="noStrike" baseline="0" dirty="0" smtClean="0">
                          <a:solidFill>
                            <a:srgbClr val="000000"/>
                          </a:solidFill>
                          <a:effectLst/>
                          <a:latin typeface="Times New Roman" panose="02020603050405020304" pitchFamily="18" charset="0"/>
                        </a:rPr>
                        <a:t> Object. </a:t>
                      </a:r>
                      <a:br>
                        <a:rPr lang="en-US" sz="1600" b="0" i="0" u="none" strike="noStrike" baseline="0" dirty="0" smtClean="0">
                          <a:solidFill>
                            <a:srgbClr val="000000"/>
                          </a:solidFill>
                          <a:effectLst/>
                          <a:latin typeface="Times New Roman" panose="02020603050405020304" pitchFamily="18" charset="0"/>
                        </a:rPr>
                      </a:br>
                      <a:r>
                        <a:rPr lang="en-US" sz="1600" b="0" i="0" u="none" strike="noStrike" baseline="0" dirty="0" smtClean="0">
                          <a:solidFill>
                            <a:srgbClr val="000000"/>
                          </a:solidFill>
                          <a:effectLst/>
                          <a:latin typeface="Times New Roman" panose="02020603050405020304" pitchFamily="18" charset="0"/>
                        </a:rPr>
                        <a:t>Name: </a:t>
                      </a:r>
                      <a:r>
                        <a:rPr lang="en-US" sz="1600" b="0" i="0" u="none" strike="noStrike" baseline="0" dirty="0" err="1" smtClean="0">
                          <a:solidFill>
                            <a:srgbClr val="000000"/>
                          </a:solidFill>
                          <a:effectLst/>
                          <a:latin typeface="Times New Roman" panose="02020603050405020304" pitchFamily="18" charset="0"/>
                        </a:rPr>
                        <a:t>Griddy</a:t>
                      </a:r>
                      <a:endParaRPr lang="en-US" sz="1600" b="0" i="0" u="none" strike="noStrike" baseline="0" dirty="0" smtClean="0">
                        <a:solidFill>
                          <a:srgbClr val="000000"/>
                        </a:solidFill>
                        <a:effectLst/>
                        <a:latin typeface="Times New Roman" panose="02020603050405020304" pitchFamily="18" charset="0"/>
                      </a:endParaRPr>
                    </a:p>
                    <a:p>
                      <a:pPr rtl="0" fontAlgn="t">
                        <a:spcBef>
                          <a:spcPts val="0"/>
                        </a:spcBef>
                        <a:spcAft>
                          <a:spcPts val="0"/>
                        </a:spcAft>
                      </a:pPr>
                      <a:r>
                        <a:rPr lang="en-US" sz="1600" b="0" i="0" u="none" strike="noStrike" baseline="0" dirty="0" smtClean="0">
                          <a:solidFill>
                            <a:srgbClr val="000000"/>
                          </a:solidFill>
                          <a:effectLst/>
                          <a:latin typeface="Times New Roman" panose="02020603050405020304" pitchFamily="18" charset="0"/>
                        </a:rPr>
                        <a:t>Rows: 3</a:t>
                      </a:r>
                    </a:p>
                    <a:p>
                      <a:pPr rtl="0" fontAlgn="t">
                        <a:spcBef>
                          <a:spcPts val="0"/>
                        </a:spcBef>
                        <a:spcAft>
                          <a:spcPts val="0"/>
                        </a:spcAft>
                      </a:pPr>
                      <a:r>
                        <a:rPr lang="en-US" sz="1600" b="0" i="0" u="none" strike="noStrike" baseline="0" dirty="0" smtClean="0">
                          <a:solidFill>
                            <a:srgbClr val="000000"/>
                          </a:solidFill>
                          <a:effectLst/>
                          <a:latin typeface="Times New Roman" panose="02020603050405020304" pitchFamily="18" charset="0"/>
                        </a:rPr>
                        <a:t>Cols: 4</a:t>
                      </a:r>
                      <a:endParaRPr lang="en-US" sz="1600" dirty="0">
                        <a:effectLst/>
                      </a:endParaRPr>
                    </a:p>
                  </a:txBody>
                  <a:tcPr marL="61110" marR="61110" marT="61110" marB="6111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10002"/>
                  </a:ext>
                </a:extLst>
              </a:tr>
              <a:tr h="1630755">
                <a:tc>
                  <a:txBody>
                    <a:bodyPr/>
                    <a:lstStyle/>
                    <a:p>
                      <a:pPr rtl="0" fontAlgn="t">
                        <a:spcBef>
                          <a:spcPts val="0"/>
                        </a:spcBef>
                        <a:spcAft>
                          <a:spcPts val="0"/>
                        </a:spcAft>
                      </a:pPr>
                      <a:r>
                        <a:rPr lang="en-US" sz="1600" b="1" i="0" u="none" strike="noStrike" dirty="0">
                          <a:solidFill>
                            <a:srgbClr val="000000"/>
                          </a:solidFill>
                          <a:effectLst/>
                          <a:latin typeface="Times New Roman" panose="02020603050405020304" pitchFamily="18" charset="0"/>
                        </a:rPr>
                        <a:t>Test Output</a:t>
                      </a:r>
                      <a:endParaRPr lang="en-US" sz="1600" dirty="0">
                        <a:effectLst/>
                      </a:endParaRPr>
                    </a:p>
                  </a:txBody>
                  <a:tcPr marL="61110" marR="61110" marT="61110" marB="6111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smtClean="0">
                          <a:solidFill>
                            <a:srgbClr val="31708F"/>
                          </a:solidFill>
                          <a:effectLst/>
                          <a:latin typeface="Arial" panose="020B0604020202020204" pitchFamily="34" charset="0"/>
                        </a:rPr>
                        <a:t>GUI</a:t>
                      </a:r>
                      <a:r>
                        <a:rPr lang="en-US" sz="1600" b="0" i="0" u="none" strike="noStrike" baseline="0" dirty="0" smtClean="0">
                          <a:solidFill>
                            <a:srgbClr val="31708F"/>
                          </a:solidFill>
                          <a:effectLst/>
                          <a:latin typeface="Arial" panose="020B0604020202020204" pitchFamily="34" charset="0"/>
                        </a:rPr>
                        <a:t> file was successfully exported as XML in determined output folder. views/filename.xml</a:t>
                      </a:r>
                      <a:endParaRPr lang="en-US" sz="1600" dirty="0">
                        <a:effectLst/>
                      </a:endParaRPr>
                    </a:p>
                  </a:txBody>
                  <a:tcPr marL="61110" marR="61110" marT="61110" marB="6111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10003"/>
                  </a:ext>
                </a:extLst>
              </a:tr>
              <a:tr h="986484">
                <a:tc>
                  <a:txBody>
                    <a:bodyPr/>
                    <a:lstStyle/>
                    <a:p>
                      <a:pPr rtl="0" fontAlgn="t">
                        <a:spcBef>
                          <a:spcPts val="0"/>
                        </a:spcBef>
                        <a:spcAft>
                          <a:spcPts val="0"/>
                        </a:spcAft>
                      </a:pPr>
                      <a:r>
                        <a:rPr lang="en-US" sz="1600" b="1" i="0" u="none" strike="noStrike" dirty="0">
                          <a:solidFill>
                            <a:srgbClr val="000000"/>
                          </a:solidFill>
                          <a:effectLst/>
                          <a:latin typeface="Times New Roman" panose="02020603050405020304" pitchFamily="18" charset="0"/>
                        </a:rPr>
                        <a:t>Expected Output</a:t>
                      </a:r>
                      <a:endParaRPr lang="en-US" sz="1600" dirty="0">
                        <a:effectLst/>
                      </a:endParaRPr>
                    </a:p>
                  </a:txBody>
                  <a:tcPr marL="61110" marR="61110" marT="61110" marB="6111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smtClean="0">
                          <a:solidFill>
                            <a:srgbClr val="000000"/>
                          </a:solidFill>
                          <a:effectLst/>
                          <a:latin typeface="Times New Roman" panose="02020603050405020304" pitchFamily="18" charset="0"/>
                        </a:rPr>
                        <a:t>System file successfully exported as</a:t>
                      </a:r>
                      <a:r>
                        <a:rPr lang="en-US" sz="1600" b="0" i="0" u="none" strike="noStrike" baseline="0" dirty="0" smtClean="0">
                          <a:solidFill>
                            <a:srgbClr val="000000"/>
                          </a:solidFill>
                          <a:effectLst/>
                          <a:latin typeface="Times New Roman" panose="02020603050405020304" pitchFamily="18" charset="0"/>
                        </a:rPr>
                        <a:t> views/filename.xml</a:t>
                      </a:r>
                      <a:endParaRPr lang="en-US" sz="1600" dirty="0">
                        <a:effectLst/>
                      </a:endParaRPr>
                    </a:p>
                  </a:txBody>
                  <a:tcPr marL="61110" marR="61110" marT="61110" marB="6111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2660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Rainy Day</a:t>
            </a:r>
            <a:endParaRPr lang="en-US" dirty="0"/>
          </a:p>
        </p:txBody>
      </p:sp>
      <p:graphicFrame>
        <p:nvGraphicFramePr>
          <p:cNvPr id="8" name="Content Placeholder 3"/>
          <p:cNvGraphicFramePr>
            <a:graphicFrameLocks noGrp="1"/>
          </p:cNvGraphicFramePr>
          <p:nvPr>
            <p:ph idx="1"/>
            <p:extLst>
              <p:ext uri="{D42A27DB-BD31-4B8C-83A1-F6EECF244321}">
                <p14:modId xmlns:p14="http://schemas.microsoft.com/office/powerpoint/2010/main" val="1226589454"/>
              </p:ext>
            </p:extLst>
          </p:nvPr>
        </p:nvGraphicFramePr>
        <p:xfrm>
          <a:off x="2811951" y="1905000"/>
          <a:ext cx="6564923" cy="4700107"/>
        </p:xfrm>
        <a:graphic>
          <a:graphicData uri="http://schemas.openxmlformats.org/drawingml/2006/table">
            <a:tbl>
              <a:tblPr/>
              <a:tblGrid>
                <a:gridCol w="1745990">
                  <a:extLst>
                    <a:ext uri="{9D8B030D-6E8A-4147-A177-3AD203B41FA5}">
                      <a16:colId xmlns:a16="http://schemas.microsoft.com/office/drawing/2014/main" val="20000"/>
                    </a:ext>
                  </a:extLst>
                </a:gridCol>
                <a:gridCol w="4818933">
                  <a:extLst>
                    <a:ext uri="{9D8B030D-6E8A-4147-A177-3AD203B41FA5}">
                      <a16:colId xmlns:a16="http://schemas.microsoft.com/office/drawing/2014/main" val="20001"/>
                    </a:ext>
                  </a:extLst>
                </a:gridCol>
              </a:tblGrid>
              <a:tr h="375388">
                <a:tc>
                  <a:txBody>
                    <a:bodyPr/>
                    <a:lstStyle/>
                    <a:p>
                      <a:pPr rtl="0" fontAlgn="t">
                        <a:spcBef>
                          <a:spcPts val="0"/>
                        </a:spcBef>
                        <a:spcAft>
                          <a:spcPts val="0"/>
                        </a:spcAft>
                      </a:pPr>
                      <a:r>
                        <a:rPr lang="en-US" sz="1600" b="1" i="0" u="none" strike="noStrike" dirty="0">
                          <a:solidFill>
                            <a:srgbClr val="000000"/>
                          </a:solidFill>
                          <a:effectLst/>
                          <a:latin typeface="Times New Roman" panose="02020603050405020304" pitchFamily="18" charset="0"/>
                        </a:rPr>
                        <a:t>Test Case ID</a:t>
                      </a:r>
                      <a:endParaRPr lang="en-US" sz="1600" dirty="0">
                        <a:effectLst/>
                      </a:endParaRPr>
                    </a:p>
                  </a:txBody>
                  <a:tcPr marL="61110" marR="61110" marT="61110" marB="6111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smtClean="0">
                          <a:solidFill>
                            <a:srgbClr val="000000"/>
                          </a:solidFill>
                          <a:effectLst/>
                          <a:latin typeface="Times New Roman" panose="02020603050405020304" pitchFamily="18" charset="0"/>
                        </a:rPr>
                        <a:t>UC683_02</a:t>
                      </a:r>
                      <a:endParaRPr lang="en-US" sz="1600" dirty="0">
                        <a:effectLst/>
                      </a:endParaRPr>
                    </a:p>
                  </a:txBody>
                  <a:tcPr marL="61110" marR="61110" marT="61110" marB="6111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84118">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rPr>
                        <a:t>Test Purpose</a:t>
                      </a:r>
                      <a:endParaRPr lang="en-US" sz="1600">
                        <a:effectLst/>
                      </a:endParaRPr>
                    </a:p>
                  </a:txBody>
                  <a:tcPr marL="61110" marR="61110" marT="61110" marB="6111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smtClean="0">
                          <a:solidFill>
                            <a:srgbClr val="000000"/>
                          </a:solidFill>
                          <a:effectLst/>
                          <a:latin typeface="Times New Roman" panose="02020603050405020304" pitchFamily="18" charset="0"/>
                        </a:rPr>
                        <a:t>Test</a:t>
                      </a:r>
                      <a:r>
                        <a:rPr lang="en-US" sz="1600" b="0" i="0" u="none" strike="noStrike" baseline="0" dirty="0" smtClean="0">
                          <a:solidFill>
                            <a:srgbClr val="000000"/>
                          </a:solidFill>
                          <a:effectLst/>
                          <a:latin typeface="Times New Roman" panose="02020603050405020304" pitchFamily="18" charset="0"/>
                        </a:rPr>
                        <a:t> to determine if a GUI can be created with invalid parameters.</a:t>
                      </a:r>
                      <a:endParaRPr lang="en-US" sz="1600" dirty="0">
                        <a:effectLst/>
                      </a:endParaRPr>
                    </a:p>
                  </a:txBody>
                  <a:tcPr marL="61110" marR="61110" marT="61110" marB="6111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r h="890455">
                <a:tc>
                  <a:txBody>
                    <a:bodyPr/>
                    <a:lstStyle/>
                    <a:p>
                      <a:pPr rtl="0" fontAlgn="t">
                        <a:spcBef>
                          <a:spcPts val="0"/>
                        </a:spcBef>
                        <a:spcAft>
                          <a:spcPts val="0"/>
                        </a:spcAft>
                      </a:pPr>
                      <a:r>
                        <a:rPr lang="en-US" sz="1600" b="1" i="0" u="none" strike="noStrike">
                          <a:solidFill>
                            <a:srgbClr val="000000"/>
                          </a:solidFill>
                          <a:effectLst/>
                          <a:latin typeface="Times New Roman" panose="02020603050405020304" pitchFamily="18" charset="0"/>
                        </a:rPr>
                        <a:t>Test Setup</a:t>
                      </a:r>
                      <a:endParaRPr lang="en-US" sz="1600">
                        <a:effectLst/>
                      </a:endParaRPr>
                    </a:p>
                  </a:txBody>
                  <a:tcPr marL="61110" marR="61110" marT="61110" marB="6111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smtClean="0">
                          <a:solidFill>
                            <a:srgbClr val="000000"/>
                          </a:solidFill>
                          <a:effectLst/>
                          <a:latin typeface="Times New Roman" panose="02020603050405020304" pitchFamily="18" charset="0"/>
                        </a:rPr>
                        <a:t>Objects</a:t>
                      </a:r>
                      <a:r>
                        <a:rPr lang="en-US" sz="1600" b="0" i="0" u="none" strike="noStrike" baseline="0" dirty="0" smtClean="0">
                          <a:solidFill>
                            <a:srgbClr val="000000"/>
                          </a:solidFill>
                          <a:effectLst/>
                          <a:latin typeface="Times New Roman" panose="02020603050405020304" pitchFamily="18" charset="0"/>
                        </a:rPr>
                        <a:t> </a:t>
                      </a:r>
                      <a:r>
                        <a:rPr lang="en-US" sz="1600" b="0" i="0" u="none" strike="noStrike" baseline="0" dirty="0" err="1" smtClean="0">
                          <a:solidFill>
                            <a:srgbClr val="000000"/>
                          </a:solidFill>
                          <a:effectLst/>
                          <a:latin typeface="Times New Roman" panose="02020603050405020304" pitchFamily="18" charset="0"/>
                        </a:rPr>
                        <a:t>GridInfo</a:t>
                      </a:r>
                      <a:endParaRPr lang="en-US" sz="1600" b="0" i="0" u="none" strike="noStrike" baseline="0" dirty="0" smtClean="0">
                        <a:solidFill>
                          <a:srgbClr val="000000"/>
                        </a:solidFill>
                        <a:effectLst/>
                        <a:latin typeface="Times New Roman" panose="02020603050405020304" pitchFamily="18" charset="0"/>
                      </a:endParaRPr>
                    </a:p>
                    <a:p>
                      <a:pPr rtl="0" fontAlgn="t">
                        <a:spcBef>
                          <a:spcPts val="0"/>
                        </a:spcBef>
                        <a:spcAft>
                          <a:spcPts val="0"/>
                        </a:spcAft>
                      </a:pPr>
                      <a:r>
                        <a:rPr lang="en-US" sz="1600" b="0" i="0" u="none" strike="noStrike" baseline="0" dirty="0" smtClean="0">
                          <a:solidFill>
                            <a:srgbClr val="000000"/>
                          </a:solidFill>
                          <a:effectLst/>
                          <a:latin typeface="Times New Roman" panose="02020603050405020304" pitchFamily="18" charset="0"/>
                        </a:rPr>
                        <a:t>Name: </a:t>
                      </a:r>
                      <a:r>
                        <a:rPr lang="en-US" sz="1600" b="0" i="0" u="none" strike="noStrike" baseline="0" dirty="0" err="1" smtClean="0">
                          <a:solidFill>
                            <a:srgbClr val="000000"/>
                          </a:solidFill>
                          <a:effectLst/>
                          <a:latin typeface="Times New Roman" panose="02020603050405020304" pitchFamily="18" charset="0"/>
                        </a:rPr>
                        <a:t>Griddy</a:t>
                      </a:r>
                      <a:endParaRPr lang="en-US" sz="1600" b="0" i="0" u="none" strike="noStrike" baseline="0" dirty="0" smtClean="0">
                        <a:solidFill>
                          <a:srgbClr val="000000"/>
                        </a:solidFill>
                        <a:effectLst/>
                        <a:latin typeface="Times New Roman" panose="02020603050405020304" pitchFamily="18" charset="0"/>
                      </a:endParaRPr>
                    </a:p>
                    <a:p>
                      <a:pPr rtl="0" fontAlgn="t">
                        <a:spcBef>
                          <a:spcPts val="0"/>
                        </a:spcBef>
                        <a:spcAft>
                          <a:spcPts val="0"/>
                        </a:spcAft>
                      </a:pPr>
                      <a:r>
                        <a:rPr lang="en-US" sz="1600" b="0" i="0" u="none" strike="noStrike" baseline="0" dirty="0" smtClean="0">
                          <a:solidFill>
                            <a:srgbClr val="000000"/>
                          </a:solidFill>
                          <a:effectLst/>
                          <a:latin typeface="Times New Roman" panose="02020603050405020304" pitchFamily="18" charset="0"/>
                        </a:rPr>
                        <a:t>Rows: -3</a:t>
                      </a:r>
                    </a:p>
                    <a:p>
                      <a:pPr rtl="0" fontAlgn="t">
                        <a:spcBef>
                          <a:spcPts val="0"/>
                        </a:spcBef>
                        <a:spcAft>
                          <a:spcPts val="0"/>
                        </a:spcAft>
                      </a:pPr>
                      <a:r>
                        <a:rPr lang="en-US" sz="1600" b="0" i="0" u="none" strike="noStrike" baseline="0" dirty="0" smtClean="0">
                          <a:solidFill>
                            <a:srgbClr val="000000"/>
                          </a:solidFill>
                          <a:effectLst/>
                          <a:latin typeface="Times New Roman" panose="02020603050405020304" pitchFamily="18" charset="0"/>
                        </a:rPr>
                        <a:t>Cols: 4</a:t>
                      </a:r>
                      <a:endParaRPr lang="en-US" sz="1600" dirty="0">
                        <a:effectLst/>
                      </a:endParaRPr>
                    </a:p>
                  </a:txBody>
                  <a:tcPr marL="61110" marR="61110" marT="61110" marB="6111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10002"/>
                  </a:ext>
                </a:extLst>
              </a:tr>
              <a:tr h="1630755">
                <a:tc>
                  <a:txBody>
                    <a:bodyPr/>
                    <a:lstStyle/>
                    <a:p>
                      <a:pPr rtl="0" fontAlgn="t">
                        <a:spcBef>
                          <a:spcPts val="0"/>
                        </a:spcBef>
                        <a:spcAft>
                          <a:spcPts val="0"/>
                        </a:spcAft>
                      </a:pPr>
                      <a:r>
                        <a:rPr lang="en-US" sz="1600" b="1" i="0" u="none" strike="noStrike" dirty="0">
                          <a:solidFill>
                            <a:srgbClr val="000000"/>
                          </a:solidFill>
                          <a:effectLst/>
                          <a:latin typeface="Times New Roman" panose="02020603050405020304" pitchFamily="18" charset="0"/>
                        </a:rPr>
                        <a:t>Test Output</a:t>
                      </a:r>
                      <a:endParaRPr lang="en-US" sz="1600" dirty="0">
                        <a:effectLst/>
                      </a:endParaRPr>
                    </a:p>
                  </a:txBody>
                  <a:tcPr marL="61110" marR="61110" marT="61110" marB="6111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smtClean="0">
                          <a:solidFill>
                            <a:srgbClr val="31708F"/>
                          </a:solidFill>
                          <a:effectLst/>
                          <a:latin typeface="Arial" panose="020B0604020202020204" pitchFamily="34" charset="0"/>
                        </a:rPr>
                        <a:t>GUI</a:t>
                      </a:r>
                      <a:r>
                        <a:rPr lang="en-US" sz="1600" b="0" i="0" u="none" strike="noStrike" baseline="0" dirty="0" smtClean="0">
                          <a:solidFill>
                            <a:srgbClr val="31708F"/>
                          </a:solidFill>
                          <a:effectLst/>
                          <a:latin typeface="Arial" panose="020B0604020202020204" pitchFamily="34" charset="0"/>
                        </a:rPr>
                        <a:t> file was not exported exported as XML in determined output. Error was thrown. </a:t>
                      </a:r>
                      <a:endParaRPr lang="en-US" sz="1600" dirty="0">
                        <a:effectLst/>
                      </a:endParaRPr>
                    </a:p>
                  </a:txBody>
                  <a:tcPr marL="61110" marR="61110" marT="61110" marB="6111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10003"/>
                  </a:ext>
                </a:extLst>
              </a:tr>
              <a:tr h="986484">
                <a:tc>
                  <a:txBody>
                    <a:bodyPr/>
                    <a:lstStyle/>
                    <a:p>
                      <a:pPr rtl="0" fontAlgn="t">
                        <a:spcBef>
                          <a:spcPts val="0"/>
                        </a:spcBef>
                        <a:spcAft>
                          <a:spcPts val="0"/>
                        </a:spcAft>
                      </a:pPr>
                      <a:r>
                        <a:rPr lang="en-US" sz="1600" b="1" i="0" u="none" strike="noStrike" dirty="0">
                          <a:solidFill>
                            <a:srgbClr val="000000"/>
                          </a:solidFill>
                          <a:effectLst/>
                          <a:latin typeface="Times New Roman" panose="02020603050405020304" pitchFamily="18" charset="0"/>
                        </a:rPr>
                        <a:t>Expected Output</a:t>
                      </a:r>
                      <a:endParaRPr lang="en-US" sz="1600" dirty="0">
                        <a:effectLst/>
                      </a:endParaRPr>
                    </a:p>
                  </a:txBody>
                  <a:tcPr marL="61110" marR="61110" marT="61110" marB="6111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t">
                        <a:spcBef>
                          <a:spcPts val="0"/>
                        </a:spcBef>
                        <a:spcAft>
                          <a:spcPts val="0"/>
                        </a:spcAft>
                      </a:pPr>
                      <a:r>
                        <a:rPr lang="en-US" sz="1600" b="0" i="0" u="none" strike="noStrike" dirty="0" smtClean="0">
                          <a:solidFill>
                            <a:srgbClr val="000000"/>
                          </a:solidFill>
                          <a:effectLst/>
                          <a:latin typeface="Times New Roman" panose="02020603050405020304" pitchFamily="18" charset="0"/>
                        </a:rPr>
                        <a:t>GUI file not exported, error is thrown. </a:t>
                      </a:r>
                      <a:endParaRPr lang="en-US" sz="1600" dirty="0">
                        <a:effectLst/>
                      </a:endParaRPr>
                    </a:p>
                  </a:txBody>
                  <a:tcPr marL="61110" marR="61110" marT="61110" marB="6111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7639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Class Diagram</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2" y="1676400"/>
            <a:ext cx="7570565" cy="4953000"/>
          </a:xfrm>
        </p:spPr>
      </p:pic>
    </p:spTree>
    <p:extLst>
      <p:ext uri="{BB962C8B-B14F-4D97-AF65-F5344CB8AC3E}">
        <p14:creationId xmlns:p14="http://schemas.microsoft.com/office/powerpoint/2010/main" val="787655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algorithm</a:t>
            </a:r>
          </a:p>
        </p:txBody>
      </p:sp>
      <p:sp>
        <p:nvSpPr>
          <p:cNvPr id="3" name="Content Placeholder 2"/>
          <p:cNvSpPr>
            <a:spLocks noGrp="1"/>
          </p:cNvSpPr>
          <p:nvPr>
            <p:ph idx="1"/>
          </p:nvPr>
        </p:nvSpPr>
        <p:spPr/>
        <p:txBody>
          <a:bodyPr/>
          <a:lstStyle/>
          <a:p>
            <a:pPr marL="0" indent="0">
              <a:buNone/>
            </a:pPr>
            <a:r>
              <a:rPr lang="en-US" b="1" dirty="0" smtClean="0"/>
              <a:t>Creation of a grid GUI</a:t>
            </a:r>
          </a:p>
          <a:p>
            <a:r>
              <a:rPr lang="en-US" dirty="0" smtClean="0"/>
              <a:t>A </a:t>
            </a:r>
            <a:r>
              <a:rPr lang="en-US" dirty="0" err="1" smtClean="0"/>
              <a:t>GridInfo</a:t>
            </a:r>
            <a:r>
              <a:rPr lang="en-US" dirty="0" smtClean="0"/>
              <a:t> object is fed to the interpreter.</a:t>
            </a:r>
          </a:p>
          <a:p>
            <a:r>
              <a:rPr lang="en-US" dirty="0" smtClean="0"/>
              <a:t>The information about rows and </a:t>
            </a:r>
            <a:r>
              <a:rPr lang="en-US" dirty="0" err="1" smtClean="0"/>
              <a:t>colums</a:t>
            </a:r>
            <a:r>
              <a:rPr lang="en-US" dirty="0" smtClean="0"/>
              <a:t> are interpreted and exported as an nifty-XML document. </a:t>
            </a:r>
          </a:p>
          <a:p>
            <a:r>
              <a:rPr lang="en-US" dirty="0" smtClean="0"/>
              <a:t>OpenGL is initiated through </a:t>
            </a:r>
            <a:r>
              <a:rPr lang="en-US" dirty="0" err="1" smtClean="0"/>
              <a:t>BasicNifty</a:t>
            </a:r>
            <a:r>
              <a:rPr lang="en-US" dirty="0" smtClean="0"/>
              <a:t>. Nifty uses Lightweight Java Game Library to provide a view from a class.</a:t>
            </a:r>
          </a:p>
          <a:p>
            <a:r>
              <a:rPr lang="en-US" dirty="0" smtClean="0"/>
              <a:t>A user can now interact with the loaded view.</a:t>
            </a:r>
          </a:p>
        </p:txBody>
      </p:sp>
    </p:spTree>
    <p:extLst>
      <p:ext uri="{BB962C8B-B14F-4D97-AF65-F5344CB8AC3E}">
        <p14:creationId xmlns:p14="http://schemas.microsoft.com/office/powerpoint/2010/main" val="128624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That  is all about </a:t>
            </a:r>
            <a:r>
              <a:rPr lang="en-US" dirty="0" err="1" smtClean="0"/>
              <a:t>skillcourt</a:t>
            </a:r>
            <a:r>
              <a:rPr lang="en-US" dirty="0" smtClean="0"/>
              <a:t> and the new developments.</a:t>
            </a:r>
          </a:p>
          <a:p>
            <a:r>
              <a:rPr lang="en-US" dirty="0" smtClean="0"/>
              <a:t>Luis </a:t>
            </a:r>
            <a:r>
              <a:rPr lang="en-US" dirty="0" err="1" smtClean="0"/>
              <a:t>Puche</a:t>
            </a:r>
            <a:r>
              <a:rPr lang="en-US" dirty="0" smtClean="0"/>
              <a:t> – lpuch002@fiu.edu</a:t>
            </a:r>
          </a:p>
          <a:p>
            <a:pPr lvl="1"/>
            <a:r>
              <a:rPr lang="en-US" dirty="0" smtClean="0"/>
              <a:t>407-754-7818</a:t>
            </a:r>
          </a:p>
          <a:p>
            <a:pPr marL="274320" lvl="1" indent="0">
              <a:buNone/>
            </a:pPr>
            <a:endParaRPr lang="en-US" sz="4000" dirty="0" smtClean="0"/>
          </a:p>
          <a:p>
            <a:pPr marL="274320" lvl="1" indent="0">
              <a:buNone/>
            </a:pPr>
            <a:r>
              <a:rPr lang="en-US" sz="4000" dirty="0" smtClean="0"/>
              <a:t>Questions?</a:t>
            </a:r>
          </a:p>
          <a:p>
            <a:pPr marL="274320" lvl="1" indent="0">
              <a:buNone/>
            </a:pPr>
            <a:endParaRPr lang="en-US" sz="4000" dirty="0"/>
          </a:p>
          <a:p>
            <a:pPr marL="274320" lvl="1" indent="0">
              <a:buNone/>
            </a:pPr>
            <a:r>
              <a:rPr lang="en-US" sz="4000" dirty="0" smtClean="0"/>
              <a:t>Thank you for watching!</a:t>
            </a:r>
            <a:endParaRPr lang="en-US" sz="4000" dirty="0"/>
          </a:p>
        </p:txBody>
      </p:sp>
    </p:spTree>
    <p:extLst>
      <p:ext uri="{BB962C8B-B14F-4D97-AF65-F5344CB8AC3E}">
        <p14:creationId xmlns:p14="http://schemas.microsoft.com/office/powerpoint/2010/main" val="82052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4888" y="2290762"/>
            <a:ext cx="7639050" cy="3495675"/>
          </a:xfrm>
        </p:spPr>
      </p:pic>
    </p:spTree>
    <p:extLst>
      <p:ext uri="{BB962C8B-B14F-4D97-AF65-F5344CB8AC3E}">
        <p14:creationId xmlns:p14="http://schemas.microsoft.com/office/powerpoint/2010/main" val="95621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9274" y="1905000"/>
            <a:ext cx="7030278" cy="4267200"/>
          </a:xfrm>
        </p:spPr>
      </p:pic>
    </p:spTree>
    <p:extLst>
      <p:ext uri="{BB962C8B-B14F-4D97-AF65-F5344CB8AC3E}">
        <p14:creationId xmlns:p14="http://schemas.microsoft.com/office/powerpoint/2010/main" val="180346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6212" y="1676400"/>
            <a:ext cx="9601200" cy="4800600"/>
          </a:xfrm>
          <a:prstGeom prst="rect">
            <a:avLst/>
          </a:prstGeom>
          <a:solidFill>
            <a:schemeClr val="tx1"/>
          </a:solidFill>
          <a:ln>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Decomposition</a:t>
            </a:r>
            <a:endParaRPr lang="en-US" dirty="0"/>
          </a:p>
        </p:txBody>
      </p:sp>
      <p:sp>
        <p:nvSpPr>
          <p:cNvPr id="4" name="Rounded Rectangle 3"/>
          <p:cNvSpPr/>
          <p:nvPr/>
        </p:nvSpPr>
        <p:spPr>
          <a:xfrm>
            <a:off x="5256212" y="1828800"/>
            <a:ext cx="1600200" cy="457200"/>
          </a:xfrm>
          <a:prstGeom prst="roundRect">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Main System</a:t>
            </a:r>
          </a:p>
        </p:txBody>
      </p:sp>
      <p:sp>
        <p:nvSpPr>
          <p:cNvPr id="6" name="Rounded Rectangle 5"/>
          <p:cNvSpPr/>
          <p:nvPr/>
        </p:nvSpPr>
        <p:spPr>
          <a:xfrm>
            <a:off x="2427917" y="2734066"/>
            <a:ext cx="1600200" cy="457200"/>
          </a:xfrm>
          <a:prstGeom prst="roundRect">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Model</a:t>
            </a:r>
          </a:p>
        </p:txBody>
      </p:sp>
      <p:sp>
        <p:nvSpPr>
          <p:cNvPr id="7" name="Rounded Rectangle 6"/>
          <p:cNvSpPr/>
          <p:nvPr/>
        </p:nvSpPr>
        <p:spPr>
          <a:xfrm>
            <a:off x="5256212" y="2761467"/>
            <a:ext cx="1600200" cy="457200"/>
          </a:xfrm>
          <a:prstGeom prst="roundRect">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View</a:t>
            </a:r>
          </a:p>
        </p:txBody>
      </p:sp>
      <p:sp>
        <p:nvSpPr>
          <p:cNvPr id="8" name="Rounded Rectangle 7"/>
          <p:cNvSpPr/>
          <p:nvPr/>
        </p:nvSpPr>
        <p:spPr>
          <a:xfrm>
            <a:off x="8090226" y="2749463"/>
            <a:ext cx="1600200" cy="457200"/>
          </a:xfrm>
          <a:prstGeom prst="roundRect">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Controller</a:t>
            </a:r>
          </a:p>
        </p:txBody>
      </p:sp>
      <p:sp>
        <p:nvSpPr>
          <p:cNvPr id="9" name="Rounded Rectangle 8"/>
          <p:cNvSpPr/>
          <p:nvPr/>
        </p:nvSpPr>
        <p:spPr>
          <a:xfrm>
            <a:off x="2427917" y="3505721"/>
            <a:ext cx="1600200" cy="457200"/>
          </a:xfrm>
          <a:prstGeom prst="roundRect">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Sequence File</a:t>
            </a:r>
          </a:p>
        </p:txBody>
      </p:sp>
      <p:sp>
        <p:nvSpPr>
          <p:cNvPr id="10" name="Rounded Rectangle 9"/>
          <p:cNvSpPr/>
          <p:nvPr/>
        </p:nvSpPr>
        <p:spPr>
          <a:xfrm>
            <a:off x="1751012" y="4159684"/>
            <a:ext cx="1600200" cy="457200"/>
          </a:xfrm>
          <a:prstGeom prst="roundRect">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Steps</a:t>
            </a:r>
          </a:p>
        </p:txBody>
      </p:sp>
      <p:sp>
        <p:nvSpPr>
          <p:cNvPr id="12" name="Rounded Rectangle 11"/>
          <p:cNvSpPr/>
          <p:nvPr/>
        </p:nvSpPr>
        <p:spPr>
          <a:xfrm>
            <a:off x="5256212" y="3581400"/>
            <a:ext cx="1600200" cy="457200"/>
          </a:xfrm>
          <a:prstGeom prst="roundRect">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Skill Court UI</a:t>
            </a:r>
          </a:p>
        </p:txBody>
      </p:sp>
      <p:sp>
        <p:nvSpPr>
          <p:cNvPr id="13" name="Rounded Rectangle 12"/>
          <p:cNvSpPr/>
          <p:nvPr/>
        </p:nvSpPr>
        <p:spPr>
          <a:xfrm>
            <a:off x="9165910" y="3505721"/>
            <a:ext cx="1600200" cy="457200"/>
          </a:xfrm>
          <a:prstGeom prst="roundRect">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AuxFunctions</a:t>
            </a:r>
            <a:endParaRPr lang="en-US" dirty="0" smtClean="0"/>
          </a:p>
        </p:txBody>
      </p:sp>
      <p:sp>
        <p:nvSpPr>
          <p:cNvPr id="14" name="Rounded Rectangle 13"/>
          <p:cNvSpPr/>
          <p:nvPr/>
        </p:nvSpPr>
        <p:spPr>
          <a:xfrm>
            <a:off x="7211061" y="3520596"/>
            <a:ext cx="1600200" cy="457200"/>
          </a:xfrm>
          <a:prstGeom prst="roundRect">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Simulator</a:t>
            </a:r>
          </a:p>
        </p:txBody>
      </p:sp>
      <p:sp>
        <p:nvSpPr>
          <p:cNvPr id="15" name="Rounded Rectangle 14"/>
          <p:cNvSpPr/>
          <p:nvPr/>
        </p:nvSpPr>
        <p:spPr>
          <a:xfrm>
            <a:off x="7209473" y="4468268"/>
            <a:ext cx="1600200" cy="457200"/>
          </a:xfrm>
          <a:prstGeom prst="roundRect">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Serial Arduino</a:t>
            </a:r>
          </a:p>
        </p:txBody>
      </p:sp>
      <p:sp>
        <p:nvSpPr>
          <p:cNvPr id="16" name="Rounded Rectangle 15"/>
          <p:cNvSpPr/>
          <p:nvPr/>
        </p:nvSpPr>
        <p:spPr>
          <a:xfrm>
            <a:off x="3465512" y="4159684"/>
            <a:ext cx="1600200" cy="457200"/>
          </a:xfrm>
          <a:prstGeom prst="roundRect">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Grids</a:t>
            </a:r>
          </a:p>
        </p:txBody>
      </p:sp>
      <p:sp>
        <p:nvSpPr>
          <p:cNvPr id="17" name="Rounded Rectangle 16"/>
          <p:cNvSpPr/>
          <p:nvPr/>
        </p:nvSpPr>
        <p:spPr>
          <a:xfrm>
            <a:off x="1777585" y="4813647"/>
            <a:ext cx="1600200" cy="457200"/>
          </a:xfrm>
          <a:prstGeom prst="roundRect">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Grid Commands</a:t>
            </a:r>
          </a:p>
        </p:txBody>
      </p:sp>
      <p:cxnSp>
        <p:nvCxnSpPr>
          <p:cNvPr id="19" name="Straight Arrow Connector 18"/>
          <p:cNvCxnSpPr>
            <a:stCxn id="6" idx="2"/>
            <a:endCxn id="9" idx="0"/>
          </p:cNvCxnSpPr>
          <p:nvPr/>
        </p:nvCxnSpPr>
        <p:spPr>
          <a:xfrm>
            <a:off x="3228017" y="3191266"/>
            <a:ext cx="0" cy="314455"/>
          </a:xfrm>
          <a:prstGeom prst="straightConnector1">
            <a:avLst/>
          </a:prstGeom>
          <a:ln w="25400">
            <a:solidFill>
              <a:schemeClr val="bg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2"/>
            <a:endCxn id="10" idx="0"/>
          </p:cNvCxnSpPr>
          <p:nvPr/>
        </p:nvCxnSpPr>
        <p:spPr>
          <a:xfrm flipH="1">
            <a:off x="2551112" y="3962921"/>
            <a:ext cx="676905" cy="196763"/>
          </a:xfrm>
          <a:prstGeom prst="straightConnector1">
            <a:avLst/>
          </a:prstGeom>
          <a:ln w="25400">
            <a:solidFill>
              <a:schemeClr val="bg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p:cNvCxnSpPr>
          <p:nvPr/>
        </p:nvCxnSpPr>
        <p:spPr>
          <a:xfrm>
            <a:off x="3228017" y="3962921"/>
            <a:ext cx="800100" cy="205374"/>
          </a:xfrm>
          <a:prstGeom prst="straightConnector1">
            <a:avLst/>
          </a:prstGeom>
          <a:ln w="25400">
            <a:solidFill>
              <a:schemeClr val="bg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7" idx="0"/>
          </p:cNvCxnSpPr>
          <p:nvPr/>
        </p:nvCxnSpPr>
        <p:spPr>
          <a:xfrm>
            <a:off x="2551112" y="4616884"/>
            <a:ext cx="26573" cy="196763"/>
          </a:xfrm>
          <a:prstGeom prst="straightConnector1">
            <a:avLst/>
          </a:prstGeom>
          <a:ln w="25400">
            <a:solidFill>
              <a:schemeClr val="bg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2"/>
            <a:endCxn id="12" idx="0"/>
          </p:cNvCxnSpPr>
          <p:nvPr/>
        </p:nvCxnSpPr>
        <p:spPr>
          <a:xfrm>
            <a:off x="6056312" y="3218667"/>
            <a:ext cx="0" cy="362733"/>
          </a:xfrm>
          <a:prstGeom prst="straightConnector1">
            <a:avLst/>
          </a:prstGeom>
          <a:ln w="25400">
            <a:solidFill>
              <a:schemeClr val="bg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 idx="2"/>
          </p:cNvCxnSpPr>
          <p:nvPr/>
        </p:nvCxnSpPr>
        <p:spPr>
          <a:xfrm>
            <a:off x="6056312" y="2286000"/>
            <a:ext cx="0" cy="448066"/>
          </a:xfrm>
          <a:prstGeom prst="straightConnector1">
            <a:avLst/>
          </a:prstGeom>
          <a:ln w="25400">
            <a:solidFill>
              <a:schemeClr val="bg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3228017" y="2286000"/>
            <a:ext cx="2828295" cy="448066"/>
          </a:xfrm>
          <a:prstGeom prst="straightConnector1">
            <a:avLst/>
          </a:prstGeom>
          <a:ln w="25400">
            <a:solidFill>
              <a:schemeClr val="bg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 idx="2"/>
            <a:endCxn id="8" idx="0"/>
          </p:cNvCxnSpPr>
          <p:nvPr/>
        </p:nvCxnSpPr>
        <p:spPr>
          <a:xfrm>
            <a:off x="6056312" y="2286000"/>
            <a:ext cx="2834014" cy="463463"/>
          </a:xfrm>
          <a:prstGeom prst="straightConnector1">
            <a:avLst/>
          </a:prstGeom>
          <a:ln w="25400">
            <a:solidFill>
              <a:schemeClr val="bg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4" idx="0"/>
          </p:cNvCxnSpPr>
          <p:nvPr/>
        </p:nvCxnSpPr>
        <p:spPr>
          <a:xfrm flipH="1">
            <a:off x="8011161" y="3246068"/>
            <a:ext cx="940751" cy="274528"/>
          </a:xfrm>
          <a:prstGeom prst="straightConnector1">
            <a:avLst/>
          </a:prstGeom>
          <a:ln w="25400">
            <a:solidFill>
              <a:schemeClr val="bg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3" idx="0"/>
          </p:cNvCxnSpPr>
          <p:nvPr/>
        </p:nvCxnSpPr>
        <p:spPr>
          <a:xfrm>
            <a:off x="8990012" y="3226365"/>
            <a:ext cx="975998" cy="279356"/>
          </a:xfrm>
          <a:prstGeom prst="straightConnector1">
            <a:avLst/>
          </a:prstGeom>
          <a:ln w="25400">
            <a:solidFill>
              <a:schemeClr val="bg2"/>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8025768" y="3961354"/>
            <a:ext cx="15397" cy="506914"/>
          </a:xfrm>
          <a:prstGeom prst="straightConnector1">
            <a:avLst/>
          </a:prstGeom>
          <a:ln w="25400">
            <a:solidFill>
              <a:schemeClr val="bg2"/>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5256212" y="4540358"/>
            <a:ext cx="1600200" cy="457200"/>
          </a:xfrm>
          <a:prstGeom prst="roundRect">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Nifty UI</a:t>
            </a:r>
          </a:p>
        </p:txBody>
      </p:sp>
      <p:cxnSp>
        <p:nvCxnSpPr>
          <p:cNvPr id="45" name="Straight Arrow Connector 44"/>
          <p:cNvCxnSpPr/>
          <p:nvPr/>
        </p:nvCxnSpPr>
        <p:spPr>
          <a:xfrm>
            <a:off x="6061753" y="4052169"/>
            <a:ext cx="15397" cy="506914"/>
          </a:xfrm>
          <a:prstGeom prst="straightConnector1">
            <a:avLst/>
          </a:prstGeom>
          <a:ln w="25400">
            <a:solidFill>
              <a:schemeClr val="bg2"/>
            </a:solidFill>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18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Standard</a:t>
            </a:r>
            <a:endParaRPr lang="en-US" dirty="0"/>
          </a:p>
        </p:txBody>
      </p:sp>
      <p:sp>
        <p:nvSpPr>
          <p:cNvPr id="4" name="Rounded Rectangle 3"/>
          <p:cNvSpPr/>
          <p:nvPr/>
        </p:nvSpPr>
        <p:spPr>
          <a:xfrm>
            <a:off x="2208212" y="1828800"/>
            <a:ext cx="7630091" cy="3821421"/>
          </a:xfrm>
          <a:prstGeom prst="roundRect">
            <a:avLst>
              <a:gd name="adj" fmla="val 7722"/>
            </a:avLst>
          </a:prstGeom>
          <a:solidFill>
            <a:srgbClr val="FFFFFF">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lumOff val="5000"/>
                  </a:schemeClr>
                </a:solidFill>
              </a:rPr>
              <a:t>The </a:t>
            </a:r>
            <a:r>
              <a:rPr lang="en-US" sz="1100" b="1" dirty="0">
                <a:solidFill>
                  <a:schemeClr val="bg1">
                    <a:lumMod val="95000"/>
                    <a:lumOff val="5000"/>
                  </a:schemeClr>
                </a:solidFill>
              </a:rPr>
              <a:t>S</a:t>
            </a:r>
            <a:r>
              <a:rPr lang="en-US" sz="1100" b="1" dirty="0" smtClean="0">
                <a:solidFill>
                  <a:schemeClr val="bg1">
                    <a:lumMod val="95000"/>
                    <a:lumOff val="5000"/>
                  </a:schemeClr>
                </a:solidFill>
              </a:rPr>
              <a:t>equence Standard</a:t>
            </a:r>
          </a:p>
          <a:p>
            <a:pPr algn="ctr"/>
            <a:endParaRPr lang="en-US" sz="1100" b="1" dirty="0" smtClean="0">
              <a:solidFill>
                <a:schemeClr val="bg1">
                  <a:lumMod val="95000"/>
                  <a:lumOff val="5000"/>
                </a:schemeClr>
              </a:solidFill>
            </a:endParaRPr>
          </a:p>
          <a:p>
            <a:pPr algn="ctr"/>
            <a:r>
              <a:rPr lang="en-US" sz="1100" dirty="0" smtClean="0">
                <a:solidFill>
                  <a:schemeClr val="bg1">
                    <a:lumMod val="95000"/>
                    <a:lumOff val="5000"/>
                  </a:schemeClr>
                </a:solidFill>
              </a:rPr>
              <a:t>One of the problems that arose from testing was the inability to store a sequence for future use. Everything being randomly generated does not allow for comparison between players or expertly designed sequences.</a:t>
            </a:r>
          </a:p>
          <a:p>
            <a:endParaRPr lang="en-US" sz="1100" dirty="0">
              <a:solidFill>
                <a:schemeClr val="bg1">
                  <a:lumMod val="95000"/>
                  <a:lumOff val="5000"/>
                </a:schemeClr>
              </a:solidFill>
            </a:endParaRPr>
          </a:p>
          <a:p>
            <a:pPr algn="ctr"/>
            <a:r>
              <a:rPr lang="en-US" sz="1100" i="1" dirty="0" smtClean="0">
                <a:solidFill>
                  <a:schemeClr val="bg1">
                    <a:lumMod val="95000"/>
                    <a:lumOff val="5000"/>
                  </a:schemeClr>
                </a:solidFill>
              </a:rPr>
              <a:t>Introducing the Sequence Standard! </a:t>
            </a:r>
          </a:p>
          <a:p>
            <a:endParaRPr lang="en-US" sz="1100" i="1" dirty="0">
              <a:solidFill>
                <a:schemeClr val="bg1">
                  <a:lumMod val="95000"/>
                  <a:lumOff val="5000"/>
                </a:schemeClr>
              </a:solidFill>
            </a:endParaRPr>
          </a:p>
          <a:p>
            <a:r>
              <a:rPr lang="en-US" sz="1100" dirty="0" smtClean="0">
                <a:solidFill>
                  <a:schemeClr val="bg1">
                    <a:lumMod val="95000"/>
                    <a:lumOff val="5000"/>
                  </a:schemeClr>
                </a:solidFill>
              </a:rPr>
              <a:t/>
            </a:r>
            <a:br>
              <a:rPr lang="en-US" sz="1100" dirty="0" smtClean="0">
                <a:solidFill>
                  <a:schemeClr val="bg1">
                    <a:lumMod val="95000"/>
                    <a:lumOff val="5000"/>
                  </a:schemeClr>
                </a:solidFill>
              </a:rPr>
            </a:br>
            <a:r>
              <a:rPr lang="en-US" sz="1100" dirty="0" smtClean="0">
                <a:solidFill>
                  <a:schemeClr val="bg1">
                    <a:lumMod val="95000"/>
                    <a:lumOff val="5000"/>
                  </a:schemeClr>
                </a:solidFill>
              </a:rPr>
              <a:t/>
            </a:r>
            <a:br>
              <a:rPr lang="en-US" sz="1100" dirty="0" smtClean="0">
                <a:solidFill>
                  <a:schemeClr val="bg1">
                    <a:lumMod val="95000"/>
                    <a:lumOff val="5000"/>
                  </a:schemeClr>
                </a:solidFill>
              </a:rPr>
            </a:br>
            <a:r>
              <a:rPr lang="en-US" sz="1100" dirty="0" smtClean="0">
                <a:solidFill>
                  <a:schemeClr val="bg1">
                    <a:lumMod val="95000"/>
                    <a:lumOff val="5000"/>
                  </a:schemeClr>
                </a:solidFill>
              </a:rPr>
              <a:t>	</a:t>
            </a:r>
          </a:p>
        </p:txBody>
      </p:sp>
      <p:sp>
        <p:nvSpPr>
          <p:cNvPr id="5" name="Rounded Rectangle 4"/>
          <p:cNvSpPr/>
          <p:nvPr/>
        </p:nvSpPr>
        <p:spPr>
          <a:xfrm>
            <a:off x="2395280" y="3048809"/>
            <a:ext cx="7268651" cy="432848"/>
          </a:xfrm>
          <a:prstGeom prst="roundRect">
            <a:avLst>
              <a:gd name="adj" fmla="val 7722"/>
            </a:avLst>
          </a:prstGeom>
          <a:solidFill>
            <a:srgbClr val="FFFFFF">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lumOff val="5000"/>
                  </a:schemeClr>
                </a:solidFill>
              </a:rPr>
              <a:t>Information</a:t>
            </a:r>
          </a:p>
          <a:p>
            <a:pPr algn="ctr"/>
            <a:r>
              <a:rPr lang="en-US" sz="1100" dirty="0" smtClean="0">
                <a:solidFill>
                  <a:schemeClr val="bg1">
                    <a:lumMod val="95000"/>
                    <a:lumOff val="5000"/>
                  </a:schemeClr>
                </a:solidFill>
              </a:rPr>
              <a:t>Stores the general information of the sequence in question. </a:t>
            </a:r>
            <a:endParaRPr lang="en-US" sz="1100" i="1" dirty="0">
              <a:solidFill>
                <a:schemeClr val="bg1">
                  <a:lumMod val="95000"/>
                  <a:lumOff val="5000"/>
                </a:schemeClr>
              </a:solidFill>
            </a:endParaRPr>
          </a:p>
          <a:p>
            <a:r>
              <a:rPr lang="en-US" sz="1100" dirty="0" smtClean="0">
                <a:solidFill>
                  <a:schemeClr val="bg1">
                    <a:lumMod val="95000"/>
                    <a:lumOff val="5000"/>
                  </a:schemeClr>
                </a:solidFill>
              </a:rPr>
              <a:t/>
            </a:r>
            <a:br>
              <a:rPr lang="en-US" sz="1100" dirty="0" smtClean="0">
                <a:solidFill>
                  <a:schemeClr val="bg1">
                    <a:lumMod val="95000"/>
                    <a:lumOff val="5000"/>
                  </a:schemeClr>
                </a:solidFill>
              </a:rPr>
            </a:br>
            <a:r>
              <a:rPr lang="en-US" sz="1100" dirty="0" smtClean="0">
                <a:solidFill>
                  <a:schemeClr val="bg1">
                    <a:lumMod val="95000"/>
                    <a:lumOff val="5000"/>
                  </a:schemeClr>
                </a:solidFill>
              </a:rPr>
              <a:t/>
            </a:r>
            <a:br>
              <a:rPr lang="en-US" sz="1100" dirty="0" smtClean="0">
                <a:solidFill>
                  <a:schemeClr val="bg1">
                    <a:lumMod val="95000"/>
                    <a:lumOff val="5000"/>
                  </a:schemeClr>
                </a:solidFill>
              </a:rPr>
            </a:br>
            <a:r>
              <a:rPr lang="en-US" sz="1100" dirty="0" smtClean="0">
                <a:solidFill>
                  <a:schemeClr val="bg1">
                    <a:lumMod val="95000"/>
                    <a:lumOff val="5000"/>
                  </a:schemeClr>
                </a:solidFill>
              </a:rPr>
              <a:t>	</a:t>
            </a:r>
          </a:p>
        </p:txBody>
      </p:sp>
      <p:sp>
        <p:nvSpPr>
          <p:cNvPr id="6" name="Rounded Rectangle 5"/>
          <p:cNvSpPr/>
          <p:nvPr/>
        </p:nvSpPr>
        <p:spPr>
          <a:xfrm>
            <a:off x="2387343" y="3555011"/>
            <a:ext cx="7268651" cy="432848"/>
          </a:xfrm>
          <a:prstGeom prst="roundRect">
            <a:avLst>
              <a:gd name="adj" fmla="val 7722"/>
            </a:avLst>
          </a:prstGeom>
          <a:solidFill>
            <a:srgbClr val="FFFFFF">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lumOff val="5000"/>
                  </a:schemeClr>
                </a:solidFill>
              </a:rPr>
              <a:t>Grids</a:t>
            </a:r>
          </a:p>
          <a:p>
            <a:pPr algn="ctr"/>
            <a:r>
              <a:rPr lang="en-US" sz="1100" dirty="0" smtClean="0">
                <a:solidFill>
                  <a:schemeClr val="bg1">
                    <a:lumMod val="95000"/>
                    <a:lumOff val="5000"/>
                  </a:schemeClr>
                </a:solidFill>
              </a:rPr>
              <a:t>These object store the general information about a grid, that is.. A set of tiles. </a:t>
            </a:r>
            <a:endParaRPr lang="en-US" sz="1100" i="1" dirty="0">
              <a:solidFill>
                <a:schemeClr val="bg1">
                  <a:lumMod val="95000"/>
                  <a:lumOff val="5000"/>
                </a:schemeClr>
              </a:solidFill>
            </a:endParaRPr>
          </a:p>
          <a:p>
            <a:r>
              <a:rPr lang="en-US" sz="1100" dirty="0" smtClean="0">
                <a:solidFill>
                  <a:schemeClr val="bg1">
                    <a:lumMod val="95000"/>
                    <a:lumOff val="5000"/>
                  </a:schemeClr>
                </a:solidFill>
              </a:rPr>
              <a:t/>
            </a:r>
            <a:br>
              <a:rPr lang="en-US" sz="1100" dirty="0" smtClean="0">
                <a:solidFill>
                  <a:schemeClr val="bg1">
                    <a:lumMod val="95000"/>
                    <a:lumOff val="5000"/>
                  </a:schemeClr>
                </a:solidFill>
              </a:rPr>
            </a:br>
            <a:r>
              <a:rPr lang="en-US" sz="1100" dirty="0" smtClean="0">
                <a:solidFill>
                  <a:schemeClr val="bg1">
                    <a:lumMod val="95000"/>
                    <a:lumOff val="5000"/>
                  </a:schemeClr>
                </a:solidFill>
              </a:rPr>
              <a:t/>
            </a:r>
            <a:br>
              <a:rPr lang="en-US" sz="1100" dirty="0" smtClean="0">
                <a:solidFill>
                  <a:schemeClr val="bg1">
                    <a:lumMod val="95000"/>
                    <a:lumOff val="5000"/>
                  </a:schemeClr>
                </a:solidFill>
              </a:rPr>
            </a:br>
            <a:r>
              <a:rPr lang="en-US" sz="1100" dirty="0" smtClean="0">
                <a:solidFill>
                  <a:schemeClr val="bg1">
                    <a:lumMod val="95000"/>
                    <a:lumOff val="5000"/>
                  </a:schemeClr>
                </a:solidFill>
              </a:rPr>
              <a:t>	</a:t>
            </a:r>
          </a:p>
        </p:txBody>
      </p:sp>
      <p:sp>
        <p:nvSpPr>
          <p:cNvPr id="7" name="Rounded Rectangle 6"/>
          <p:cNvSpPr/>
          <p:nvPr/>
        </p:nvSpPr>
        <p:spPr>
          <a:xfrm>
            <a:off x="2387343" y="4057947"/>
            <a:ext cx="7268651" cy="814393"/>
          </a:xfrm>
          <a:prstGeom prst="roundRect">
            <a:avLst>
              <a:gd name="adj" fmla="val 7722"/>
            </a:avLst>
          </a:prstGeom>
          <a:solidFill>
            <a:srgbClr val="FFFFFF">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lumOff val="5000"/>
                  </a:schemeClr>
                </a:solidFill>
              </a:rPr>
              <a:t>Steps</a:t>
            </a:r>
          </a:p>
          <a:p>
            <a:pPr algn="ctr"/>
            <a:r>
              <a:rPr lang="en-US" sz="1100" dirty="0" smtClean="0">
                <a:solidFill>
                  <a:schemeClr val="bg1">
                    <a:lumMod val="95000"/>
                    <a:lumOff val="5000"/>
                  </a:schemeClr>
                </a:solidFill>
              </a:rPr>
              <a:t>A sequence is divided into steps. This being commands which occur at the same time. Adding onto this, intervals as well as delays after the step is executed.</a:t>
            </a:r>
            <a:endParaRPr lang="en-US" sz="1100" i="1" dirty="0" smtClean="0">
              <a:solidFill>
                <a:schemeClr val="bg1">
                  <a:lumMod val="95000"/>
                  <a:lumOff val="5000"/>
                </a:schemeClr>
              </a:solidFill>
            </a:endParaRPr>
          </a:p>
          <a:p>
            <a:endParaRPr lang="en-US" sz="1100" i="1" dirty="0">
              <a:solidFill>
                <a:schemeClr val="bg1">
                  <a:lumMod val="95000"/>
                  <a:lumOff val="5000"/>
                </a:schemeClr>
              </a:solidFill>
            </a:endParaRPr>
          </a:p>
          <a:p>
            <a:r>
              <a:rPr lang="en-US" sz="1100" dirty="0" smtClean="0">
                <a:solidFill>
                  <a:schemeClr val="bg1">
                    <a:lumMod val="95000"/>
                    <a:lumOff val="5000"/>
                  </a:schemeClr>
                </a:solidFill>
              </a:rPr>
              <a:t/>
            </a:r>
            <a:br>
              <a:rPr lang="en-US" sz="1100" dirty="0" smtClean="0">
                <a:solidFill>
                  <a:schemeClr val="bg1">
                    <a:lumMod val="95000"/>
                    <a:lumOff val="5000"/>
                  </a:schemeClr>
                </a:solidFill>
              </a:rPr>
            </a:br>
            <a:r>
              <a:rPr lang="en-US" sz="1100" dirty="0" smtClean="0">
                <a:solidFill>
                  <a:schemeClr val="bg1">
                    <a:lumMod val="95000"/>
                    <a:lumOff val="5000"/>
                  </a:schemeClr>
                </a:solidFill>
              </a:rPr>
              <a:t/>
            </a:r>
            <a:br>
              <a:rPr lang="en-US" sz="1100" dirty="0" smtClean="0">
                <a:solidFill>
                  <a:schemeClr val="bg1">
                    <a:lumMod val="95000"/>
                    <a:lumOff val="5000"/>
                  </a:schemeClr>
                </a:solidFill>
              </a:rPr>
            </a:br>
            <a:r>
              <a:rPr lang="en-US" sz="1100" dirty="0" smtClean="0">
                <a:solidFill>
                  <a:schemeClr val="bg1">
                    <a:lumMod val="95000"/>
                    <a:lumOff val="5000"/>
                  </a:schemeClr>
                </a:solidFill>
              </a:rPr>
              <a:t>	</a:t>
            </a:r>
          </a:p>
        </p:txBody>
      </p:sp>
      <p:sp>
        <p:nvSpPr>
          <p:cNvPr id="8" name="Rounded Rectangle 7"/>
          <p:cNvSpPr/>
          <p:nvPr/>
        </p:nvSpPr>
        <p:spPr>
          <a:xfrm>
            <a:off x="2376230" y="4942428"/>
            <a:ext cx="7279764" cy="565583"/>
          </a:xfrm>
          <a:prstGeom prst="roundRect">
            <a:avLst>
              <a:gd name="adj" fmla="val 7722"/>
            </a:avLst>
          </a:prstGeom>
          <a:solidFill>
            <a:srgbClr val="FFFFFF">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bg1">
                    <a:lumMod val="95000"/>
                    <a:lumOff val="5000"/>
                  </a:schemeClr>
                </a:solidFill>
              </a:rPr>
              <a:t>Grid Commands</a:t>
            </a:r>
          </a:p>
          <a:p>
            <a:pPr algn="ctr"/>
            <a:r>
              <a:rPr lang="en-US" sz="1100" dirty="0" smtClean="0">
                <a:solidFill>
                  <a:schemeClr val="bg1">
                    <a:lumMod val="95000"/>
                    <a:lumOff val="5000"/>
                  </a:schemeClr>
                </a:solidFill>
              </a:rPr>
              <a:t>Steps require that commands be sent to specific tiles in specific grids, Grid Commands handle the grid in question as well as their specific tile. From this, it also carries the action of what happens to the grid. This being the color</a:t>
            </a:r>
            <a:endParaRPr lang="en-US" sz="1100" i="1" dirty="0" smtClean="0">
              <a:solidFill>
                <a:schemeClr val="bg1">
                  <a:lumMod val="95000"/>
                  <a:lumOff val="5000"/>
                </a:schemeClr>
              </a:solidFill>
            </a:endParaRPr>
          </a:p>
          <a:p>
            <a:endParaRPr lang="en-US" sz="1100" i="1" dirty="0">
              <a:solidFill>
                <a:schemeClr val="bg1">
                  <a:lumMod val="95000"/>
                  <a:lumOff val="5000"/>
                </a:schemeClr>
              </a:solidFill>
            </a:endParaRPr>
          </a:p>
          <a:p>
            <a:pPr algn="ctr"/>
            <a:r>
              <a:rPr lang="en-US" sz="1100" dirty="0" smtClean="0">
                <a:solidFill>
                  <a:schemeClr val="bg1">
                    <a:lumMod val="95000"/>
                    <a:lumOff val="5000"/>
                  </a:schemeClr>
                </a:solidFill>
              </a:rPr>
              <a:t/>
            </a:r>
            <a:br>
              <a:rPr lang="en-US" sz="1100" dirty="0" smtClean="0">
                <a:solidFill>
                  <a:schemeClr val="bg1">
                    <a:lumMod val="95000"/>
                    <a:lumOff val="5000"/>
                  </a:schemeClr>
                </a:solidFill>
              </a:rPr>
            </a:br>
            <a:r>
              <a:rPr lang="en-US" sz="1100" dirty="0" smtClean="0">
                <a:solidFill>
                  <a:schemeClr val="bg1">
                    <a:lumMod val="95000"/>
                    <a:lumOff val="5000"/>
                  </a:schemeClr>
                </a:solidFill>
              </a:rPr>
              <a:t/>
            </a:r>
            <a:br>
              <a:rPr lang="en-US" sz="1100" dirty="0" smtClean="0">
                <a:solidFill>
                  <a:schemeClr val="bg1">
                    <a:lumMod val="95000"/>
                    <a:lumOff val="5000"/>
                  </a:schemeClr>
                </a:solidFill>
              </a:rPr>
            </a:br>
            <a:r>
              <a:rPr lang="en-US" sz="1100" dirty="0" smtClean="0">
                <a:solidFill>
                  <a:schemeClr val="bg1">
                    <a:lumMod val="95000"/>
                    <a:lumOff val="5000"/>
                  </a:schemeClr>
                </a:solidFill>
              </a:rPr>
              <a:t>	</a:t>
            </a:r>
          </a:p>
        </p:txBody>
      </p:sp>
    </p:spTree>
    <p:extLst>
      <p:ext uri="{BB962C8B-B14F-4D97-AF65-F5344CB8AC3E}">
        <p14:creationId xmlns:p14="http://schemas.microsoft.com/office/powerpoint/2010/main" val="269667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 old vs new</a:t>
            </a:r>
            <a:endParaRPr lang="en-US" dirty="0"/>
          </a:p>
        </p:txBody>
      </p:sp>
      <p:sp>
        <p:nvSpPr>
          <p:cNvPr id="4" name="Rounded Rectangle 3"/>
          <p:cNvSpPr/>
          <p:nvPr/>
        </p:nvSpPr>
        <p:spPr>
          <a:xfrm>
            <a:off x="836612" y="2057401"/>
            <a:ext cx="5148748" cy="4419600"/>
          </a:xfrm>
          <a:prstGeom prst="roundRect">
            <a:avLst>
              <a:gd name="adj" fmla="val 7722"/>
            </a:avLst>
          </a:prstGeom>
          <a:solidFill>
            <a:srgbClr val="FFFFFF">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dirty="0" smtClean="0">
                <a:solidFill>
                  <a:schemeClr val="bg1">
                    <a:lumMod val="95000"/>
                    <a:lumOff val="5000"/>
                  </a:schemeClr>
                </a:solidFill>
              </a:rPr>
              <a:t>De-Centralized (Original)</a:t>
            </a:r>
          </a:p>
          <a:p>
            <a:pPr algn="ctr"/>
            <a:endParaRPr lang="en-US" sz="1200" b="1" dirty="0" smtClean="0">
              <a:solidFill>
                <a:schemeClr val="bg1">
                  <a:lumMod val="95000"/>
                  <a:lumOff val="5000"/>
                </a:schemeClr>
              </a:solidFill>
            </a:endParaRPr>
          </a:p>
          <a:p>
            <a:pPr algn="ctr"/>
            <a:r>
              <a:rPr lang="en-US" sz="1200" dirty="0" smtClean="0">
                <a:solidFill>
                  <a:schemeClr val="bg1">
                    <a:lumMod val="95000"/>
                    <a:lumOff val="5000"/>
                  </a:schemeClr>
                </a:solidFill>
              </a:rPr>
              <a:t>The decentralized model does not require a central processor. Communication occurs from pad to pad directly. </a:t>
            </a:r>
            <a:br>
              <a:rPr lang="en-US" sz="1200" dirty="0" smtClean="0">
                <a:solidFill>
                  <a:schemeClr val="bg1">
                    <a:lumMod val="95000"/>
                    <a:lumOff val="5000"/>
                  </a:schemeClr>
                </a:solidFill>
              </a:rPr>
            </a:br>
            <a:endParaRPr lang="en-US" sz="1200" dirty="0" smtClean="0">
              <a:solidFill>
                <a:schemeClr val="bg1">
                  <a:lumMod val="95000"/>
                  <a:lumOff val="5000"/>
                </a:schemeClr>
              </a:solidFill>
            </a:endParaRPr>
          </a:p>
          <a:p>
            <a:endParaRPr lang="en-US" sz="1200" dirty="0" smtClean="0">
              <a:solidFill>
                <a:schemeClr val="bg1">
                  <a:lumMod val="95000"/>
                  <a:lumOff val="5000"/>
                </a:schemeClr>
              </a:solidFill>
            </a:endParaRPr>
          </a:p>
          <a:p>
            <a:r>
              <a:rPr lang="en-US" sz="1200" b="1" dirty="0" smtClean="0">
                <a:solidFill>
                  <a:schemeClr val="bg1">
                    <a:lumMod val="95000"/>
                    <a:lumOff val="5000"/>
                  </a:schemeClr>
                </a:solidFill>
              </a:rPr>
              <a:t>Pros: </a:t>
            </a:r>
          </a:p>
          <a:p>
            <a:pPr marL="571500" indent="-571500">
              <a:buFontTx/>
              <a:buChar char="-"/>
            </a:pPr>
            <a:r>
              <a:rPr lang="en-US" sz="1200" dirty="0" smtClean="0">
                <a:solidFill>
                  <a:schemeClr val="bg1">
                    <a:lumMod val="95000"/>
                    <a:lumOff val="5000"/>
                  </a:schemeClr>
                </a:solidFill>
              </a:rPr>
              <a:t>The pads can operate by themselves. </a:t>
            </a:r>
          </a:p>
          <a:p>
            <a:pPr marL="571500" indent="-571500">
              <a:buFontTx/>
              <a:buChar char="-"/>
            </a:pPr>
            <a:r>
              <a:rPr lang="en-US" sz="1200" dirty="0" smtClean="0">
                <a:solidFill>
                  <a:schemeClr val="bg1">
                    <a:lumMod val="95000"/>
                    <a:lumOff val="5000"/>
                  </a:schemeClr>
                </a:solidFill>
              </a:rPr>
              <a:t>Can handle main pad failures.</a:t>
            </a:r>
          </a:p>
          <a:p>
            <a:pPr marL="571500" indent="-571500">
              <a:buFontTx/>
              <a:buChar char="-"/>
            </a:pPr>
            <a:r>
              <a:rPr lang="en-US" sz="1200" dirty="0" smtClean="0">
                <a:solidFill>
                  <a:schemeClr val="bg1">
                    <a:lumMod val="95000"/>
                    <a:lumOff val="5000"/>
                  </a:schemeClr>
                </a:solidFill>
              </a:rPr>
              <a:t>Scalable</a:t>
            </a:r>
          </a:p>
          <a:p>
            <a:pPr marL="571500" indent="-571500">
              <a:buFontTx/>
              <a:buChar char="-"/>
            </a:pPr>
            <a:r>
              <a:rPr lang="en-US" sz="1200" dirty="0" smtClean="0">
                <a:solidFill>
                  <a:schemeClr val="bg1">
                    <a:lumMod val="95000"/>
                    <a:lumOff val="5000"/>
                  </a:schemeClr>
                </a:solidFill>
              </a:rPr>
              <a:t>Modular in design.</a:t>
            </a:r>
          </a:p>
          <a:p>
            <a:endParaRPr lang="en-US" sz="1200" dirty="0">
              <a:solidFill>
                <a:schemeClr val="bg1">
                  <a:lumMod val="95000"/>
                  <a:lumOff val="5000"/>
                </a:schemeClr>
              </a:solidFill>
            </a:endParaRPr>
          </a:p>
          <a:p>
            <a:r>
              <a:rPr lang="en-US" sz="1200" b="1" dirty="0" smtClean="0">
                <a:solidFill>
                  <a:schemeClr val="bg1">
                    <a:lumMod val="95000"/>
                    <a:lumOff val="5000"/>
                  </a:schemeClr>
                </a:solidFill>
              </a:rPr>
              <a:t>Cons</a:t>
            </a:r>
          </a:p>
          <a:p>
            <a:pPr marL="571500" indent="-571500">
              <a:buFontTx/>
              <a:buChar char="-"/>
            </a:pPr>
            <a:r>
              <a:rPr lang="en-US" sz="1200" dirty="0" smtClean="0">
                <a:solidFill>
                  <a:schemeClr val="bg1">
                    <a:lumMod val="95000"/>
                    <a:lumOff val="5000"/>
                  </a:schemeClr>
                </a:solidFill>
              </a:rPr>
              <a:t>Pads require more hardware.</a:t>
            </a:r>
            <a:endParaRPr lang="en-US" sz="1200" dirty="0">
              <a:solidFill>
                <a:schemeClr val="bg1">
                  <a:lumMod val="95000"/>
                  <a:lumOff val="5000"/>
                </a:schemeClr>
              </a:solidFill>
            </a:endParaRPr>
          </a:p>
          <a:p>
            <a:pPr marL="571500" indent="-571500">
              <a:buFontTx/>
              <a:buChar char="-"/>
            </a:pPr>
            <a:r>
              <a:rPr lang="en-US" sz="1200" dirty="0" smtClean="0">
                <a:solidFill>
                  <a:schemeClr val="bg1">
                    <a:lumMod val="95000"/>
                    <a:lumOff val="5000"/>
                  </a:schemeClr>
                </a:solidFill>
              </a:rPr>
              <a:t>All endpoints have to be secured.</a:t>
            </a:r>
          </a:p>
          <a:p>
            <a:pPr marL="571500" indent="-571500">
              <a:buFontTx/>
              <a:buChar char="-"/>
            </a:pPr>
            <a:r>
              <a:rPr lang="en-US" sz="1200" dirty="0" smtClean="0">
                <a:solidFill>
                  <a:schemeClr val="bg1">
                    <a:lumMod val="95000"/>
                    <a:lumOff val="5000"/>
                  </a:schemeClr>
                </a:solidFill>
              </a:rPr>
              <a:t>Problems with version control.</a:t>
            </a:r>
          </a:p>
          <a:p>
            <a:pPr marL="571500" indent="-571500">
              <a:buFontTx/>
              <a:buChar char="-"/>
            </a:pPr>
            <a:r>
              <a:rPr lang="en-US" sz="1200" dirty="0" smtClean="0">
                <a:solidFill>
                  <a:schemeClr val="bg1">
                    <a:lumMod val="95000"/>
                    <a:lumOff val="5000"/>
                  </a:schemeClr>
                </a:solidFill>
              </a:rPr>
              <a:t>Difficult to troubleshoot and maintain.</a:t>
            </a:r>
          </a:p>
          <a:p>
            <a:r>
              <a:rPr lang="en-US" sz="1050" dirty="0" smtClean="0">
                <a:solidFill>
                  <a:schemeClr val="bg1">
                    <a:lumMod val="95000"/>
                    <a:lumOff val="5000"/>
                  </a:schemeClr>
                </a:solidFill>
              </a:rPr>
              <a:t/>
            </a:r>
            <a:br>
              <a:rPr lang="en-US" sz="1050" dirty="0" smtClean="0">
                <a:solidFill>
                  <a:schemeClr val="bg1">
                    <a:lumMod val="95000"/>
                    <a:lumOff val="5000"/>
                  </a:schemeClr>
                </a:solidFill>
              </a:rPr>
            </a:br>
            <a:r>
              <a:rPr lang="en-US" sz="1050" dirty="0" smtClean="0">
                <a:solidFill>
                  <a:schemeClr val="bg1">
                    <a:lumMod val="95000"/>
                    <a:lumOff val="5000"/>
                  </a:schemeClr>
                </a:solidFill>
              </a:rPr>
              <a:t>	</a:t>
            </a:r>
          </a:p>
        </p:txBody>
      </p:sp>
      <p:sp>
        <p:nvSpPr>
          <p:cNvPr id="5" name="Rounded Rectangle 4"/>
          <p:cNvSpPr/>
          <p:nvPr/>
        </p:nvSpPr>
        <p:spPr>
          <a:xfrm>
            <a:off x="6408276" y="1956346"/>
            <a:ext cx="5152642" cy="4520655"/>
          </a:xfrm>
          <a:prstGeom prst="roundRect">
            <a:avLst>
              <a:gd name="adj" fmla="val 7722"/>
            </a:avLst>
          </a:prstGeom>
          <a:solidFill>
            <a:srgbClr val="FFFFFF">
              <a:alpha val="4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50" b="1" dirty="0" smtClean="0">
                <a:solidFill>
                  <a:schemeClr val="bg1">
                    <a:lumMod val="95000"/>
                    <a:lumOff val="5000"/>
                  </a:schemeClr>
                </a:solidFill>
              </a:rPr>
              <a:t>Centralized (New)</a:t>
            </a:r>
          </a:p>
          <a:p>
            <a:pPr algn="ctr"/>
            <a:endParaRPr lang="en-US" sz="1200" b="1" dirty="0" smtClean="0">
              <a:solidFill>
                <a:schemeClr val="bg1">
                  <a:lumMod val="95000"/>
                  <a:lumOff val="5000"/>
                </a:schemeClr>
              </a:solidFill>
            </a:endParaRPr>
          </a:p>
          <a:p>
            <a:pPr algn="ctr"/>
            <a:r>
              <a:rPr lang="en-US" sz="1200" dirty="0" smtClean="0">
                <a:solidFill>
                  <a:schemeClr val="bg1">
                    <a:lumMod val="95000"/>
                    <a:lumOff val="5000"/>
                  </a:schemeClr>
                </a:solidFill>
              </a:rPr>
              <a:t>The centralized model requires a central processor. All communication goes from the processor then out to pads.</a:t>
            </a:r>
            <a:br>
              <a:rPr lang="en-US" sz="1200" dirty="0" smtClean="0">
                <a:solidFill>
                  <a:schemeClr val="bg1">
                    <a:lumMod val="95000"/>
                    <a:lumOff val="5000"/>
                  </a:schemeClr>
                </a:solidFill>
              </a:rPr>
            </a:br>
            <a:endParaRPr lang="en-US" sz="1200" dirty="0" smtClean="0">
              <a:solidFill>
                <a:schemeClr val="bg1">
                  <a:lumMod val="95000"/>
                  <a:lumOff val="5000"/>
                </a:schemeClr>
              </a:solidFill>
            </a:endParaRPr>
          </a:p>
          <a:p>
            <a:r>
              <a:rPr lang="en-US" sz="1200" dirty="0" smtClean="0">
                <a:solidFill>
                  <a:schemeClr val="bg1">
                    <a:lumMod val="95000"/>
                    <a:lumOff val="5000"/>
                  </a:schemeClr>
                </a:solidFill>
              </a:rPr>
              <a:t/>
            </a:r>
            <a:br>
              <a:rPr lang="en-US" sz="1200" dirty="0" smtClean="0">
                <a:solidFill>
                  <a:schemeClr val="bg1">
                    <a:lumMod val="95000"/>
                    <a:lumOff val="5000"/>
                  </a:schemeClr>
                </a:solidFill>
              </a:rPr>
            </a:br>
            <a:r>
              <a:rPr lang="en-US" sz="1200" b="1" dirty="0">
                <a:solidFill>
                  <a:schemeClr val="bg1">
                    <a:lumMod val="95000"/>
                    <a:lumOff val="5000"/>
                  </a:schemeClr>
                </a:solidFill>
              </a:rPr>
              <a:t>Pros: </a:t>
            </a:r>
          </a:p>
          <a:p>
            <a:pPr marL="571500" indent="-571500">
              <a:buFontTx/>
              <a:buChar char="-"/>
            </a:pPr>
            <a:r>
              <a:rPr lang="en-US" sz="1200" dirty="0" smtClean="0">
                <a:solidFill>
                  <a:schemeClr val="bg1">
                    <a:lumMod val="95000"/>
                    <a:lumOff val="5000"/>
                  </a:schemeClr>
                </a:solidFill>
              </a:rPr>
              <a:t>Easier to maintain and troubleshoot.</a:t>
            </a:r>
          </a:p>
          <a:p>
            <a:pPr marL="571500" indent="-571500">
              <a:buFontTx/>
              <a:buChar char="-"/>
            </a:pPr>
            <a:r>
              <a:rPr lang="en-US" sz="1200" dirty="0" smtClean="0">
                <a:solidFill>
                  <a:schemeClr val="bg1">
                    <a:lumMod val="95000"/>
                    <a:lumOff val="5000"/>
                  </a:schemeClr>
                </a:solidFill>
              </a:rPr>
              <a:t>More readily expandable.</a:t>
            </a:r>
          </a:p>
          <a:p>
            <a:pPr marL="571500" indent="-571500">
              <a:buFontTx/>
              <a:buChar char="-"/>
            </a:pPr>
            <a:r>
              <a:rPr lang="en-US" sz="1200" dirty="0" smtClean="0">
                <a:solidFill>
                  <a:schemeClr val="bg1">
                    <a:lumMod val="95000"/>
                    <a:lumOff val="5000"/>
                  </a:schemeClr>
                </a:solidFill>
              </a:rPr>
              <a:t>Faster and more reliable.</a:t>
            </a:r>
          </a:p>
          <a:p>
            <a:pPr marL="571500" indent="-571500">
              <a:buFontTx/>
              <a:buChar char="-"/>
            </a:pPr>
            <a:r>
              <a:rPr lang="en-US" sz="1200" dirty="0" smtClean="0">
                <a:solidFill>
                  <a:schemeClr val="bg1">
                    <a:lumMod val="95000"/>
                    <a:lumOff val="5000"/>
                  </a:schemeClr>
                </a:solidFill>
              </a:rPr>
              <a:t>Simpler pads.</a:t>
            </a:r>
          </a:p>
          <a:p>
            <a:pPr marL="571500" indent="-571500">
              <a:buFontTx/>
              <a:buChar char="-"/>
            </a:pPr>
            <a:r>
              <a:rPr lang="en-US" sz="1200" dirty="0" smtClean="0">
                <a:solidFill>
                  <a:schemeClr val="bg1">
                    <a:lumMod val="95000"/>
                    <a:lumOff val="5000"/>
                  </a:schemeClr>
                </a:solidFill>
              </a:rPr>
              <a:t>Easier to secure.</a:t>
            </a:r>
          </a:p>
          <a:p>
            <a:pPr marL="571500" indent="-571500">
              <a:buFontTx/>
              <a:buChar char="-"/>
            </a:pPr>
            <a:r>
              <a:rPr lang="en-US" sz="1200" dirty="0" smtClean="0">
                <a:solidFill>
                  <a:schemeClr val="bg1">
                    <a:lumMod val="95000"/>
                    <a:lumOff val="5000"/>
                  </a:schemeClr>
                </a:solidFill>
              </a:rPr>
              <a:t>Scalable</a:t>
            </a:r>
          </a:p>
          <a:p>
            <a:pPr marL="571500" indent="-571500">
              <a:buFontTx/>
              <a:buChar char="-"/>
            </a:pPr>
            <a:r>
              <a:rPr lang="en-US" sz="1200" dirty="0" smtClean="0">
                <a:solidFill>
                  <a:schemeClr val="bg1">
                    <a:lumMod val="95000"/>
                    <a:lumOff val="5000"/>
                  </a:schemeClr>
                </a:solidFill>
              </a:rPr>
              <a:t>Ability to push updates to pads.</a:t>
            </a:r>
          </a:p>
          <a:p>
            <a:endParaRPr lang="en-US" sz="1200" dirty="0">
              <a:solidFill>
                <a:schemeClr val="bg1">
                  <a:lumMod val="95000"/>
                  <a:lumOff val="5000"/>
                </a:schemeClr>
              </a:solidFill>
            </a:endParaRPr>
          </a:p>
          <a:p>
            <a:r>
              <a:rPr lang="en-US" sz="1200" b="1" dirty="0">
                <a:solidFill>
                  <a:schemeClr val="bg1">
                    <a:lumMod val="95000"/>
                    <a:lumOff val="5000"/>
                  </a:schemeClr>
                </a:solidFill>
              </a:rPr>
              <a:t>Cons</a:t>
            </a:r>
          </a:p>
          <a:p>
            <a:pPr marL="571500" indent="-571500">
              <a:buFontTx/>
              <a:buChar char="-"/>
            </a:pPr>
            <a:r>
              <a:rPr lang="en-US" sz="1200" dirty="0" smtClean="0">
                <a:solidFill>
                  <a:schemeClr val="bg1">
                    <a:lumMod val="95000"/>
                    <a:lumOff val="5000"/>
                  </a:schemeClr>
                </a:solidFill>
              </a:rPr>
              <a:t>Must have central processor.</a:t>
            </a:r>
          </a:p>
          <a:p>
            <a:pPr marL="571500" indent="-571500">
              <a:buFontTx/>
              <a:buChar char="-"/>
            </a:pPr>
            <a:r>
              <a:rPr lang="en-US" sz="1200" dirty="0" smtClean="0">
                <a:solidFill>
                  <a:schemeClr val="bg1">
                    <a:lumMod val="95000"/>
                    <a:lumOff val="5000"/>
                  </a:schemeClr>
                </a:solidFill>
              </a:rPr>
              <a:t>Requires a better main computer.</a:t>
            </a:r>
            <a:endParaRPr lang="en-US" sz="1200" dirty="0">
              <a:solidFill>
                <a:schemeClr val="bg1">
                  <a:lumMod val="95000"/>
                  <a:lumOff val="5000"/>
                </a:schemeClr>
              </a:solidFill>
            </a:endParaRPr>
          </a:p>
          <a:p>
            <a:endParaRPr lang="en-US" sz="1050" dirty="0" smtClean="0">
              <a:solidFill>
                <a:schemeClr val="bg1">
                  <a:lumMod val="95000"/>
                  <a:lumOff val="5000"/>
                </a:schemeClr>
              </a:solidFill>
            </a:endParaRPr>
          </a:p>
        </p:txBody>
      </p:sp>
      <p:cxnSp>
        <p:nvCxnSpPr>
          <p:cNvPr id="6" name="Straight Connector 5"/>
          <p:cNvCxnSpPr/>
          <p:nvPr/>
        </p:nvCxnSpPr>
        <p:spPr>
          <a:xfrm flipH="1">
            <a:off x="4455822" y="5103759"/>
            <a:ext cx="227915" cy="4670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308587" y="5767099"/>
            <a:ext cx="84015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874578" y="5079372"/>
            <a:ext cx="436903" cy="560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126678" y="5615841"/>
            <a:ext cx="403254" cy="373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p:cNvSpPr/>
          <p:nvPr/>
        </p:nvSpPr>
        <p:spPr>
          <a:xfrm>
            <a:off x="4057300" y="5585600"/>
            <a:ext cx="403254" cy="373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p:cNvSpPr/>
          <p:nvPr/>
        </p:nvSpPr>
        <p:spPr>
          <a:xfrm>
            <a:off x="4639263" y="4725486"/>
            <a:ext cx="403254" cy="373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2" name="Straight Connector 11"/>
          <p:cNvCxnSpPr>
            <a:endCxn id="18" idx="0"/>
          </p:cNvCxnSpPr>
          <p:nvPr/>
        </p:nvCxnSpPr>
        <p:spPr>
          <a:xfrm flipH="1">
            <a:off x="8701507" y="5049693"/>
            <a:ext cx="1160892" cy="832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17" idx="0"/>
          </p:cNvCxnSpPr>
          <p:nvPr/>
        </p:nvCxnSpPr>
        <p:spPr>
          <a:xfrm>
            <a:off x="9862398" y="4955351"/>
            <a:ext cx="943845" cy="9269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862398" y="5049693"/>
            <a:ext cx="25089" cy="566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725039" y="5570766"/>
            <a:ext cx="398388" cy="153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p:cNvSpPr/>
          <p:nvPr/>
        </p:nvSpPr>
        <p:spPr>
          <a:xfrm>
            <a:off x="9685860" y="4723742"/>
            <a:ext cx="403254" cy="373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Rectangle 16"/>
          <p:cNvSpPr/>
          <p:nvPr/>
        </p:nvSpPr>
        <p:spPr>
          <a:xfrm>
            <a:off x="10607049" y="5882336"/>
            <a:ext cx="398388" cy="153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Rectangle 17"/>
          <p:cNvSpPr/>
          <p:nvPr/>
        </p:nvSpPr>
        <p:spPr>
          <a:xfrm>
            <a:off x="8502313" y="5882336"/>
            <a:ext cx="398388" cy="153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3190801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 Whole Project</a:t>
            </a:r>
            <a:endParaRPr lang="en-US" dirty="0"/>
          </a:p>
        </p:txBody>
      </p:sp>
      <p:sp>
        <p:nvSpPr>
          <p:cNvPr id="3" name="Content Placeholder 2"/>
          <p:cNvSpPr>
            <a:spLocks noGrp="1"/>
          </p:cNvSpPr>
          <p:nvPr>
            <p:ph idx="1"/>
          </p:nvPr>
        </p:nvSpPr>
        <p:spPr/>
        <p:txBody>
          <a:bodyPr/>
          <a:lstStyle/>
          <a:p>
            <a:pPr marL="0" indent="0">
              <a:buNone/>
            </a:pPr>
            <a:r>
              <a:rPr lang="en-US" b="1" dirty="0" smtClean="0"/>
              <a:t>Traditionally, the training for a soccer players is interaction with teammates, coach and the ball in a training field. However there are a few problems:</a:t>
            </a:r>
          </a:p>
          <a:p>
            <a:r>
              <a:rPr lang="en-US" dirty="0" smtClean="0"/>
              <a:t> It requires a large field, and lack of space is a major setback for individual players as well as low budget soccer teams. </a:t>
            </a:r>
          </a:p>
          <a:p>
            <a:r>
              <a:rPr lang="en-US" dirty="0" smtClean="0"/>
              <a:t>Training is cumbersome and discourages the average person.</a:t>
            </a:r>
          </a:p>
          <a:p>
            <a:r>
              <a:rPr lang="en-US" dirty="0" smtClean="0"/>
              <a:t>There is no proper guidance without a coach.</a:t>
            </a:r>
          </a:p>
          <a:p>
            <a:r>
              <a:rPr lang="en-US" dirty="0" smtClean="0"/>
              <a:t>Extensive training is required for coordination needed. </a:t>
            </a:r>
          </a:p>
          <a:p>
            <a:endParaRPr lang="en-US" dirty="0" smtClean="0"/>
          </a:p>
        </p:txBody>
      </p:sp>
    </p:spTree>
    <p:extLst>
      <p:ext uri="{BB962C8B-B14F-4D97-AF65-F5344CB8AC3E}">
        <p14:creationId xmlns:p14="http://schemas.microsoft.com/office/powerpoint/2010/main" val="173467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Problem Definition: </a:t>
            </a:r>
            <a:r>
              <a:rPr lang="en-US" dirty="0" err="1" smtClean="0"/>
              <a:t>SkillCourt</a:t>
            </a:r>
            <a:r>
              <a:rPr lang="en-US" dirty="0" smtClean="0"/>
              <a:t> 3.0</a:t>
            </a:r>
            <a:endParaRPr lang="en-US" dirty="0"/>
          </a:p>
        </p:txBody>
      </p:sp>
      <p:sp>
        <p:nvSpPr>
          <p:cNvPr id="14" name="Content Placeholder 13"/>
          <p:cNvSpPr>
            <a:spLocks noGrp="1"/>
          </p:cNvSpPr>
          <p:nvPr>
            <p:ph idx="1"/>
          </p:nvPr>
        </p:nvSpPr>
        <p:spPr/>
        <p:txBody>
          <a:bodyPr/>
          <a:lstStyle/>
          <a:p>
            <a:pPr marL="0" indent="0">
              <a:buNone/>
            </a:pPr>
            <a:r>
              <a:rPr lang="en-US" sz="2800" b="1" dirty="0" smtClean="0"/>
              <a:t>Shortcomings</a:t>
            </a:r>
          </a:p>
          <a:p>
            <a:r>
              <a:rPr lang="en-US" dirty="0" smtClean="0"/>
              <a:t>Limitations on grid size.</a:t>
            </a:r>
          </a:p>
          <a:p>
            <a:r>
              <a:rPr lang="en-US" dirty="0" smtClean="0"/>
              <a:t>No method of creating a sequence.</a:t>
            </a:r>
          </a:p>
          <a:p>
            <a:r>
              <a:rPr lang="en-US" dirty="0" smtClean="0"/>
              <a:t>No sequence object standard.</a:t>
            </a:r>
          </a:p>
          <a:p>
            <a:r>
              <a:rPr lang="en-US" dirty="0" smtClean="0"/>
              <a:t>No way to store or handle a sequence.</a:t>
            </a:r>
          </a:p>
          <a:p>
            <a:r>
              <a:rPr lang="en-US" dirty="0" smtClean="0"/>
              <a:t>Processing as a back-end</a:t>
            </a:r>
          </a:p>
          <a:p>
            <a:r>
              <a:rPr lang="en-US" dirty="0" smtClean="0"/>
              <a:t>No serial communication</a:t>
            </a:r>
          </a:p>
          <a:p>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 My Part</a:t>
            </a:r>
            <a:endParaRPr lang="en-US" dirty="0"/>
          </a:p>
        </p:txBody>
      </p:sp>
      <p:sp>
        <p:nvSpPr>
          <p:cNvPr id="3" name="Content Placeholder 2"/>
          <p:cNvSpPr>
            <a:spLocks noGrp="1"/>
          </p:cNvSpPr>
          <p:nvPr>
            <p:ph idx="1"/>
          </p:nvPr>
        </p:nvSpPr>
        <p:spPr/>
        <p:txBody>
          <a:bodyPr>
            <a:normAutofit/>
          </a:bodyPr>
          <a:lstStyle/>
          <a:p>
            <a:r>
              <a:rPr lang="en-US" sz="2800" dirty="0" smtClean="0"/>
              <a:t>The creation of a </a:t>
            </a:r>
            <a:r>
              <a:rPr lang="en-US" sz="2800" dirty="0" err="1" smtClean="0"/>
              <a:t>SkillCourt</a:t>
            </a:r>
            <a:r>
              <a:rPr lang="en-US" sz="2800" dirty="0" smtClean="0"/>
              <a:t> sequence standard.</a:t>
            </a:r>
          </a:p>
          <a:p>
            <a:r>
              <a:rPr lang="en-US" sz="2800" dirty="0" smtClean="0"/>
              <a:t>A local simulator for </a:t>
            </a:r>
            <a:r>
              <a:rPr lang="en-US" sz="2800" dirty="0" err="1" smtClean="0"/>
              <a:t>SkillCourt</a:t>
            </a:r>
            <a:r>
              <a:rPr lang="en-US" sz="2800" dirty="0" smtClean="0"/>
              <a:t> sequences.</a:t>
            </a:r>
          </a:p>
          <a:p>
            <a:r>
              <a:rPr lang="en-US" sz="2800" dirty="0" smtClean="0"/>
              <a:t>Variable tile grid sizes. </a:t>
            </a:r>
          </a:p>
          <a:p>
            <a:r>
              <a:rPr lang="en-US" sz="2800" dirty="0" smtClean="0"/>
              <a:t>Serial Handling.</a:t>
            </a:r>
          </a:p>
          <a:p>
            <a:r>
              <a:rPr lang="en-US" sz="2800" dirty="0" smtClean="0"/>
              <a:t>New back end handling</a:t>
            </a:r>
            <a:endParaRPr lang="en-US" sz="2800" dirty="0"/>
          </a:p>
        </p:txBody>
      </p:sp>
    </p:spTree>
    <p:extLst>
      <p:ext uri="{BB962C8B-B14F-4D97-AF65-F5344CB8AC3E}">
        <p14:creationId xmlns:p14="http://schemas.microsoft.com/office/powerpoint/2010/main" val="108519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Management</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14894815"/>
              </p:ext>
            </p:extLst>
          </p:nvPr>
        </p:nvGraphicFramePr>
        <p:xfrm>
          <a:off x="2665412" y="1752600"/>
          <a:ext cx="7366000" cy="4419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8910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User Stories</a:t>
            </a:r>
            <a:endParaRPr lang="en-US" dirty="0"/>
          </a:p>
        </p:txBody>
      </p:sp>
      <p:sp>
        <p:nvSpPr>
          <p:cNvPr id="3" name="Content Placeholder 2"/>
          <p:cNvSpPr>
            <a:spLocks noGrp="1"/>
          </p:cNvSpPr>
          <p:nvPr>
            <p:ph idx="1"/>
          </p:nvPr>
        </p:nvSpPr>
        <p:spPr/>
        <p:txBody>
          <a:bodyPr/>
          <a:lstStyle/>
          <a:p>
            <a:r>
              <a:rPr lang="en-US" b="1" dirty="0" smtClean="0"/>
              <a:t>#655 - Interpret </a:t>
            </a:r>
            <a:r>
              <a:rPr lang="en-US" b="1" dirty="0"/>
              <a:t>and load simulation standard into virtual simulator.</a:t>
            </a:r>
          </a:p>
          <a:p>
            <a:r>
              <a:rPr lang="en-US" b="1" dirty="0" smtClean="0"/>
              <a:t>#661 - Create </a:t>
            </a:r>
            <a:r>
              <a:rPr lang="en-US" b="1" dirty="0"/>
              <a:t>a </a:t>
            </a:r>
            <a:r>
              <a:rPr lang="en-US" b="1" dirty="0" err="1"/>
              <a:t>SkillCourt</a:t>
            </a:r>
            <a:r>
              <a:rPr lang="en-US" b="1" dirty="0"/>
              <a:t> Sequence </a:t>
            </a:r>
            <a:r>
              <a:rPr lang="en-US" b="1" dirty="0" smtClean="0"/>
              <a:t>Standard.</a:t>
            </a:r>
          </a:p>
          <a:p>
            <a:r>
              <a:rPr lang="en-US" b="1" dirty="0" smtClean="0"/>
              <a:t>#672 - Creation of custom-sized grids.</a:t>
            </a:r>
          </a:p>
          <a:p>
            <a:r>
              <a:rPr lang="en-US" b="1" dirty="0" smtClean="0"/>
              <a:t>#676 – Communication to multiple pads.</a:t>
            </a:r>
          </a:p>
          <a:p>
            <a:r>
              <a:rPr lang="en-US" b="1" dirty="0" smtClean="0"/>
              <a:t>#683 – Custom grid view.</a:t>
            </a:r>
          </a:p>
          <a:p>
            <a:r>
              <a:rPr lang="en-US" b="1" dirty="0" smtClean="0"/>
              <a:t>#692 – </a:t>
            </a:r>
            <a:r>
              <a:rPr lang="en-US" b="1" dirty="0" err="1" smtClean="0"/>
              <a:t>SkillCourt</a:t>
            </a:r>
            <a:r>
              <a:rPr lang="en-US" b="1" dirty="0" smtClean="0"/>
              <a:t> Sequencer Wizard</a:t>
            </a:r>
            <a:endParaRPr lang="en-US" b="1" dirty="0"/>
          </a:p>
          <a:p>
            <a:endParaRPr lang="en-US" dirty="0"/>
          </a:p>
        </p:txBody>
      </p:sp>
    </p:spTree>
    <p:extLst>
      <p:ext uri="{BB962C8B-B14F-4D97-AF65-F5344CB8AC3E}">
        <p14:creationId xmlns:p14="http://schemas.microsoft.com/office/powerpoint/2010/main" val="108698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Requirements: User Story #683</a:t>
            </a:r>
            <a:endParaRPr lang="en-US" dirty="0"/>
          </a:p>
        </p:txBody>
      </p:sp>
      <p:sp>
        <p:nvSpPr>
          <p:cNvPr id="14" name="Content Placeholder 13"/>
          <p:cNvSpPr>
            <a:spLocks noGrp="1"/>
          </p:cNvSpPr>
          <p:nvPr>
            <p:ph idx="1"/>
          </p:nvPr>
        </p:nvSpPr>
        <p:spPr/>
        <p:txBody>
          <a:bodyPr/>
          <a:lstStyle/>
          <a:p>
            <a:pPr marL="0" indent="0">
              <a:buNone/>
            </a:pPr>
            <a:r>
              <a:rPr lang="en-US" sz="2800" dirty="0"/>
              <a:t>As a </a:t>
            </a:r>
            <a:r>
              <a:rPr lang="en-US" sz="2800" dirty="0" err="1"/>
              <a:t>SkillCourt</a:t>
            </a:r>
            <a:r>
              <a:rPr lang="en-US" sz="2800" dirty="0"/>
              <a:t> owner I would like to be able to load custom views from grids. So that a user can visually interact with any type of grid</a:t>
            </a:r>
            <a:r>
              <a:rPr lang="en-US" sz="2800" dirty="0" smtClean="0"/>
              <a:t>.</a:t>
            </a:r>
          </a:p>
          <a:p>
            <a:pPr marL="0" indent="0">
              <a:buNone/>
            </a:pPr>
            <a:r>
              <a:rPr lang="en-US" b="1" dirty="0" smtClean="0"/>
              <a:t>Acceptance </a:t>
            </a:r>
            <a:r>
              <a:rPr lang="en-US" b="1" dirty="0"/>
              <a:t>Criteria:</a:t>
            </a:r>
          </a:p>
          <a:p>
            <a:r>
              <a:rPr lang="en-US" sz="2000" dirty="0"/>
              <a:t>Creation of buttons matching grid size and arrangement.</a:t>
            </a:r>
          </a:p>
          <a:p>
            <a:r>
              <a:rPr lang="en-US" sz="2000" dirty="0"/>
              <a:t>GUI Visually created using Nifty-</a:t>
            </a:r>
            <a:r>
              <a:rPr lang="en-US" sz="2000" dirty="0" err="1"/>
              <a:t>gui</a:t>
            </a:r>
            <a:endParaRPr lang="en-US" sz="2000" dirty="0"/>
          </a:p>
          <a:p>
            <a:r>
              <a:rPr lang="en-US" sz="2000" dirty="0"/>
              <a:t>Export of Nifty-</a:t>
            </a:r>
            <a:r>
              <a:rPr lang="en-US" sz="2000" dirty="0" err="1"/>
              <a:t>gui</a:t>
            </a:r>
            <a:r>
              <a:rPr lang="en-US" sz="2000" dirty="0"/>
              <a:t> XML file</a:t>
            </a:r>
          </a:p>
          <a:p>
            <a:r>
              <a:rPr lang="en-US" sz="2000" dirty="0"/>
              <a:t>Creation of a virtual display object which can be called on demand.</a:t>
            </a:r>
          </a:p>
          <a:p>
            <a:endParaRPr lang="en-US" dirty="0"/>
          </a:p>
        </p:txBody>
      </p:sp>
    </p:spTree>
    <p:extLst>
      <p:ext uri="{BB962C8B-B14F-4D97-AF65-F5344CB8AC3E}">
        <p14:creationId xmlns:p14="http://schemas.microsoft.com/office/powerpoint/2010/main" val="71357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Sequence Diagrams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412" y="1981200"/>
            <a:ext cx="5837228" cy="4407004"/>
          </a:xfrm>
          <a:prstGeom prst="rect">
            <a:avLst/>
          </a:prstGeom>
        </p:spPr>
      </p:pic>
    </p:spTree>
    <p:extLst>
      <p:ext uri="{BB962C8B-B14F-4D97-AF65-F5344CB8AC3E}">
        <p14:creationId xmlns:p14="http://schemas.microsoft.com/office/powerpoint/2010/main" val="140265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r>
              <a:rPr lang="en-US" dirty="0" smtClean="0"/>
              <a:t>The design uses an universal XML format, which can be stored in databases as well as opened no matter which system is used.</a:t>
            </a:r>
          </a:p>
          <a:p>
            <a:r>
              <a:rPr lang="en-US" dirty="0" smtClean="0"/>
              <a:t>The design shifts from the usage of Processing IDE to a system that can be centralized.</a:t>
            </a:r>
            <a:endParaRPr lang="en-US" dirty="0"/>
          </a:p>
          <a:p>
            <a:r>
              <a:rPr lang="en-US" b="1" dirty="0" smtClean="0"/>
              <a:t>Security: </a:t>
            </a:r>
            <a:r>
              <a:rPr lang="en-US" dirty="0" smtClean="0"/>
              <a:t>The security can be handled at the </a:t>
            </a:r>
            <a:r>
              <a:rPr lang="en-US" dirty="0" err="1" smtClean="0"/>
              <a:t>SkillCourt</a:t>
            </a:r>
            <a:r>
              <a:rPr lang="en-US" dirty="0" smtClean="0"/>
              <a:t> main controller instead of the app-side.</a:t>
            </a:r>
            <a:endParaRPr lang="en-US" dirty="0"/>
          </a:p>
        </p:txBody>
      </p:sp>
    </p:spTree>
    <p:extLst>
      <p:ext uri="{BB962C8B-B14F-4D97-AF65-F5344CB8AC3E}">
        <p14:creationId xmlns:p14="http://schemas.microsoft.com/office/powerpoint/2010/main" val="326623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09A44C-857D-42FD-9219-94A36248C2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TotalTime>0</TotalTime>
  <Words>804</Words>
  <Application>Microsoft Office PowerPoint</Application>
  <PresentationFormat>Custom</PresentationFormat>
  <Paragraphs>161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Consolas</vt:lpstr>
      <vt:lpstr>Corbel</vt:lpstr>
      <vt:lpstr>Times New Roman</vt:lpstr>
      <vt:lpstr>Chalkboard 16x9</vt:lpstr>
      <vt:lpstr>Senior Project Presentation Spring 2016</vt:lpstr>
      <vt:lpstr>Problem Definition: Whole Project</vt:lpstr>
      <vt:lpstr>Problem Definition: SkillCourt 3.0</vt:lpstr>
      <vt:lpstr>Problem Definition: My Part</vt:lpstr>
      <vt:lpstr>Problem Management</vt:lpstr>
      <vt:lpstr>Requirements: User Stories</vt:lpstr>
      <vt:lpstr>Requirements: User Story #683</vt:lpstr>
      <vt:lpstr>Requirements: Sequence Diagrams</vt:lpstr>
      <vt:lpstr>System Design</vt:lpstr>
      <vt:lpstr>Test Case: Sunny Day</vt:lpstr>
      <vt:lpstr>Test Case: Rainy Day</vt:lpstr>
      <vt:lpstr>Minimal Class Diagram</vt:lpstr>
      <vt:lpstr>Main algorithm</vt:lpstr>
      <vt:lpstr>Summary</vt:lpstr>
      <vt:lpstr>Use Case</vt:lpstr>
      <vt:lpstr>Sequence Diagram</vt:lpstr>
      <vt:lpstr>Decomposition</vt:lpstr>
      <vt:lpstr>Sequence Standard</vt:lpstr>
      <vt:lpstr>Security - old vs new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2016-03-05T20:57:25Z</dcterms:created>
  <dcterms:modified xsi:type="dcterms:W3CDTF">2016-05-03T17:11:29Z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