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Playfair Display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Lat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PlayfairDisplay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PlayfairDisplay-italic.fntdata"/><Relationship Id="rId10" Type="http://schemas.openxmlformats.org/officeDocument/2006/relationships/slide" Target="slides/slide6.xml"/><Relationship Id="rId54" Type="http://schemas.openxmlformats.org/officeDocument/2006/relationships/font" Target="fonts/PlayfairDisplay-bold.fntdata"/><Relationship Id="rId13" Type="http://schemas.openxmlformats.org/officeDocument/2006/relationships/slide" Target="slides/slide9.xml"/><Relationship Id="rId57" Type="http://schemas.openxmlformats.org/officeDocument/2006/relationships/font" Target="fonts/Lato-regular.fntdata"/><Relationship Id="rId12" Type="http://schemas.openxmlformats.org/officeDocument/2006/relationships/slide" Target="slides/slide8.xml"/><Relationship Id="rId56" Type="http://schemas.openxmlformats.org/officeDocument/2006/relationships/font" Target="fonts/PlayfairDisplay-boldItalic.fntdata"/><Relationship Id="rId15" Type="http://schemas.openxmlformats.org/officeDocument/2006/relationships/slide" Target="slides/slide11.xml"/><Relationship Id="rId59" Type="http://schemas.openxmlformats.org/officeDocument/2006/relationships/font" Target="fonts/Lato-italic.fntdata"/><Relationship Id="rId14" Type="http://schemas.openxmlformats.org/officeDocument/2006/relationships/slide" Target="slides/slide10.xml"/><Relationship Id="rId58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41c18ba0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41c18ba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41c18ba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41c18ba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428198f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428198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428198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428198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41c18ba0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41c18ba0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428198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428198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428198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428198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41c18ba0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41c18ba0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428198f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428198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428198f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428198f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6334b7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6334b7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41c18ba0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41c18ba0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428198f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428198f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428198f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428198f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428198f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428198f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638ad6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638ad6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638ad6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638ad6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638ad6d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638ad6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638ad6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638ad6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638ad6d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638ad6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5fd32e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85fd32e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41c18ba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41c18ba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5fd32e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5fd32e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5fd32e0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5fd32e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5fd32e0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5fd32e0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5fd32e0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85fd32e0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638ad6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638ad6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5fd32e0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5fd32e0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5fd32e0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85fd32e0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5fd32e0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85fd32e0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7b2309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b7b2309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b7b2309c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b7b2309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38ad6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638ad6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7b2309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7b2309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b7a5848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b7a5848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b7a584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b7a584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7b2309c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7b2309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b7b2309c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b7b2309c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b7b2309c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b7b2309c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b7b2309c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b7b2309c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b7b2309c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b7b2309c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b7b2309c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b7b2309c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41c18ba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41c18ba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638ad6d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638ad6d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1c18ba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41c18ba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1c18ba0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41c18ba0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41c18ba0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41c18ba0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s.cppreference.com/w/P%C3%A1gina_principal" TargetMode="External"/><Relationship Id="rId4" Type="http://schemas.openxmlformats.org/officeDocument/2006/relationships/hyperlink" Target="https://www.tutorialspoint.com/cplusplus/" TargetMode="External"/><Relationship Id="rId5" Type="http://schemas.openxmlformats.org/officeDocument/2006/relationships/hyperlink" Target="http://c.conclase.net/curso/?cap=000#inicio" TargetMode="External"/><Relationship Id="rId6" Type="http://schemas.openxmlformats.org/officeDocument/2006/relationships/hyperlink" Target="https://diyhacking.com/linux-commands-for-beginners/" TargetMode="External"/><Relationship Id="rId7" Type="http://schemas.openxmlformats.org/officeDocument/2006/relationships/hyperlink" Target="https://cpp.sh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Relationship Id="rId6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mofriki.com/como-instalar-bash-de-linux-en-windows-10/" TargetMode="External"/><Relationship Id="rId4" Type="http://schemas.openxmlformats.org/officeDocument/2006/relationships/hyperlink" Target="https://www.virtualbox.org/wiki/Downloads" TargetMode="External"/><Relationship Id="rId9" Type="http://schemas.openxmlformats.org/officeDocument/2006/relationships/hyperlink" Target="https://es.wikipedia.org/wiki/Anexo:Distribuciones_Linux" TargetMode="External"/><Relationship Id="rId5" Type="http://schemas.openxmlformats.org/officeDocument/2006/relationships/hyperlink" Target="https://www.ubuntu.com/" TargetMode="External"/><Relationship Id="rId6" Type="http://schemas.openxmlformats.org/officeDocument/2006/relationships/hyperlink" Target="https://tutorials.ubuntu.com/tutorial/tutorial-install-ubuntu-desktop?backURL=%2F#0" TargetMode="External"/><Relationship Id="rId7" Type="http://schemas.openxmlformats.org/officeDocument/2006/relationships/hyperlink" Target="https://getfedora.org/es/" TargetMode="External"/><Relationship Id="rId8" Type="http://schemas.openxmlformats.org/officeDocument/2006/relationships/hyperlink" Target="https://getfedora.org/es/workstation/download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pp.s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067771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Python a C++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introducción al lenguaje C++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Sebastián Bórquez 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	sebastian.borquez@sansano.usm.cl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primer paso</a:t>
            </a:r>
            <a:endParaRPr sz="120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494203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Cree un programa en C++ que salude a los integrantes  de su equipo del proyecto, cada saludo en una línea: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Ejemplo de salida: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$./ejercicio1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i="1" lang="es"/>
              <a:t>Hola Sebastian!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Hola Andres!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Hola Kevin!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-53250" y="172550"/>
            <a:ext cx="4682700" cy="7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Variables y Operaciones</a:t>
            </a:r>
            <a:endParaRPr sz="3000"/>
          </a:p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920225" y="10969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525" y="769275"/>
            <a:ext cx="4224599" cy="424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325" y="1096900"/>
            <a:ext cx="28956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0550" y="0"/>
            <a:ext cx="1203450" cy="1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940050"/>
            <a:ext cx="1203450" cy="1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Necesidad de declarar las variables y sus tipos antes de asignarles valores.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tipos son fijos. No hay tipado </a:t>
            </a:r>
            <a:r>
              <a:rPr lang="es"/>
              <a:t>dinámico.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Podemos usar </a:t>
            </a:r>
            <a:r>
              <a:rPr b="1" lang="es"/>
              <a:t>a += n </a:t>
            </a:r>
            <a:r>
              <a:rPr lang="es"/>
              <a:t>pero si </a:t>
            </a:r>
            <a:r>
              <a:rPr b="1" lang="es"/>
              <a:t>n</a:t>
            </a:r>
            <a:r>
              <a:rPr lang="es"/>
              <a:t> es </a:t>
            </a:r>
            <a:r>
              <a:rPr b="1" lang="es"/>
              <a:t>1</a:t>
            </a:r>
            <a:r>
              <a:rPr lang="es"/>
              <a:t>, usamos a++ o ++a (solo para la suma y resta)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 false y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145" y="2484020"/>
            <a:ext cx="4797707" cy="21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Variables</a:t>
            </a:r>
            <a:endParaRPr sz="1400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391375"/>
            <a:ext cx="3604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 programa de calcular la distancia </a:t>
            </a:r>
            <a:r>
              <a:rPr lang="es"/>
              <a:t>euclidiana</a:t>
            </a:r>
            <a:r>
              <a:rPr lang="es"/>
              <a:t> entre dos puntos, para esto el programa pide entrar los dos puntos (x1, y1) y (x2, y2).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Use la </a:t>
            </a:r>
            <a:r>
              <a:rPr b="1" lang="es"/>
              <a:t>std::cin &gt;&gt; variable;  </a:t>
            </a:r>
            <a:r>
              <a:rPr lang="es"/>
              <a:t>para inputs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Use la biblioteca </a:t>
            </a:r>
            <a:r>
              <a:rPr b="1" lang="es"/>
              <a:t>math.h </a:t>
            </a:r>
            <a:r>
              <a:rPr lang="es"/>
              <a:t>para usar funciones matemáticas.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salida: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$./ejercicio2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 1:  </a:t>
            </a:r>
            <a:r>
              <a:rPr lang="es">
                <a:solidFill>
                  <a:srgbClr val="0000FF"/>
                </a:solidFill>
              </a:rPr>
              <a:t>1 2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 2:  </a:t>
            </a:r>
            <a:r>
              <a:rPr lang="es">
                <a:solidFill>
                  <a:srgbClr val="0000FF"/>
                </a:solidFill>
              </a:rPr>
              <a:t>5 -1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distancia:  5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025" y="1214150"/>
            <a:ext cx="4922700" cy="2658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265500" y="199200"/>
            <a:ext cx="4045200" cy="7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Condiciones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40050"/>
            <a:ext cx="1203450" cy="1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50" y="1780850"/>
            <a:ext cx="395287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499" y="2119949"/>
            <a:ext cx="4045200" cy="239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0550" y="0"/>
            <a:ext cx="1203450" cy="1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Diferentes casos</a:t>
            </a:r>
            <a:endParaRPr sz="1400"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Cree un programa en C++ que de encuentre las </a:t>
            </a:r>
            <a:r>
              <a:rPr lang="es"/>
              <a:t>raíces</a:t>
            </a:r>
            <a:r>
              <a:rPr lang="es"/>
              <a:t> de una ecuación de segundo grado, intente incluir la mayor cantidad de casos.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	      </a:t>
            </a:r>
            <a:r>
              <a:rPr b="1" lang="es"/>
              <a:t>A</a:t>
            </a:r>
            <a:r>
              <a:rPr lang="es"/>
              <a:t>x^2 + </a:t>
            </a:r>
            <a:r>
              <a:rPr b="1" lang="es"/>
              <a:t>B</a:t>
            </a:r>
            <a:r>
              <a:rPr lang="es"/>
              <a:t>x + </a:t>
            </a:r>
            <a:r>
              <a:rPr b="1" lang="es"/>
              <a:t>C</a:t>
            </a:r>
            <a:r>
              <a:rPr lang="es"/>
              <a:t> = 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Ejemplo de salida: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$./ejercicio3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A:  </a:t>
            </a:r>
            <a:r>
              <a:rPr lang="es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B:  </a:t>
            </a:r>
            <a:r>
              <a:rPr lang="es">
                <a:solidFill>
                  <a:srgbClr val="0000FF"/>
                </a:solidFill>
              </a:rPr>
              <a:t>6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>
                <a:solidFill>
                  <a:srgbClr val="0000FF"/>
                </a:solidFill>
              </a:rPr>
              <a:t>:  3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Solo tiene una solución: x = -1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	</a:t>
            </a:r>
            <a:endParaRPr/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503535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Diferentes casos</a:t>
            </a:r>
            <a:endParaRPr sz="1400"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503535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Cree un programa en C++ que pida un número del 1 al 7, y entregue el dia de la semana </a:t>
            </a:r>
            <a:r>
              <a:rPr lang="es"/>
              <a:t>correspondiente, en caso de ser inválido el input, debe notificar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Ejemplo de salida: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$./ejercicio4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Numero</a:t>
            </a:r>
            <a:r>
              <a:rPr lang="es"/>
              <a:t>:  </a:t>
            </a:r>
            <a:r>
              <a:rPr lang="es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Miercoles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413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condiciones van entre </a:t>
            </a:r>
            <a:r>
              <a:rPr lang="es"/>
              <a:t>paréntesis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existe </a:t>
            </a:r>
            <a:r>
              <a:rPr lang="es"/>
              <a:t>el </a:t>
            </a:r>
            <a:r>
              <a:rPr b="1" lang="es"/>
              <a:t>elif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bloques de definen por “{“ y “}”.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75" y="2964775"/>
            <a:ext cx="4439150" cy="16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949" y="661125"/>
            <a:ext cx="3101956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265500" y="199200"/>
            <a:ext cx="4045200" cy="7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550" y="0"/>
            <a:ext cx="1203450" cy="1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40050"/>
            <a:ext cx="1203450" cy="1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75" y="2252513"/>
            <a:ext cx="33337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124" y="2081300"/>
            <a:ext cx="4095200" cy="14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14325"/>
            <a:ext cx="452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 igual que las variables, los parámetros deben tener el tipo de dato que piden.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funciones deben indicar el tipo de retorno.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funciones solo pueden retornas </a:t>
            </a:r>
            <a:r>
              <a:rPr b="1" lang="es"/>
              <a:t>1</a:t>
            </a:r>
            <a:r>
              <a:rPr lang="es"/>
              <a:t> o </a:t>
            </a:r>
            <a:r>
              <a:rPr b="1" lang="es"/>
              <a:t>0</a:t>
            </a:r>
            <a:r>
              <a:rPr lang="es"/>
              <a:t> variables. En caso de ser 0, el tipo de la función es </a:t>
            </a:r>
            <a:r>
              <a:rPr b="1" lang="es"/>
              <a:t>void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todos los bloques, están delimitados por “{“ y “}”.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150" y="1939150"/>
            <a:ext cx="2184400" cy="27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125" y="1114323"/>
            <a:ext cx="2338445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56200" y="372563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5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56200" y="139994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Utilice los programas </a:t>
            </a:r>
            <a:r>
              <a:rPr lang="es"/>
              <a:t>anteriores</a:t>
            </a:r>
            <a:r>
              <a:rPr lang="es"/>
              <a:t> y </a:t>
            </a:r>
            <a:r>
              <a:rPr lang="es"/>
              <a:t>transformarlos</a:t>
            </a:r>
            <a:r>
              <a:rPr lang="es"/>
              <a:t> a funciones, donde los inputs son </a:t>
            </a:r>
            <a:r>
              <a:rPr lang="es"/>
              <a:t>parámetros</a:t>
            </a:r>
            <a:r>
              <a:rPr lang="es"/>
              <a:t> y los outputs son returns.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Luego cree un main() que utilice estas funciones.</a:t>
            </a:r>
            <a:endParaRPr/>
          </a:p>
        </p:txBody>
      </p:sp>
      <p:sp>
        <p:nvSpPr>
          <p:cNvPr id="189" name="Google Shape;189;p31"/>
          <p:cNvSpPr txBox="1"/>
          <p:nvPr>
            <p:ph type="title"/>
          </p:nvPr>
        </p:nvSpPr>
        <p:spPr>
          <a:xfrm>
            <a:off x="4247725" y="372563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6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4198750" y="1964100"/>
            <a:ext cx="1472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Traduzca</a:t>
            </a:r>
            <a:r>
              <a:rPr lang="es"/>
              <a:t> el siguiente programa a C++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25" y="1128285"/>
            <a:ext cx="2892925" cy="37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40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Links útiles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400"/>
              <a:buAutoNum type="arabicPeriod"/>
            </a:pPr>
            <a:r>
              <a:rPr lang="es" sz="2400" u="sng">
                <a:solidFill>
                  <a:srgbClr val="C9DAF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http://es.cppreference.com/w/P%C3%A1gina_principal</a:t>
            </a:r>
            <a:endParaRPr sz="2400">
              <a:solidFill>
                <a:srgbClr val="C9DAF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400"/>
              <a:buAutoNum type="arabicPeriod"/>
            </a:pPr>
            <a:r>
              <a:rPr lang="es" sz="2400" u="sng">
                <a:solidFill>
                  <a:srgbClr val="C9DAF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https://www.tutorialspoint.com/cplusplus/</a:t>
            </a:r>
            <a:endParaRPr sz="2400">
              <a:solidFill>
                <a:srgbClr val="C9DAF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AutoNum type="arabicPeriod"/>
            </a:pPr>
            <a:r>
              <a:rPr lang="es" sz="2400" u="sng">
                <a:solidFill>
                  <a:srgbClr val="CFE2F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http://c.conclase.net/curso/?cap=000#inicio</a:t>
            </a:r>
            <a:endParaRPr sz="2400">
              <a:solidFill>
                <a:srgbClr val="CFE2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AutoNum type="arabicPeriod"/>
            </a:pPr>
            <a:r>
              <a:rPr lang="es" sz="2400" u="sng">
                <a:solidFill>
                  <a:srgbClr val="CFE2F3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https://diyhacking.com/linux-commands-for-beginners/</a:t>
            </a:r>
            <a:endParaRPr sz="2400">
              <a:solidFill>
                <a:srgbClr val="CFE2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AutoNum type="arabicPeriod"/>
            </a:pPr>
            <a:r>
              <a:rPr lang="es" sz="2400" u="sng">
                <a:solidFill>
                  <a:srgbClr val="CFE2F3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https://cpp.sh</a:t>
            </a:r>
            <a:endParaRPr sz="24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265500" y="199200"/>
            <a:ext cx="4045200" cy="7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Bucles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40050"/>
            <a:ext cx="1203450" cy="1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00" y="1825500"/>
            <a:ext cx="30480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1725" y="1517725"/>
            <a:ext cx="37719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0550" y="0"/>
            <a:ext cx="1203450" cy="1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325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 de </a:t>
            </a:r>
            <a:r>
              <a:rPr lang="es"/>
              <a:t>paréntesis</a:t>
            </a:r>
            <a:r>
              <a:rPr lang="es"/>
              <a:t>, “{“ y “}”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 NO “recorre” iterables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47" y="1152475"/>
            <a:ext cx="5180425" cy="9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563" y="2011675"/>
            <a:ext cx="4016107" cy="27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860600"/>
            <a:ext cx="35242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3468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7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1588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Utilizando </a:t>
            </a:r>
            <a:r>
              <a:rPr b="1" lang="es"/>
              <a:t>for</a:t>
            </a:r>
            <a:r>
              <a:rPr lang="es"/>
              <a:t> y </a:t>
            </a:r>
            <a:r>
              <a:rPr b="1" lang="es"/>
              <a:t>while</a:t>
            </a:r>
            <a:r>
              <a:rPr lang="es"/>
              <a:t> programe: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Sumatorias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Productorias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502975" y="272025"/>
            <a:ext cx="8334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Segunda Parte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Arrays, matrices y vectores.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Structs 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265500" y="199200"/>
            <a:ext cx="4045200" cy="7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Listas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40050"/>
            <a:ext cx="1203450" cy="1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0550" y="0"/>
            <a:ext cx="1203450" cy="1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7" y="1952500"/>
            <a:ext cx="4549025" cy="8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477750" y="225475"/>
            <a:ext cx="3743100" cy="8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Arrays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75" y="1323950"/>
            <a:ext cx="7916850" cy="33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0550" y="0"/>
            <a:ext cx="1203450" cy="1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477750" y="225475"/>
            <a:ext cx="3743100" cy="8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Arrays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75" y="1323950"/>
            <a:ext cx="7916850" cy="33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/>
          <p:nvPr/>
        </p:nvSpPr>
        <p:spPr>
          <a:xfrm rot="-1963536">
            <a:off x="2254262" y="1171218"/>
            <a:ext cx="1502729" cy="25422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243" name="Google Shape;243;p38"/>
          <p:cNvSpPr/>
          <p:nvPr/>
        </p:nvSpPr>
        <p:spPr>
          <a:xfrm rot="-8263875">
            <a:off x="351735" y="1245769"/>
            <a:ext cx="703380" cy="28500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244" name="Google Shape;244;p38"/>
          <p:cNvSpPr/>
          <p:nvPr/>
        </p:nvSpPr>
        <p:spPr>
          <a:xfrm rot="-1963536">
            <a:off x="2254262" y="3190518"/>
            <a:ext cx="1502729" cy="25422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</p:txBody>
      </p:sp>
      <p:cxnSp>
        <p:nvCxnSpPr>
          <p:cNvPr id="245" name="Google Shape;245;p38"/>
          <p:cNvCxnSpPr/>
          <p:nvPr/>
        </p:nvCxnSpPr>
        <p:spPr>
          <a:xfrm>
            <a:off x="4881975" y="1805300"/>
            <a:ext cx="1689000" cy="47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8"/>
          <p:cNvSpPr txBox="1"/>
          <p:nvPr/>
        </p:nvSpPr>
        <p:spPr>
          <a:xfrm>
            <a:off x="6756300" y="2045050"/>
            <a:ext cx="181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y dar valores</a:t>
            </a:r>
            <a:endParaRPr/>
          </a:p>
        </p:txBody>
      </p:sp>
      <p:cxnSp>
        <p:nvCxnSpPr>
          <p:cNvPr id="247" name="Google Shape;247;p38"/>
          <p:cNvCxnSpPr/>
          <p:nvPr/>
        </p:nvCxnSpPr>
        <p:spPr>
          <a:xfrm>
            <a:off x="2887775" y="2371975"/>
            <a:ext cx="1056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8"/>
          <p:cNvSpPr txBox="1"/>
          <p:nvPr/>
        </p:nvSpPr>
        <p:spPr>
          <a:xfrm>
            <a:off x="4042875" y="2203075"/>
            <a:ext cx="1253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</a:t>
            </a:r>
            <a:endParaRPr/>
          </a:p>
        </p:txBody>
      </p:sp>
      <p:cxnSp>
        <p:nvCxnSpPr>
          <p:cNvPr id="249" name="Google Shape;249;p38"/>
          <p:cNvCxnSpPr/>
          <p:nvPr/>
        </p:nvCxnSpPr>
        <p:spPr>
          <a:xfrm>
            <a:off x="2996750" y="2807850"/>
            <a:ext cx="2048700" cy="50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8"/>
          <p:cNvSpPr txBox="1"/>
          <p:nvPr/>
        </p:nvSpPr>
        <p:spPr>
          <a:xfrm>
            <a:off x="5169375" y="3176025"/>
            <a:ext cx="1401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Dar valores</a:t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0550" y="0"/>
            <a:ext cx="1203450" cy="1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Declarar tipo de variable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Solo poseen un tipo de datos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Tienen tamaño fijo y debe declararse.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Se usan [] para crear un arreglo.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Se usan </a:t>
            </a:r>
            <a:r>
              <a:rPr lang="es" sz="3000"/>
              <a:t>índices</a:t>
            </a:r>
            <a:r>
              <a:rPr lang="es" sz="3000"/>
              <a:t> como en Python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391350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8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4821325" y="1326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 programa que: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Crear una matriz de enteros de tamaño 3x3x3 con valores dado.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Mostrar cada valor 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 programa que: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Crear un arreglo de tamaño 10 de enteros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Rellenarlo con datos ingresados por el usuario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Mostrar cada valor elevado a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Mostrar cada valor pero recorrido de manera inversa.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Mostrar la suma de todos los valores del arreglo.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0"/>
          <p:cNvSpPr txBox="1"/>
          <p:nvPr>
            <p:ph type="title"/>
          </p:nvPr>
        </p:nvSpPr>
        <p:spPr>
          <a:xfrm>
            <a:off x="4930550" y="373975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9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265500" y="199200"/>
            <a:ext cx="4045200" cy="7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Diccionarios</a:t>
            </a: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40050"/>
            <a:ext cx="1203450" cy="1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300" y="1708000"/>
            <a:ext cx="7938425" cy="16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0550" y="0"/>
            <a:ext cx="1203450" cy="1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Prerrequisitos: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</a:t>
            </a:r>
            <a:r>
              <a:rPr lang="es" sz="1800"/>
              <a:t>rogramación en lenguaje Python.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Tener instalado algún compilador para C++.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950" y="1707475"/>
            <a:ext cx="2387875" cy="23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477750" y="225475"/>
            <a:ext cx="3743100" cy="8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Struct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550" y="0"/>
            <a:ext cx="1203450" cy="1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50" y="1203450"/>
            <a:ext cx="4044693" cy="37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2"/>
          <p:cNvSpPr txBox="1"/>
          <p:nvPr/>
        </p:nvSpPr>
        <p:spPr>
          <a:xfrm>
            <a:off x="0" y="0"/>
            <a:ext cx="2648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Algo similar a un diccionario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477750" y="225475"/>
            <a:ext cx="3743100" cy="8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Struct</a:t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550" y="0"/>
            <a:ext cx="1203450" cy="1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50" y="1203450"/>
            <a:ext cx="4044693" cy="379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43"/>
          <p:cNvCxnSpPr/>
          <p:nvPr/>
        </p:nvCxnSpPr>
        <p:spPr>
          <a:xfrm flipH="1" rot="10800000">
            <a:off x="2321225" y="1417900"/>
            <a:ext cx="3987900" cy="21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43"/>
          <p:cNvSpPr txBox="1"/>
          <p:nvPr/>
        </p:nvSpPr>
        <p:spPr>
          <a:xfrm>
            <a:off x="6360325" y="1218550"/>
            <a:ext cx="17997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Nuevo tipo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1" name="Google Shape;291;p43"/>
          <p:cNvCxnSpPr/>
          <p:nvPr/>
        </p:nvCxnSpPr>
        <p:spPr>
          <a:xfrm>
            <a:off x="3118825" y="1929250"/>
            <a:ext cx="3190500" cy="29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43"/>
          <p:cNvSpPr txBox="1"/>
          <p:nvPr/>
        </p:nvSpPr>
        <p:spPr>
          <a:xfrm>
            <a:off x="6462600" y="2154200"/>
            <a:ext cx="14778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Miembros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(tipo y nombre)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3" name="Google Shape;293;p43"/>
          <p:cNvCxnSpPr/>
          <p:nvPr/>
        </p:nvCxnSpPr>
        <p:spPr>
          <a:xfrm>
            <a:off x="3957325" y="2880225"/>
            <a:ext cx="2372400" cy="53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43"/>
          <p:cNvSpPr txBox="1"/>
          <p:nvPr/>
        </p:nvSpPr>
        <p:spPr>
          <a:xfrm>
            <a:off x="6452375" y="3146100"/>
            <a:ext cx="1656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Variable del tipo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“struct Persona”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5" name="Google Shape;295;p43"/>
          <p:cNvCxnSpPr/>
          <p:nvPr/>
        </p:nvCxnSpPr>
        <p:spPr>
          <a:xfrm>
            <a:off x="3180175" y="3115425"/>
            <a:ext cx="2945100" cy="75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43"/>
          <p:cNvSpPr txBox="1"/>
          <p:nvPr/>
        </p:nvSpPr>
        <p:spPr>
          <a:xfrm>
            <a:off x="6242700" y="3759625"/>
            <a:ext cx="19176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Acceso a los miembros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(para leer y cambiar)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3855075" y="3882325"/>
            <a:ext cx="685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43"/>
          <p:cNvCxnSpPr/>
          <p:nvPr/>
        </p:nvCxnSpPr>
        <p:spPr>
          <a:xfrm>
            <a:off x="3722125" y="3882325"/>
            <a:ext cx="1983900" cy="1022700"/>
          </a:xfrm>
          <a:prstGeom prst="bentConnector3">
            <a:avLst>
              <a:gd fmla="val 293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3"/>
          <p:cNvSpPr txBox="1"/>
          <p:nvPr/>
        </p:nvSpPr>
        <p:spPr>
          <a:xfrm>
            <a:off x="5982000" y="4679925"/>
            <a:ext cx="2699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Arreglo de “struct Persona”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Declarar al nuevo tipo struct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Cantidad de miembros fijo y  tipo definido.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Se acceden con el punto (.)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330000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10</a:t>
            </a:r>
            <a:endParaRPr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 programa que: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Declare un tipo struct alumno, con miembros nombre y rol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Cree dos variables del tipo struct alumno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Asignar</a:t>
            </a:r>
            <a:r>
              <a:rPr lang="es"/>
              <a:t> valores por inputs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Mostrar cada alumno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302550" y="487425"/>
            <a:ext cx="8538900" cy="33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Tercera Parte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Paso por referencia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Punteros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por referencia</a:t>
            </a:r>
            <a:endParaRPr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Consiste en entregarle a los parámetros de una función la variable misma y no una copia, de esta forma cualquier cambio que ocurra en la variable dentro de la función también tendrá impacto fuera de esta función.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Esto nos permite: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Ahorrar memoria al no crear nuevas variables donde copiar.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El retornar solo un valor en una función no nos limita para “responder” con más de una variable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/>
              <a:t>Para usarlo, necesitamos poner </a:t>
            </a:r>
            <a:r>
              <a:rPr lang="es" sz="1400">
                <a:solidFill>
                  <a:srgbClr val="E06666"/>
                </a:solidFill>
              </a:rPr>
              <a:t>“&amp;”</a:t>
            </a:r>
            <a:r>
              <a:rPr lang="es" sz="1400"/>
              <a:t> antes del nombre de cada parámetro que queramos pasar por referencia.</a:t>
            </a:r>
            <a:endParaRPr sz="1400"/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200" y="3778875"/>
            <a:ext cx="1203450" cy="1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311700" y="391350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valor</a:t>
            </a:r>
            <a:endParaRPr/>
          </a:p>
        </p:txBody>
      </p:sp>
      <p:sp>
        <p:nvSpPr>
          <p:cNvPr id="329" name="Google Shape;329;p48"/>
          <p:cNvSpPr txBox="1"/>
          <p:nvPr>
            <p:ph type="title"/>
          </p:nvPr>
        </p:nvSpPr>
        <p:spPr>
          <a:xfrm>
            <a:off x="4930550" y="373975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referencia</a:t>
            </a:r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1350"/>
            <a:ext cx="3074401" cy="383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250" y="1101350"/>
            <a:ext cx="2890531" cy="383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8"/>
          <p:cNvSpPr txBox="1"/>
          <p:nvPr/>
        </p:nvSpPr>
        <p:spPr>
          <a:xfrm>
            <a:off x="1779275" y="3135875"/>
            <a:ext cx="490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;</a:t>
            </a:r>
            <a:endParaRPr/>
          </a:p>
        </p:txBody>
      </p:sp>
      <p:sp>
        <p:nvSpPr>
          <p:cNvPr id="333" name="Google Shape;333;p48"/>
          <p:cNvSpPr txBox="1"/>
          <p:nvPr/>
        </p:nvSpPr>
        <p:spPr>
          <a:xfrm>
            <a:off x="6246900" y="3135875"/>
            <a:ext cx="490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311700" y="391350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11</a:t>
            </a:r>
            <a:endParaRPr/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función que: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Tome dos enteros a y b y cambie sus valores (a vale b ,b vale 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Averigüe </a:t>
            </a:r>
            <a:r>
              <a:rPr lang="es"/>
              <a:t>cómo</a:t>
            </a:r>
            <a:r>
              <a:rPr lang="es"/>
              <a:t> se pasan los arreglos como parámetro y qué relación tiene con el paso por referencia.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3	Describa de </a:t>
            </a:r>
            <a:r>
              <a:rPr lang="es"/>
              <a:t>qué</a:t>
            </a:r>
            <a:r>
              <a:rPr lang="es"/>
              <a:t> otra forma se pueden retornar varias variables en una función. (hint: secciones anteriores)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Memoria</a:t>
            </a:r>
            <a:endParaRPr/>
          </a:p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5376975" y="391350"/>
            <a:ext cx="33111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Antes de comenzar a definir lo que es un puntero, debemos hablar de la memoria de nuestro computador.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0"/>
          <p:cNvSpPr txBox="1"/>
          <p:nvPr/>
        </p:nvSpPr>
        <p:spPr>
          <a:xfrm>
            <a:off x="3452600" y="1889025"/>
            <a:ext cx="46836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Imaginen la memoria como una lista o </a:t>
            </a:r>
            <a:r>
              <a:rPr b="1" lang="es"/>
              <a:t>arreglo</a:t>
            </a:r>
            <a:r>
              <a:rPr lang="es"/>
              <a:t> con las ‘valores’.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Accedemos a esta lista por el </a:t>
            </a:r>
            <a:r>
              <a:rPr lang="es"/>
              <a:t>índice, al que llamaremos </a:t>
            </a:r>
            <a:r>
              <a:rPr b="1" lang="es"/>
              <a:t>dirección de memoria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75" y="1196800"/>
            <a:ext cx="20002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Memoria</a:t>
            </a:r>
            <a:endParaRPr/>
          </a:p>
        </p:txBody>
      </p:sp>
      <p:sp>
        <p:nvSpPr>
          <p:cNvPr id="353" name="Google Shape;353;p51"/>
          <p:cNvSpPr txBox="1"/>
          <p:nvPr/>
        </p:nvSpPr>
        <p:spPr>
          <a:xfrm>
            <a:off x="728725" y="1422075"/>
            <a:ext cx="3297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1"/>
          <p:cNvSpPr/>
          <p:nvPr/>
        </p:nvSpPr>
        <p:spPr>
          <a:xfrm>
            <a:off x="2052400" y="1330100"/>
            <a:ext cx="1436100" cy="516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 </a:t>
            </a:r>
            <a:r>
              <a:rPr b="1" lang="es">
                <a:solidFill>
                  <a:srgbClr val="FFFFFF"/>
                </a:solidFill>
              </a:rPr>
              <a:t>Variable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5" name="Google Shape;355;p51"/>
          <p:cNvSpPr/>
          <p:nvPr/>
        </p:nvSpPr>
        <p:spPr>
          <a:xfrm>
            <a:off x="344175" y="2677875"/>
            <a:ext cx="1096500" cy="45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Nombre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6" name="Google Shape;356;p51"/>
          <p:cNvSpPr/>
          <p:nvPr/>
        </p:nvSpPr>
        <p:spPr>
          <a:xfrm>
            <a:off x="4023750" y="2677875"/>
            <a:ext cx="1096500" cy="45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Valor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7" name="Google Shape;357;p51"/>
          <p:cNvSpPr/>
          <p:nvPr/>
        </p:nvSpPr>
        <p:spPr>
          <a:xfrm>
            <a:off x="2222200" y="2575275"/>
            <a:ext cx="1096500" cy="657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Dirección de memoria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58" name="Google Shape;358;p51"/>
          <p:cNvCxnSpPr>
            <a:stCxn id="354" idx="4"/>
          </p:cNvCxnSpPr>
          <p:nvPr/>
        </p:nvCxnSpPr>
        <p:spPr>
          <a:xfrm flipH="1">
            <a:off x="1096750" y="1846700"/>
            <a:ext cx="167370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51"/>
          <p:cNvCxnSpPr>
            <a:stCxn id="357" idx="0"/>
            <a:endCxn id="354" idx="4"/>
          </p:cNvCxnSpPr>
          <p:nvPr/>
        </p:nvCxnSpPr>
        <p:spPr>
          <a:xfrm rot="10800000">
            <a:off x="2770450" y="1846575"/>
            <a:ext cx="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51"/>
          <p:cNvCxnSpPr>
            <a:stCxn id="354" idx="4"/>
            <a:endCxn id="356" idx="0"/>
          </p:cNvCxnSpPr>
          <p:nvPr/>
        </p:nvCxnSpPr>
        <p:spPr>
          <a:xfrm>
            <a:off x="2770450" y="1846700"/>
            <a:ext cx="1801500" cy="8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1" name="Google Shape;3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550" y="1189725"/>
            <a:ext cx="20002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/>
          <p:nvPr/>
        </p:nvSpPr>
        <p:spPr>
          <a:xfrm>
            <a:off x="7520700" y="2087175"/>
            <a:ext cx="1351200" cy="24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var1</a:t>
            </a:r>
            <a:endParaRPr b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Opciones para usar Linux: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Usar </a:t>
            </a:r>
            <a:r>
              <a:rPr lang="es" sz="1200" u="sng">
                <a:solidFill>
                  <a:schemeClr val="hlink"/>
                </a:solidFill>
                <a:hlinkClick r:id="rId3"/>
              </a:rPr>
              <a:t>Bash de Windows</a:t>
            </a:r>
            <a:r>
              <a:rPr lang="es" sz="1200"/>
              <a:t>: Activar el modo Windows inside, instalar actualizaciones de Developer, activar Bash.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Instalar alguna máquina virtual como </a:t>
            </a:r>
            <a:r>
              <a:rPr lang="es" sz="1200" u="sng">
                <a:solidFill>
                  <a:schemeClr val="hlink"/>
                </a:solidFill>
                <a:hlinkClick r:id="rId4"/>
              </a:rPr>
              <a:t>VirtualBox</a:t>
            </a:r>
            <a:r>
              <a:rPr lang="es" sz="1200"/>
              <a:t>, instalar alguna distribución de linux.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Crear una partición y crear un dualboot, (poder usar windows y linux en el mismo pc)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Instalar de cero alguna distribución de Linux.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Distribuciones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Ubuntu</a:t>
            </a:r>
            <a:r>
              <a:rPr lang="es"/>
              <a:t>  			</a:t>
            </a:r>
            <a:r>
              <a:rPr lang="es" sz="1100" u="sng">
                <a:solidFill>
                  <a:schemeClr val="hlink"/>
                </a:solidFill>
                <a:hlinkClick r:id="rId6"/>
              </a:rPr>
              <a:t>instalación </a:t>
            </a:r>
            <a:r>
              <a:rPr lang="es" sz="1100"/>
              <a:t>  </a:t>
            </a:r>
            <a:r>
              <a:rPr lang="es"/>
              <a:t>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7"/>
              </a:rPr>
              <a:t>Fedora</a:t>
            </a:r>
            <a:r>
              <a:rPr lang="es"/>
              <a:t>                       	</a:t>
            </a:r>
            <a:r>
              <a:rPr lang="es" sz="1100" u="sng">
                <a:solidFill>
                  <a:schemeClr val="hlink"/>
                </a:solidFill>
                <a:hlinkClick r:id="rId8"/>
              </a:rPr>
              <a:t>instalación</a:t>
            </a:r>
            <a:r>
              <a:rPr lang="es"/>
              <a:t>									   </a:t>
            </a:r>
            <a:r>
              <a:rPr lang="es" u="sng">
                <a:solidFill>
                  <a:schemeClr val="hlink"/>
                </a:solidFill>
                <a:hlinkClick r:id="rId9"/>
              </a:rPr>
              <a:t>Todas</a:t>
            </a: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Memoria</a:t>
            </a:r>
            <a:endParaRPr/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311700" y="1152463"/>
            <a:ext cx="32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esto surgen </a:t>
            </a:r>
            <a:r>
              <a:rPr lang="es"/>
              <a:t>dos conceptos importantes: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/>
              <a:t>El tamaño de todas variables y su posición en memoria.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/>
              <a:t>Todo dato está almacenado a partir de una dirección de memoria. Esta dirección puede ser obtenida y manipulada también como un dato más.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200" y="3778875"/>
            <a:ext cx="1203450" cy="1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225" y="1669350"/>
            <a:ext cx="3844124" cy="23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</a:t>
            </a:r>
            <a:endParaRPr/>
          </a:p>
        </p:txBody>
      </p:sp>
      <p:sp>
        <p:nvSpPr>
          <p:cNvPr id="376" name="Google Shape;376;p53"/>
          <p:cNvSpPr txBox="1"/>
          <p:nvPr>
            <p:ph idx="1" type="body"/>
          </p:nvPr>
        </p:nvSpPr>
        <p:spPr>
          <a:xfrm>
            <a:off x="3328800" y="1173700"/>
            <a:ext cx="5387700" cy="3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puntero es una variable  que almacena la </a:t>
            </a:r>
            <a:r>
              <a:rPr b="1" lang="es"/>
              <a:t>dirección de memoria </a:t>
            </a:r>
            <a:r>
              <a:rPr lang="es"/>
              <a:t>de </a:t>
            </a:r>
            <a:r>
              <a:rPr b="1" lang="es"/>
              <a:t>otra variable.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A esto se le llama </a:t>
            </a:r>
            <a:r>
              <a:rPr b="1" lang="es" sz="1400"/>
              <a:t>apuntar </a:t>
            </a:r>
            <a:r>
              <a:rPr lang="es" sz="1400"/>
              <a:t>(ej: a apunta a b)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Los punteros proporcionan la mayor parte de la potencia al C/C++, y marcan la principal diferencia con otros lenguajes.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Los punteros permiten manipular la memoria de forma eficiente, acceder y modificar las variables a las que apuntan.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200" y="3778875"/>
            <a:ext cx="1203450" cy="1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00" y="693350"/>
            <a:ext cx="3097900" cy="39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3"/>
          <p:cNvSpPr txBox="1"/>
          <p:nvPr/>
        </p:nvSpPr>
        <p:spPr>
          <a:xfrm>
            <a:off x="2405475" y="3551625"/>
            <a:ext cx="474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42</a:t>
            </a:r>
            <a:endParaRPr b="1"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</a:t>
            </a:r>
            <a:endParaRPr/>
          </a:p>
        </p:txBody>
      </p:sp>
      <p:sp>
        <p:nvSpPr>
          <p:cNvPr id="385" name="Google Shape;385;p54"/>
          <p:cNvSpPr txBox="1"/>
          <p:nvPr/>
        </p:nvSpPr>
        <p:spPr>
          <a:xfrm>
            <a:off x="437550" y="1096625"/>
            <a:ext cx="8268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Declaración:		</a:t>
            </a:r>
            <a:r>
              <a:rPr lang="es" sz="1800">
                <a:solidFill>
                  <a:srgbClr val="666666"/>
                </a:solidFill>
              </a:rPr>
              <a:t>&lt;tipo&gt;* &lt;nombre&gt;;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crear una variable de tipo puntero utilizamos el </a:t>
            </a:r>
            <a:r>
              <a:rPr b="1" lang="es"/>
              <a:t>* </a:t>
            </a:r>
            <a:r>
              <a:rPr lang="es"/>
              <a:t>.</a:t>
            </a:r>
            <a:endParaRPr/>
          </a:p>
        </p:txBody>
      </p:sp>
      <p:pic>
        <p:nvPicPr>
          <p:cNvPr id="386" name="Google Shape;3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25" y="1869175"/>
            <a:ext cx="75149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4"/>
          <p:cNvSpPr txBox="1"/>
          <p:nvPr/>
        </p:nvSpPr>
        <p:spPr>
          <a:xfrm>
            <a:off x="486825" y="3155425"/>
            <a:ext cx="82689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Asignación</a:t>
            </a:r>
            <a:r>
              <a:rPr lang="es" sz="1800">
                <a:solidFill>
                  <a:schemeClr val="dk1"/>
                </a:solidFill>
              </a:rPr>
              <a:t>:		</a:t>
            </a:r>
            <a:r>
              <a:rPr lang="es" sz="1800">
                <a:solidFill>
                  <a:srgbClr val="666666"/>
                </a:solidFill>
              </a:rPr>
              <a:t>&lt;puntero&gt; = &lt;dirección de memoria&gt;;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</a:rPr>
              <a:t>				</a:t>
            </a:r>
            <a:r>
              <a:rPr lang="es" sz="1800">
                <a:solidFill>
                  <a:srgbClr val="666666"/>
                </a:solidFill>
              </a:rPr>
              <a:t>&lt;puntero&gt; = &amp;&lt;variable&gt;;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Utilizamos el caracter </a:t>
            </a:r>
            <a:r>
              <a:rPr b="1" lang="es"/>
              <a:t>&amp;  </a:t>
            </a:r>
            <a:r>
              <a:rPr lang="es"/>
              <a:t>(dereferencia) para obtener la dirección de memoria de una variable.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50" y="4095750"/>
            <a:ext cx="41719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4"/>
          <p:cNvSpPr/>
          <p:nvPr/>
        </p:nvSpPr>
        <p:spPr>
          <a:xfrm>
            <a:off x="5362825" y="4060225"/>
            <a:ext cx="2065800" cy="884400"/>
          </a:xfrm>
          <a:prstGeom prst="wave">
            <a:avLst>
              <a:gd fmla="val 12500" name="adj1"/>
              <a:gd fmla="val 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de ‘b’ debe ser el tipo al que apunta ‘a’</a:t>
            </a:r>
            <a:endParaRPr/>
          </a:p>
        </p:txBody>
      </p:sp>
      <p:sp>
        <p:nvSpPr>
          <p:cNvPr id="390" name="Google Shape;390;p54"/>
          <p:cNvSpPr/>
          <p:nvPr/>
        </p:nvSpPr>
        <p:spPr>
          <a:xfrm>
            <a:off x="6636325" y="325450"/>
            <a:ext cx="1995000" cy="1521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no se quiere apuntar a alguna variables, le </a:t>
            </a:r>
            <a:r>
              <a:rPr lang="es"/>
              <a:t>asignamos</a:t>
            </a:r>
            <a:r>
              <a:rPr lang="es"/>
              <a:t> al puntero el valor de NULL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>
            <p:ph idx="2" type="body"/>
          </p:nvPr>
        </p:nvSpPr>
        <p:spPr>
          <a:xfrm>
            <a:off x="437550" y="3452575"/>
            <a:ext cx="83949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usamos punteros a estructuras podemos acceder a sus miembros de dos maneras: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&lt;puntero&gt;</a:t>
            </a:r>
            <a:r>
              <a:rPr b="1" lang="e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&lt;miembro&gt;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		&lt;puntero&gt;</a:t>
            </a:r>
            <a:r>
              <a:rPr b="1" lang="e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&lt;miembro&gt;</a:t>
            </a:r>
            <a:endParaRPr/>
          </a:p>
        </p:txBody>
      </p:sp>
      <p:sp>
        <p:nvSpPr>
          <p:cNvPr id="396" name="Google Shape;396;p55"/>
          <p:cNvSpPr txBox="1"/>
          <p:nvPr/>
        </p:nvSpPr>
        <p:spPr>
          <a:xfrm>
            <a:off x="437550" y="304225"/>
            <a:ext cx="8268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Referenciar</a:t>
            </a:r>
            <a:r>
              <a:rPr lang="es" sz="1800">
                <a:solidFill>
                  <a:schemeClr val="dk1"/>
                </a:solidFill>
              </a:rPr>
              <a:t>:		</a:t>
            </a:r>
            <a:r>
              <a:rPr lang="es" sz="1800">
                <a:solidFill>
                  <a:srgbClr val="666666"/>
                </a:solidFill>
              </a:rPr>
              <a:t>*&lt;puntero&gt;;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</a:rPr>
              <a:t>				</a:t>
            </a:r>
            <a:r>
              <a:rPr lang="es" sz="1800">
                <a:solidFill>
                  <a:srgbClr val="666666"/>
                </a:solidFill>
              </a:rPr>
              <a:t>*&lt;puntero&gt; = &lt;valor&gt;;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acceder a la variable que apunta el puntero utilizamos el </a:t>
            </a:r>
            <a:r>
              <a:rPr b="1" lang="es"/>
              <a:t>* </a:t>
            </a:r>
            <a:r>
              <a:rPr lang="es"/>
              <a:t>.</a:t>
            </a:r>
            <a:endParaRPr/>
          </a:p>
        </p:txBody>
      </p:sp>
      <p:pic>
        <p:nvPicPr>
          <p:cNvPr id="397" name="Google Shape;3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75" y="1341025"/>
            <a:ext cx="4035975" cy="18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type="title"/>
          </p:nvPr>
        </p:nvSpPr>
        <p:spPr>
          <a:xfrm>
            <a:off x="311700" y="391350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12</a:t>
            </a:r>
            <a:endParaRPr/>
          </a:p>
        </p:txBody>
      </p:sp>
      <p:sp>
        <p:nvSpPr>
          <p:cNvPr id="403" name="Google Shape;403;p56"/>
          <p:cNvSpPr txBox="1"/>
          <p:nvPr>
            <p:ph idx="1" type="body"/>
          </p:nvPr>
        </p:nvSpPr>
        <p:spPr>
          <a:xfrm>
            <a:off x="311700" y="1152475"/>
            <a:ext cx="27660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Explique e indique la salida del siguiente código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400" y="1152475"/>
            <a:ext cx="5593950" cy="36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 txBox="1"/>
          <p:nvPr>
            <p:ph type="title"/>
          </p:nvPr>
        </p:nvSpPr>
        <p:spPr>
          <a:xfrm>
            <a:off x="311700" y="391350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13</a:t>
            </a:r>
            <a:endParaRPr/>
          </a:p>
        </p:txBody>
      </p:sp>
      <p:sp>
        <p:nvSpPr>
          <p:cNvPr id="410" name="Google Shape;410;p57"/>
          <p:cNvSpPr txBox="1"/>
          <p:nvPr>
            <p:ph idx="1" type="body"/>
          </p:nvPr>
        </p:nvSpPr>
        <p:spPr>
          <a:xfrm>
            <a:off x="233875" y="1329350"/>
            <a:ext cx="2772900" cy="3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Responda: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Dado un puntero p ¿qué significa p, *p, &amp;p?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¿Cuál es siempre igual a x, *&amp;x o &amp;*x ?¿y por qué?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7"/>
          <p:cNvSpPr txBox="1"/>
          <p:nvPr>
            <p:ph type="title"/>
          </p:nvPr>
        </p:nvSpPr>
        <p:spPr>
          <a:xfrm>
            <a:off x="4553425" y="441475"/>
            <a:ext cx="399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14</a:t>
            </a:r>
            <a:endParaRPr/>
          </a:p>
        </p:txBody>
      </p:sp>
      <p:pic>
        <p:nvPicPr>
          <p:cNvPr id="412" name="Google Shape;41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000" y="2299325"/>
            <a:ext cx="5754600" cy="190315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7"/>
          <p:cNvSpPr txBox="1"/>
          <p:nvPr>
            <p:ph idx="1" type="body"/>
          </p:nvPr>
        </p:nvSpPr>
        <p:spPr>
          <a:xfrm>
            <a:off x="3361000" y="1230300"/>
            <a:ext cx="27660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Explique e indique la salida del siguiente código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8"/>
          <p:cNvSpPr txBox="1"/>
          <p:nvPr>
            <p:ph type="title"/>
          </p:nvPr>
        </p:nvSpPr>
        <p:spPr>
          <a:xfrm>
            <a:off x="311700" y="391350"/>
            <a:ext cx="85206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Memoria dinámica y ejemplo de uso de punteros: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Listas enlazadas</a:t>
            </a:r>
            <a:endParaRPr sz="2400"/>
          </a:p>
        </p:txBody>
      </p:sp>
      <p:sp>
        <p:nvSpPr>
          <p:cNvPr id="419" name="Google Shape;419;p58"/>
          <p:cNvSpPr txBox="1"/>
          <p:nvPr>
            <p:ph idx="1" type="body"/>
          </p:nvPr>
        </p:nvSpPr>
        <p:spPr>
          <a:xfrm>
            <a:off x="311700" y="1464525"/>
            <a:ext cx="76689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Memoria de Stack:  </a:t>
            </a:r>
            <a:r>
              <a:rPr lang="es"/>
              <a:t>Asignación automática, variables con tamaño conocido al compilar.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/>
              <a:t>Memoria de Heap:  </a:t>
            </a:r>
            <a:r>
              <a:rPr lang="es"/>
              <a:t>Asignación definida por el programador utilizando </a:t>
            </a:r>
            <a:r>
              <a:rPr b="1" lang="es"/>
              <a:t>new </a:t>
            </a:r>
            <a:r>
              <a:rPr lang="es"/>
              <a:t>y </a:t>
            </a:r>
            <a:r>
              <a:rPr b="1" lang="es"/>
              <a:t>delete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	 </a:t>
            </a:r>
            <a:r>
              <a:rPr lang="e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&lt;puntero&gt; = </a:t>
            </a:r>
            <a:r>
              <a:rPr b="1" lang="e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&lt;tipo&gt;;         //</a:t>
            </a:r>
            <a:r>
              <a:rPr b="1" lang="es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new retorna una dirección de memoria</a:t>
            </a:r>
            <a:endParaRPr b="1"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	</a:t>
            </a:r>
            <a:r>
              <a:rPr b="1" lang="e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delete </a:t>
            </a:r>
            <a:r>
              <a:rPr lang="es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&lt;puntero&gt;;		     //</a:t>
            </a:r>
            <a:r>
              <a:rPr b="1" lang="es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delete pide una dirección de memoria.</a:t>
            </a:r>
            <a:endParaRPr b="1"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8" y="1031600"/>
            <a:ext cx="4787226" cy="38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675" y="341825"/>
            <a:ext cx="5826400" cy="122840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9"/>
          <p:cNvSpPr txBox="1"/>
          <p:nvPr>
            <p:ph type="title"/>
          </p:nvPr>
        </p:nvSpPr>
        <p:spPr>
          <a:xfrm>
            <a:off x="205575" y="4055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</p:txBody>
      </p:sp>
      <p:sp>
        <p:nvSpPr>
          <p:cNvPr id="427" name="Google Shape;427;p59"/>
          <p:cNvSpPr txBox="1"/>
          <p:nvPr/>
        </p:nvSpPr>
        <p:spPr>
          <a:xfrm>
            <a:off x="2780450" y="1188600"/>
            <a:ext cx="5094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‘a’</a:t>
            </a:r>
            <a:endParaRPr/>
          </a:p>
        </p:txBody>
      </p:sp>
      <p:sp>
        <p:nvSpPr>
          <p:cNvPr id="428" name="Google Shape;428;p59"/>
          <p:cNvSpPr txBox="1"/>
          <p:nvPr/>
        </p:nvSpPr>
        <p:spPr>
          <a:xfrm>
            <a:off x="4156825" y="1188600"/>
            <a:ext cx="5094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‘t’</a:t>
            </a:r>
            <a:endParaRPr/>
          </a:p>
        </p:txBody>
      </p:sp>
      <p:sp>
        <p:nvSpPr>
          <p:cNvPr id="429" name="Google Shape;429;p59"/>
          <p:cNvSpPr txBox="1"/>
          <p:nvPr/>
        </p:nvSpPr>
        <p:spPr>
          <a:xfrm>
            <a:off x="6169950" y="1188600"/>
            <a:ext cx="5094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‘c’</a:t>
            </a:r>
            <a:endParaRPr/>
          </a:p>
        </p:txBody>
      </p:sp>
      <p:sp>
        <p:nvSpPr>
          <p:cNvPr id="430" name="Google Shape;430;p59"/>
          <p:cNvSpPr txBox="1"/>
          <p:nvPr/>
        </p:nvSpPr>
        <p:spPr>
          <a:xfrm>
            <a:off x="7546300" y="1188600"/>
            <a:ext cx="5094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‘h’</a:t>
            </a:r>
            <a:endParaRPr/>
          </a:p>
        </p:txBody>
      </p:sp>
      <p:sp>
        <p:nvSpPr>
          <p:cNvPr id="431" name="Google Shape;431;p59"/>
          <p:cNvSpPr/>
          <p:nvPr/>
        </p:nvSpPr>
        <p:spPr>
          <a:xfrm>
            <a:off x="7188150" y="0"/>
            <a:ext cx="1599000" cy="10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9"/>
          <p:cNvSpPr/>
          <p:nvPr/>
        </p:nvSpPr>
        <p:spPr>
          <a:xfrm>
            <a:off x="3289850" y="438650"/>
            <a:ext cx="629700" cy="25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</a:t>
            </a:r>
            <a:endParaRPr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0644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Instalar un compilador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Linux: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Viene instalado por defecto en nuestro sistema, caso contrario: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Debian/Ubuntu:   </a:t>
            </a:r>
            <a:r>
              <a:rPr b="1" lang="es"/>
              <a:t>sudo apt-get install g++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Fedora: 		</a:t>
            </a:r>
            <a:r>
              <a:rPr b="1" lang="es"/>
              <a:t>sudo dnf install </a:t>
            </a:r>
            <a:r>
              <a:rPr b="1" lang="es"/>
              <a:t>gcc-c++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Arch:			</a:t>
            </a:r>
            <a:r>
              <a:rPr b="1" lang="es"/>
              <a:t>pacman -Ss base-devel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Buscar (?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Existen varias herramientas para crear y compilar código, pero para </a:t>
            </a:r>
            <a:r>
              <a:rPr lang="es"/>
              <a:t>utilizar</a:t>
            </a:r>
            <a:r>
              <a:rPr lang="es"/>
              <a:t> la misma sintaxis en los 3 sistemas operativos usaremos </a:t>
            </a:r>
            <a:r>
              <a:rPr b="1" lang="es"/>
              <a:t>MinGW </a:t>
            </a:r>
            <a:r>
              <a:rPr lang="es"/>
              <a:t>y </a:t>
            </a:r>
            <a:r>
              <a:rPr b="1" lang="es"/>
              <a:t>g++. (buscar link)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En caso de no poder instalar, podemos compilar sensillos programas CLI en </a:t>
            </a:r>
            <a:r>
              <a:rPr b="1" lang="es" u="sng">
                <a:solidFill>
                  <a:schemeClr val="hlink"/>
                </a:solidFill>
                <a:hlinkClick r:id="rId3"/>
              </a:rPr>
              <a:t>cpp.sh/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02975" y="272025"/>
            <a:ext cx="8334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</a:t>
            </a:r>
            <a:r>
              <a:rPr lang="es"/>
              <a:t> Parte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Input y Output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Variables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Condiciones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Funciones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Bucles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Ejecutar un programa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diferencia de Python, C++ es un lenguaje compilado, debe ser convertido a lenguaje que nuestro computador entienda, para esto se deben realizar pasos extras: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Supongamos tenemos nuestro programa </a:t>
            </a:r>
            <a:r>
              <a:rPr b="1" lang="es"/>
              <a:t>main.cpp</a:t>
            </a:r>
            <a:r>
              <a:rPr lang="es"/>
              <a:t> en la carpeta </a:t>
            </a:r>
            <a:r>
              <a:rPr b="1" lang="es"/>
              <a:t>intro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 Compilar: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~intro/$ g++ main.cpp -o programa                                        ( o “programa.exe” para windows)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Ejecutar: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~intro/$ ./programa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~intro\&gt; programa.exe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65500" y="199200"/>
            <a:ext cx="4045200" cy="7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Hola Mundo!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40050"/>
            <a:ext cx="1203450" cy="1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62" y="1582613"/>
            <a:ext cx="3658275" cy="19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8450" y="1265425"/>
            <a:ext cx="3614651" cy="353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0550" y="0"/>
            <a:ext cx="1203450" cy="1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Comentarios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// Comentario de una línea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/* Comentario de varias </a:t>
            </a:r>
            <a:r>
              <a:rPr lang="es"/>
              <a:t>líneas</a:t>
            </a:r>
            <a:r>
              <a:rPr lang="es"/>
              <a:t>*/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Inclusión de bibliotecas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#include &lt;”nombre de biblioteca”&gt;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iostream trae funciones </a:t>
            </a:r>
            <a:r>
              <a:rPr lang="es"/>
              <a:t>útiles</a:t>
            </a:r>
            <a:r>
              <a:rPr lang="es"/>
              <a:t> para Input y Output.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La función main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Es lo que va a ejecutar nuestro programa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std::cout y std::end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s"/>
              <a:t>cout </a:t>
            </a:r>
            <a:r>
              <a:rPr lang="es"/>
              <a:t>muestra por pantalla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s"/>
              <a:t>endl </a:t>
            </a:r>
            <a:r>
              <a:rPr lang="es"/>
              <a:t>es equivalente a  “\n”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return 0;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Retorno de la función main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Es equivalente a terminar la ejecución.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“;” y “{ }”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Cada sentencia de nuestro programa debe terminar en “;”.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A diferencia de Python la indentación no es importante, los bloques de código quedan denotados por “{“ y “}” (inicio y fin del bloque).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