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967928-5461-4911-90A7-E34BA07C6D60}">
  <a:tblStyle styleId="{1C967928-5461-4911-90A7-E34BA07C6D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7c93a89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7c93a89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7c93a898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7c93a898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7c93a898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7c93a898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c93a898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c93a898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7c93a898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7c93a898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7c93a898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7c93a898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7c93a898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7c93a898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7c93a898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7c93a89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7c93a89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7c93a89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7c93a898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7c93a898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c93a898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c93a898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7c93a89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7c93a89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7c93a898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7c93a898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7c93a898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7c93a898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7c93a898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7c93a898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8029" l="0" r="0" t="-18029"/>
          <a:stretch/>
        </p:blipFill>
        <p:spPr>
          <a:xfrm>
            <a:off x="92025" y="-932000"/>
            <a:ext cx="1964800" cy="1964800"/>
          </a:xfrm>
          <a:prstGeom prst="rect">
            <a:avLst/>
          </a:prstGeom>
          <a:noFill/>
          <a:ln>
            <a:noFill/>
          </a:ln>
        </p:spPr>
      </p:pic>
      <p:sp>
        <p:nvSpPr>
          <p:cNvPr id="55" name="Google Shape;55;p13"/>
          <p:cNvSpPr txBox="1"/>
          <p:nvPr/>
        </p:nvSpPr>
        <p:spPr>
          <a:xfrm>
            <a:off x="0" y="1802250"/>
            <a:ext cx="9144000" cy="15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700">
                <a:solidFill>
                  <a:srgbClr val="FF6600"/>
                </a:solidFill>
              </a:rPr>
              <a:t>Bank Marketing (Campaign)</a:t>
            </a:r>
            <a:endParaRPr b="1" sz="4700">
              <a:solidFill>
                <a:srgbClr val="FF6600"/>
              </a:solidFill>
            </a:endParaRPr>
          </a:p>
          <a:p>
            <a:pPr indent="0" lvl="0" marL="0" rtl="0" algn="ctr">
              <a:spcBef>
                <a:spcPts val="0"/>
              </a:spcBef>
              <a:spcAft>
                <a:spcPts val="0"/>
              </a:spcAft>
              <a:buNone/>
            </a:pPr>
            <a:r>
              <a:rPr b="1" lang="en" sz="3300">
                <a:solidFill>
                  <a:schemeClr val="lt1"/>
                </a:solidFill>
                <a:latin typeface="Times New Roman"/>
                <a:ea typeface="Times New Roman"/>
                <a:cs typeface="Times New Roman"/>
                <a:sym typeface="Times New Roman"/>
              </a:rPr>
              <a:t>Data Science Final Project</a:t>
            </a:r>
            <a:endParaRPr b="1" sz="33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21" name="Google Shape;121;p22"/>
          <p:cNvSpPr txBox="1"/>
          <p:nvPr/>
        </p:nvSpPr>
        <p:spPr>
          <a:xfrm>
            <a:off x="451975" y="239275"/>
            <a:ext cx="5286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Exploratory Data Analysis (EDA)</a:t>
            </a:r>
            <a:endParaRPr b="1" sz="2500">
              <a:solidFill>
                <a:srgbClr val="FF6600"/>
              </a:solidFill>
            </a:endParaRPr>
          </a:p>
        </p:txBody>
      </p:sp>
      <p:sp>
        <p:nvSpPr>
          <p:cNvPr id="122" name="Google Shape;122;p22"/>
          <p:cNvSpPr txBox="1"/>
          <p:nvPr/>
        </p:nvSpPr>
        <p:spPr>
          <a:xfrm>
            <a:off x="451975" y="1938375"/>
            <a:ext cx="2236800" cy="17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Outlier Detection</a:t>
            </a:r>
            <a:endParaRPr b="1" sz="2400"/>
          </a:p>
        </p:txBody>
      </p:sp>
      <p:pic>
        <p:nvPicPr>
          <p:cNvPr id="123" name="Google Shape;123;p22"/>
          <p:cNvPicPr preferRelativeResize="0"/>
          <p:nvPr/>
        </p:nvPicPr>
        <p:blipFill>
          <a:blip r:embed="rId4">
            <a:alphaModFix/>
          </a:blip>
          <a:stretch>
            <a:fillRect/>
          </a:stretch>
        </p:blipFill>
        <p:spPr>
          <a:xfrm>
            <a:off x="3671525" y="1058850"/>
            <a:ext cx="4514850" cy="368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29" name="Google Shape;129;p23"/>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Model Building</a:t>
            </a:r>
            <a:endParaRPr b="1" sz="2500">
              <a:solidFill>
                <a:srgbClr val="FF6600"/>
              </a:solidFill>
            </a:endParaRPr>
          </a:p>
        </p:txBody>
      </p:sp>
      <p:sp>
        <p:nvSpPr>
          <p:cNvPr id="130" name="Google Shape;130;p23"/>
          <p:cNvSpPr txBox="1"/>
          <p:nvPr/>
        </p:nvSpPr>
        <p:spPr>
          <a:xfrm>
            <a:off x="451975" y="924400"/>
            <a:ext cx="8773500" cy="352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The banking problem we are working on is classification. Therefore, we have chosen the following algorithm:</a:t>
            </a:r>
            <a:endParaRPr/>
          </a:p>
          <a:p>
            <a:pPr indent="0" lvl="0" marL="0" rtl="0" algn="l">
              <a:lnSpc>
                <a:spcPct val="200000"/>
              </a:lnSpc>
              <a:spcBef>
                <a:spcPts val="0"/>
              </a:spcBef>
              <a:spcAft>
                <a:spcPts val="0"/>
              </a:spcAft>
              <a:buNone/>
            </a:pPr>
            <a:r>
              <a:rPr lang="en"/>
              <a:t> </a:t>
            </a:r>
            <a:endParaRPr/>
          </a:p>
          <a:p>
            <a:pPr indent="-317500" lvl="0" marL="457200" rtl="0" algn="l">
              <a:lnSpc>
                <a:spcPct val="200000"/>
              </a:lnSpc>
              <a:spcBef>
                <a:spcPts val="0"/>
              </a:spcBef>
              <a:spcAft>
                <a:spcPts val="0"/>
              </a:spcAft>
              <a:buSzPts val="1400"/>
              <a:buChar char="●"/>
            </a:pPr>
            <a:r>
              <a:rPr lang="en"/>
              <a:t>Random Forest </a:t>
            </a:r>
            <a:endParaRPr/>
          </a:p>
          <a:p>
            <a:pPr indent="-317500" lvl="0" marL="457200" rtl="0" algn="l">
              <a:lnSpc>
                <a:spcPct val="200000"/>
              </a:lnSpc>
              <a:spcBef>
                <a:spcPts val="0"/>
              </a:spcBef>
              <a:spcAft>
                <a:spcPts val="0"/>
              </a:spcAft>
              <a:buSzPts val="1400"/>
              <a:buChar char="●"/>
            </a:pPr>
            <a:r>
              <a:rPr lang="en"/>
              <a:t>XGBoost</a:t>
            </a:r>
            <a:endParaRPr/>
          </a:p>
          <a:p>
            <a:pPr indent="-317500" lvl="0" marL="457200" rtl="0" algn="l">
              <a:lnSpc>
                <a:spcPct val="200000"/>
              </a:lnSpc>
              <a:spcBef>
                <a:spcPts val="0"/>
              </a:spcBef>
              <a:spcAft>
                <a:spcPts val="0"/>
              </a:spcAft>
              <a:buSzPts val="1400"/>
              <a:buChar char="●"/>
            </a:pPr>
            <a:r>
              <a:rPr lang="en"/>
              <a:t>Logistic Regression</a:t>
            </a:r>
            <a:endParaRPr/>
          </a:p>
          <a:p>
            <a:pPr indent="-317500" lvl="0" marL="457200" rtl="0" algn="l">
              <a:lnSpc>
                <a:spcPct val="200000"/>
              </a:lnSpc>
              <a:spcBef>
                <a:spcPts val="0"/>
              </a:spcBef>
              <a:spcAft>
                <a:spcPts val="0"/>
              </a:spcAft>
              <a:buSzPts val="1400"/>
              <a:buChar char="●"/>
            </a:pPr>
            <a:r>
              <a:rPr lang="en"/>
              <a:t>SVM</a:t>
            </a:r>
            <a:endParaRPr/>
          </a:p>
          <a:p>
            <a:pPr indent="-317500" lvl="0" marL="457200" rtl="0" algn="l">
              <a:lnSpc>
                <a:spcPct val="200000"/>
              </a:lnSpc>
              <a:spcBef>
                <a:spcPts val="0"/>
              </a:spcBef>
              <a:spcAft>
                <a:spcPts val="0"/>
              </a:spcAft>
              <a:buSzPts val="1400"/>
              <a:buChar char="●"/>
            </a:pPr>
            <a:r>
              <a:rPr lang="en"/>
              <a:t>Neural Network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36" name="Google Shape;136;p24"/>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Evaluation Metrics</a:t>
            </a:r>
            <a:endParaRPr b="1" sz="2500">
              <a:solidFill>
                <a:srgbClr val="FF6600"/>
              </a:solidFill>
            </a:endParaRPr>
          </a:p>
        </p:txBody>
      </p:sp>
      <p:sp>
        <p:nvSpPr>
          <p:cNvPr id="137" name="Google Shape;137;p24"/>
          <p:cNvSpPr txBox="1"/>
          <p:nvPr/>
        </p:nvSpPr>
        <p:spPr>
          <a:xfrm>
            <a:off x="319025" y="1047100"/>
            <a:ext cx="2863200" cy="2914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Precision</a:t>
            </a:r>
            <a:endParaRPr/>
          </a:p>
          <a:p>
            <a:pPr indent="-317500" lvl="0" marL="457200" rtl="0" algn="l">
              <a:lnSpc>
                <a:spcPct val="200000"/>
              </a:lnSpc>
              <a:spcBef>
                <a:spcPts val="0"/>
              </a:spcBef>
              <a:spcAft>
                <a:spcPts val="0"/>
              </a:spcAft>
              <a:buSzPts val="1400"/>
              <a:buChar char="●"/>
            </a:pPr>
            <a:r>
              <a:rPr lang="en"/>
              <a:t>Recall</a:t>
            </a:r>
            <a:endParaRPr/>
          </a:p>
          <a:p>
            <a:pPr indent="-317500" lvl="0" marL="457200" rtl="0" algn="l">
              <a:lnSpc>
                <a:spcPct val="200000"/>
              </a:lnSpc>
              <a:spcBef>
                <a:spcPts val="0"/>
              </a:spcBef>
              <a:spcAft>
                <a:spcPts val="0"/>
              </a:spcAft>
              <a:buSzPts val="1400"/>
              <a:buChar char="●"/>
            </a:pPr>
            <a:r>
              <a:rPr lang="en"/>
              <a:t>F-1 Accuracy</a:t>
            </a:r>
            <a:endParaRPr/>
          </a:p>
          <a:p>
            <a:pPr indent="-317500" lvl="0" marL="457200" rtl="0" algn="l">
              <a:lnSpc>
                <a:spcPct val="200000"/>
              </a:lnSpc>
              <a:spcBef>
                <a:spcPts val="0"/>
              </a:spcBef>
              <a:spcAft>
                <a:spcPts val="0"/>
              </a:spcAft>
              <a:buSzPts val="1400"/>
              <a:buChar char="●"/>
            </a:pPr>
            <a:r>
              <a:rPr lang="en"/>
              <a:t>Accuracy</a:t>
            </a:r>
            <a:endParaRPr/>
          </a:p>
          <a:p>
            <a:pPr indent="-317500" lvl="0" marL="457200" rtl="0" algn="l">
              <a:lnSpc>
                <a:spcPct val="200000"/>
              </a:lnSpc>
              <a:spcBef>
                <a:spcPts val="0"/>
              </a:spcBef>
              <a:spcAft>
                <a:spcPts val="0"/>
              </a:spcAft>
              <a:buSzPts val="1400"/>
              <a:buChar char="●"/>
            </a:pPr>
            <a:r>
              <a:rPr lang="en"/>
              <a:t>ROC AUC Score</a:t>
            </a:r>
            <a:endParaRPr/>
          </a:p>
          <a:p>
            <a:pPr indent="-317500" lvl="0" marL="457200" rtl="0" algn="l">
              <a:lnSpc>
                <a:spcPct val="200000"/>
              </a:lnSpc>
              <a:spcBef>
                <a:spcPts val="0"/>
              </a:spcBef>
              <a:spcAft>
                <a:spcPts val="0"/>
              </a:spcAft>
              <a:buSzPts val="1400"/>
              <a:buChar char="●"/>
            </a:pPr>
            <a:r>
              <a:rPr lang="en"/>
              <a:t>Confusion Matrix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43" name="Google Shape;143;p25"/>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Results</a:t>
            </a:r>
            <a:endParaRPr b="1" sz="2500">
              <a:solidFill>
                <a:srgbClr val="FF6600"/>
              </a:solidFill>
            </a:endParaRPr>
          </a:p>
        </p:txBody>
      </p:sp>
      <p:graphicFrame>
        <p:nvGraphicFramePr>
          <p:cNvPr id="144" name="Google Shape;144;p25"/>
          <p:cNvGraphicFramePr/>
          <p:nvPr/>
        </p:nvGraphicFramePr>
        <p:xfrm>
          <a:off x="548025" y="1008375"/>
          <a:ext cx="3000000" cy="3000000"/>
        </p:xfrm>
        <a:graphic>
          <a:graphicData uri="http://schemas.openxmlformats.org/drawingml/2006/table">
            <a:tbl>
              <a:tblPr>
                <a:noFill/>
                <a:tableStyleId>{1C967928-5461-4911-90A7-E34BA07C6D60}</a:tableStyleId>
              </a:tblPr>
              <a:tblGrid>
                <a:gridCol w="1149550"/>
                <a:gridCol w="984800"/>
                <a:gridCol w="1067175"/>
                <a:gridCol w="1067175"/>
                <a:gridCol w="1067175"/>
                <a:gridCol w="1067175"/>
                <a:gridCol w="1067175"/>
              </a:tblGrid>
              <a:tr h="500100">
                <a:tc>
                  <a:txBody>
                    <a:bodyPr/>
                    <a:lstStyle/>
                    <a:p>
                      <a:pPr indent="0" lvl="0" marL="0" rtl="0" algn="l">
                        <a:spcBef>
                          <a:spcPts val="0"/>
                        </a:spcBef>
                        <a:spcAft>
                          <a:spcPts val="0"/>
                        </a:spcAft>
                        <a:buNone/>
                      </a:pPr>
                      <a:r>
                        <a:rPr lang="en" sz="1200"/>
                        <a:t>Model/</a:t>
                      </a:r>
                      <a:endParaRPr sz="1200"/>
                    </a:p>
                    <a:p>
                      <a:pPr indent="0" lvl="0" marL="0" rtl="0" algn="l">
                        <a:spcBef>
                          <a:spcPts val="0"/>
                        </a:spcBef>
                        <a:spcAft>
                          <a:spcPts val="0"/>
                        </a:spcAft>
                        <a:buNone/>
                      </a:pPr>
                      <a:r>
                        <a:rPr lang="en" sz="1200"/>
                        <a:t>Evaluation</a:t>
                      </a:r>
                      <a:endParaRPr sz="1200"/>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ROC AUC</a:t>
                      </a:r>
                      <a:endParaRPr/>
                    </a:p>
                  </a:txBody>
                  <a:tcPr marT="91425" marB="91425" marR="91425" marL="91425"/>
                </a:tc>
                <a:tc>
                  <a:txBody>
                    <a:bodyPr/>
                    <a:lstStyle/>
                    <a:p>
                      <a:pPr indent="0" lvl="0" marL="0" rtl="0" algn="l">
                        <a:spcBef>
                          <a:spcPts val="0"/>
                        </a:spcBef>
                        <a:spcAft>
                          <a:spcPts val="0"/>
                        </a:spcAft>
                        <a:buNone/>
                      </a:pPr>
                      <a:r>
                        <a:rPr lang="en"/>
                        <a:t>Confusion Matrix</a:t>
                      </a:r>
                      <a:endParaRPr/>
                    </a:p>
                  </a:txBody>
                  <a:tcPr marT="91425" marB="91425" marR="91425" marL="91425"/>
                </a:tc>
              </a:tr>
              <a:tr h="5001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0.864</a:t>
                      </a:r>
                      <a:endParaRPr/>
                    </a:p>
                  </a:txBody>
                  <a:tcPr marT="91425" marB="91425" marR="91425" marL="91425"/>
                </a:tc>
                <a:tc>
                  <a:txBody>
                    <a:bodyPr/>
                    <a:lstStyle/>
                    <a:p>
                      <a:pPr indent="0" lvl="0" marL="0" rtl="0" algn="l">
                        <a:spcBef>
                          <a:spcPts val="0"/>
                        </a:spcBef>
                        <a:spcAft>
                          <a:spcPts val="0"/>
                        </a:spcAft>
                        <a:buNone/>
                      </a:pPr>
                      <a:r>
                        <a:rPr lang="en"/>
                        <a:t>0.863</a:t>
                      </a:r>
                      <a:endParaRPr/>
                    </a:p>
                  </a:txBody>
                  <a:tcPr marT="91425" marB="91425" marR="91425" marL="91425"/>
                </a:tc>
                <a:tc>
                  <a:txBody>
                    <a:bodyPr/>
                    <a:lstStyle/>
                    <a:p>
                      <a:pPr indent="0" lvl="0" marL="0" rtl="0" algn="l">
                        <a:spcBef>
                          <a:spcPts val="0"/>
                        </a:spcBef>
                        <a:spcAft>
                          <a:spcPts val="0"/>
                        </a:spcAft>
                        <a:buNone/>
                      </a:pPr>
                      <a:r>
                        <a:rPr lang="en"/>
                        <a:t>0.864</a:t>
                      </a:r>
                      <a:endParaRPr/>
                    </a:p>
                  </a:txBody>
                  <a:tcPr marT="91425" marB="91425" marR="91425" marL="91425"/>
                </a:tc>
                <a:tc>
                  <a:txBody>
                    <a:bodyPr/>
                    <a:lstStyle/>
                    <a:p>
                      <a:pPr indent="0" lvl="0" marL="0" rtl="0" algn="l">
                        <a:spcBef>
                          <a:spcPts val="0"/>
                        </a:spcBef>
                        <a:spcAft>
                          <a:spcPts val="0"/>
                        </a:spcAft>
                        <a:buNone/>
                      </a:pPr>
                      <a:r>
                        <a:rPr lang="en"/>
                        <a:t>0.863</a:t>
                      </a:r>
                      <a:endParaRPr/>
                    </a:p>
                  </a:txBody>
                  <a:tcPr marT="91425" marB="91425" marR="91425" marL="91425"/>
                </a:tc>
                <a:tc>
                  <a:txBody>
                    <a:bodyPr/>
                    <a:lstStyle/>
                    <a:p>
                      <a:pPr indent="0" lvl="0" marL="0" rtl="0" algn="l">
                        <a:spcBef>
                          <a:spcPts val="0"/>
                        </a:spcBef>
                        <a:spcAft>
                          <a:spcPts val="0"/>
                        </a:spcAft>
                        <a:buNone/>
                      </a:pPr>
                      <a:r>
                        <a:rPr lang="en"/>
                        <a:t>0.934</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a:t>
                      </a:r>
                      <a:r>
                        <a:rPr lang="en" sz="1050">
                          <a:solidFill>
                            <a:schemeClr val="dk1"/>
                          </a:solidFill>
                          <a:highlight>
                            <a:srgbClr val="FFFFFF"/>
                          </a:highlight>
                        </a:rPr>
                        <a:t>[6335  997]</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[ 989 6299]</a:t>
                      </a:r>
                      <a:endParaRPr/>
                    </a:p>
                  </a:txBody>
                  <a:tcPr marT="91425" marB="91425" marR="91425" marL="91425"/>
                </a:tc>
              </a:tr>
              <a:tr h="412600">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0.822</a:t>
                      </a:r>
                      <a:endParaRPr/>
                    </a:p>
                  </a:txBody>
                  <a:tcPr marT="91425" marB="91425" marR="91425" marL="91425"/>
                </a:tc>
                <a:tc>
                  <a:txBody>
                    <a:bodyPr/>
                    <a:lstStyle/>
                    <a:p>
                      <a:pPr indent="0" lvl="0" marL="0" rtl="0" algn="l">
                        <a:spcBef>
                          <a:spcPts val="0"/>
                        </a:spcBef>
                        <a:spcAft>
                          <a:spcPts val="0"/>
                        </a:spcAft>
                        <a:buNone/>
                      </a:pPr>
                      <a:r>
                        <a:rPr lang="en"/>
                        <a:t>0.899</a:t>
                      </a:r>
                      <a:endParaRPr/>
                    </a:p>
                  </a:txBody>
                  <a:tcPr marT="91425" marB="91425" marR="91425" marL="91425"/>
                </a:tc>
                <a:tc>
                  <a:txBody>
                    <a:bodyPr/>
                    <a:lstStyle/>
                    <a:p>
                      <a:pPr indent="0" lvl="0" marL="0" rtl="0" algn="l">
                        <a:spcBef>
                          <a:spcPts val="0"/>
                        </a:spcBef>
                        <a:spcAft>
                          <a:spcPts val="0"/>
                        </a:spcAft>
                        <a:buNone/>
                      </a:pPr>
                      <a:r>
                        <a:rPr lang="en"/>
                        <a:t>0.725</a:t>
                      </a:r>
                      <a:endParaRPr/>
                    </a:p>
                  </a:txBody>
                  <a:tcPr marT="91425" marB="91425" marR="91425" marL="91425"/>
                </a:tc>
                <a:tc>
                  <a:txBody>
                    <a:bodyPr/>
                    <a:lstStyle/>
                    <a:p>
                      <a:pPr indent="0" lvl="0" marL="0" rtl="0" algn="l">
                        <a:spcBef>
                          <a:spcPts val="0"/>
                        </a:spcBef>
                        <a:spcAft>
                          <a:spcPts val="0"/>
                        </a:spcAft>
                        <a:buNone/>
                      </a:pPr>
                      <a:r>
                        <a:rPr lang="en"/>
                        <a:t>0.802</a:t>
                      </a:r>
                      <a:endParaRPr/>
                    </a:p>
                  </a:txBody>
                  <a:tcPr marT="91425" marB="91425" marR="91425" marL="91425"/>
                </a:tc>
                <a:tc>
                  <a:txBody>
                    <a:bodyPr/>
                    <a:lstStyle/>
                    <a:p>
                      <a:pPr indent="0" lvl="0" marL="0" rtl="0" algn="l">
                        <a:spcBef>
                          <a:spcPts val="0"/>
                        </a:spcBef>
                        <a:spcAft>
                          <a:spcPts val="0"/>
                        </a:spcAft>
                        <a:buNone/>
                      </a:pPr>
                      <a:r>
                        <a:rPr lang="en"/>
                        <a:t>0.935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 </a:t>
                      </a:r>
                      <a:r>
                        <a:rPr lang="en" sz="1050">
                          <a:solidFill>
                            <a:schemeClr val="dk1"/>
                          </a:solidFill>
                          <a:highlight>
                            <a:srgbClr val="FFFFFF"/>
                          </a:highlight>
                        </a:rPr>
                        <a:t>[6739  593]</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 [2002 5286]</a:t>
                      </a:r>
                      <a:endParaRPr/>
                    </a:p>
                  </a:txBody>
                  <a:tcPr marT="91425" marB="91425" marR="91425" marL="91425"/>
                </a:tc>
              </a:tr>
              <a:tr h="543875">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0.917</a:t>
                      </a:r>
                      <a:endParaRPr/>
                    </a:p>
                  </a:txBody>
                  <a:tcPr marT="91425" marB="91425" marR="91425" marL="91425"/>
                </a:tc>
                <a:tc>
                  <a:txBody>
                    <a:bodyPr/>
                    <a:lstStyle/>
                    <a:p>
                      <a:pPr indent="0" lvl="0" marL="0" rtl="0" algn="l">
                        <a:spcBef>
                          <a:spcPts val="0"/>
                        </a:spcBef>
                        <a:spcAft>
                          <a:spcPts val="0"/>
                        </a:spcAft>
                        <a:buNone/>
                      </a:pPr>
                      <a:r>
                        <a:rPr lang="en"/>
                        <a:t>0.6808</a:t>
                      </a:r>
                      <a:endParaRPr/>
                    </a:p>
                  </a:txBody>
                  <a:tcPr marT="91425" marB="91425" marR="91425" marL="91425"/>
                </a:tc>
                <a:tc>
                  <a:txBody>
                    <a:bodyPr/>
                    <a:lstStyle/>
                    <a:p>
                      <a:pPr indent="0" lvl="0" marL="0" rtl="0" algn="l">
                        <a:spcBef>
                          <a:spcPts val="0"/>
                        </a:spcBef>
                        <a:spcAft>
                          <a:spcPts val="0"/>
                        </a:spcAft>
                        <a:buNone/>
                      </a:pPr>
                      <a:r>
                        <a:rPr lang="en"/>
                        <a:t>0.498</a:t>
                      </a:r>
                      <a:endParaRPr/>
                    </a:p>
                  </a:txBody>
                  <a:tcPr marT="91425" marB="91425" marR="91425" marL="91425"/>
                </a:tc>
                <a:tc>
                  <a:txBody>
                    <a:bodyPr/>
                    <a:lstStyle/>
                    <a:p>
                      <a:pPr indent="0" lvl="0" marL="0" rtl="0" algn="l">
                        <a:spcBef>
                          <a:spcPts val="0"/>
                        </a:spcBef>
                        <a:spcAft>
                          <a:spcPts val="0"/>
                        </a:spcAft>
                        <a:buNone/>
                      </a:pPr>
                      <a:r>
                        <a:rPr lang="en"/>
                        <a:t>0.575</a:t>
                      </a:r>
                      <a:endParaRPr/>
                    </a:p>
                  </a:txBody>
                  <a:tcPr marT="91425" marB="91425" marR="91425" marL="91425"/>
                </a:tc>
                <a:tc>
                  <a:txBody>
                    <a:bodyPr/>
                    <a:lstStyle/>
                    <a:p>
                      <a:pPr indent="0" lvl="0" marL="0" rtl="0" algn="l">
                        <a:spcBef>
                          <a:spcPts val="0"/>
                        </a:spcBef>
                        <a:spcAft>
                          <a:spcPts val="0"/>
                        </a:spcAft>
                        <a:buNone/>
                      </a:pPr>
                      <a:r>
                        <a:rPr lang="en"/>
                        <a:t>0.945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 [7091  217]</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 [ 465  463]</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txBody>
                  <a:tcPr marT="91425" marB="91425" marR="91425" marL="91425"/>
                </a:tc>
              </a:tr>
              <a:tr h="500100">
                <a:tc>
                  <a:txBody>
                    <a:bodyPr/>
                    <a:lstStyle/>
                    <a:p>
                      <a:pPr indent="0" lvl="0" marL="0" rtl="0" algn="l">
                        <a:spcBef>
                          <a:spcPts val="0"/>
                        </a:spcBef>
                        <a:spcAft>
                          <a:spcPts val="0"/>
                        </a:spcAft>
                        <a:buClr>
                          <a:schemeClr val="dk1"/>
                        </a:buClr>
                        <a:buSzPts val="1100"/>
                        <a:buFont typeface="Arial"/>
                        <a:buNone/>
                      </a:pPr>
                      <a:r>
                        <a:rPr lang="en">
                          <a:solidFill>
                            <a:schemeClr val="dk1"/>
                          </a:solidFill>
                        </a:rPr>
                        <a:t>XGBoost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0.919</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0.919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0.548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0.604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0.948</a:t>
                      </a:r>
                      <a:endParaRPr>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 </a:t>
                      </a:r>
                      <a:r>
                        <a:rPr lang="en" sz="1050">
                          <a:solidFill>
                            <a:schemeClr val="dk1"/>
                          </a:solidFill>
                          <a:highlight>
                            <a:schemeClr val="lt1"/>
                          </a:highlight>
                        </a:rPr>
                        <a:t>[7062  246]</a:t>
                      </a:r>
                      <a:endParaRPr sz="10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rPr>
                        <a:t> [ 419  509]</a:t>
                      </a:r>
                      <a:endParaRPr sz="1050">
                        <a:solidFill>
                          <a:schemeClr val="dk1"/>
                        </a:solidFill>
                        <a:highlight>
                          <a:srgbClr val="FFFFFF"/>
                        </a:highlight>
                      </a:endParaRPr>
                    </a:p>
                  </a:txBody>
                  <a:tcPr marT="91425" marB="91425" marR="91425" marL="91425"/>
                </a:tc>
              </a:tr>
              <a:tr h="500100">
                <a:tc>
                  <a:txBody>
                    <a:bodyPr/>
                    <a:lstStyle/>
                    <a:p>
                      <a:pPr indent="0" lvl="0" marL="0" rtl="0" algn="l">
                        <a:spcBef>
                          <a:spcPts val="0"/>
                        </a:spcBef>
                        <a:spcAft>
                          <a:spcPts val="0"/>
                        </a:spcAft>
                        <a:buNone/>
                      </a:pPr>
                      <a:r>
                        <a:rPr lang="en"/>
                        <a:t>Neural Network</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0.44</a:t>
                      </a:r>
                      <a:endParaRPr/>
                    </a:p>
                  </a:txBody>
                  <a:tcPr marT="91425" marB="91425" marR="91425" marL="91425"/>
                </a:tc>
                <a:tc>
                  <a:txBody>
                    <a:bodyPr/>
                    <a:lstStyle/>
                    <a:p>
                      <a:pPr indent="0" lvl="0" marL="0" rtl="0" algn="l">
                        <a:spcBef>
                          <a:spcPts val="0"/>
                        </a:spcBef>
                        <a:spcAft>
                          <a:spcPts val="0"/>
                        </a:spcAft>
                        <a:buNone/>
                      </a:pPr>
                      <a:r>
                        <a:rPr lang="en"/>
                        <a:t>0.444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0.48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0.4615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 0.4720</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 [20 30]</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 [26 24]</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50" name="Google Shape;150;p26"/>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Conclusion</a:t>
            </a:r>
            <a:endParaRPr b="1" sz="2500">
              <a:solidFill>
                <a:srgbClr val="FF6600"/>
              </a:solidFill>
            </a:endParaRPr>
          </a:p>
        </p:txBody>
      </p:sp>
      <p:sp>
        <p:nvSpPr>
          <p:cNvPr id="151" name="Google Shape;151;p26"/>
          <p:cNvSpPr txBox="1"/>
          <p:nvPr/>
        </p:nvSpPr>
        <p:spPr>
          <a:xfrm>
            <a:off x="757550" y="894150"/>
            <a:ext cx="7772100" cy="31461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t>Based on the evaluation metrics, the </a:t>
            </a:r>
            <a:r>
              <a:rPr b="1" lang="en"/>
              <a:t>Logistic Regression</a:t>
            </a:r>
            <a:r>
              <a:rPr lang="en"/>
              <a:t> model outperformed all other machine learning models for this specific problem. It achieved the highest values for accuracy, precision, recall, F1-score, and ROC AUC among all the models tested. Hence, the Logistic Regression model is the best-performing model for predicting whether a customer is likely to subscribe to the term deposit, and it is recommended for deployment in ABC Bank's marketing efforts.</a:t>
            </a:r>
            <a:endParaRPr/>
          </a:p>
          <a:p>
            <a:pPr indent="0" lvl="0" marL="0" rtl="0" algn="just">
              <a:lnSpc>
                <a:spcPct val="150000"/>
              </a:lnSpc>
              <a:spcBef>
                <a:spcPts val="0"/>
              </a:spcBef>
              <a:spcAft>
                <a:spcPts val="0"/>
              </a:spcAft>
              <a:buClr>
                <a:schemeClr val="dk1"/>
              </a:buClr>
              <a:buSzPts val="1100"/>
              <a:buFont typeface="Arial"/>
              <a:buNone/>
            </a:pPr>
            <a:r>
              <a:t/>
            </a:r>
            <a:endParaRPr/>
          </a:p>
          <a:p>
            <a:pPr indent="0" lvl="0" marL="0" rtl="0" algn="just">
              <a:lnSpc>
                <a:spcPct val="150000"/>
              </a:lnSpc>
              <a:spcBef>
                <a:spcPts val="0"/>
              </a:spcBef>
              <a:spcAft>
                <a:spcPts val="0"/>
              </a:spcAft>
              <a:buClr>
                <a:schemeClr val="dk1"/>
              </a:buClr>
              <a:buSzPts val="1100"/>
              <a:buFont typeface="Arial"/>
              <a:buNone/>
            </a:pPr>
            <a:r>
              <a:rPr lang="en"/>
              <a:t>The results may vary for different datasets or scenarios, so it's essential to thoroughly analyze the performance of each model based on the specific requirements and objectives of the project.</a:t>
            </a:r>
            <a:endParaRPr/>
          </a:p>
          <a:p>
            <a:pPr indent="0" lvl="0" marL="0" rtl="0" algn="just">
              <a:lnSpc>
                <a:spcPct val="15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5" name="Shape 155"/>
        <p:cNvGrpSpPr/>
        <p:nvPr/>
      </p:nvGrpSpPr>
      <p:grpSpPr>
        <a:xfrm>
          <a:off x="0" y="0"/>
          <a:ext cx="0" cy="0"/>
          <a:chOff x="0" y="0"/>
          <a:chExt cx="0" cy="0"/>
        </a:xfrm>
      </p:grpSpPr>
      <p:pic>
        <p:nvPicPr>
          <p:cNvPr id="156" name="Google Shape;156;p27"/>
          <p:cNvPicPr preferRelativeResize="0"/>
          <p:nvPr/>
        </p:nvPicPr>
        <p:blipFill rotWithShape="1">
          <a:blip r:embed="rId3">
            <a:alphaModFix/>
          </a:blip>
          <a:srcRect b="18029" l="0" r="0" t="-18029"/>
          <a:stretch/>
        </p:blipFill>
        <p:spPr>
          <a:xfrm>
            <a:off x="92025" y="-932000"/>
            <a:ext cx="1964800" cy="1964800"/>
          </a:xfrm>
          <a:prstGeom prst="rect">
            <a:avLst/>
          </a:prstGeom>
          <a:noFill/>
          <a:ln>
            <a:noFill/>
          </a:ln>
        </p:spPr>
      </p:pic>
      <p:sp>
        <p:nvSpPr>
          <p:cNvPr id="157" name="Google Shape;157;p27"/>
          <p:cNvSpPr txBox="1"/>
          <p:nvPr/>
        </p:nvSpPr>
        <p:spPr>
          <a:xfrm>
            <a:off x="0" y="1802250"/>
            <a:ext cx="9144000" cy="15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700">
                <a:solidFill>
                  <a:srgbClr val="FF6600"/>
                </a:solidFill>
              </a:rPr>
              <a:t>Thank you!</a:t>
            </a:r>
            <a:endParaRPr b="1" sz="33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18029" l="0" r="0" t="-18029"/>
          <a:stretch/>
        </p:blipFill>
        <p:spPr>
          <a:xfrm>
            <a:off x="92025" y="-932000"/>
            <a:ext cx="1964800" cy="1964800"/>
          </a:xfrm>
          <a:prstGeom prst="rect">
            <a:avLst/>
          </a:prstGeom>
          <a:noFill/>
          <a:ln>
            <a:noFill/>
          </a:ln>
        </p:spPr>
      </p:pic>
      <p:sp>
        <p:nvSpPr>
          <p:cNvPr id="61" name="Google Shape;61;p14"/>
          <p:cNvSpPr txBox="1"/>
          <p:nvPr/>
        </p:nvSpPr>
        <p:spPr>
          <a:xfrm>
            <a:off x="429475" y="1501125"/>
            <a:ext cx="8714400" cy="30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FF6600"/>
                </a:solidFill>
              </a:rPr>
              <a:t>Group Name:         </a:t>
            </a:r>
            <a:r>
              <a:rPr lang="en" sz="3300">
                <a:solidFill>
                  <a:schemeClr val="lt1"/>
                </a:solidFill>
              </a:rPr>
              <a:t>DataWizz</a:t>
            </a:r>
            <a:endParaRPr sz="3300">
              <a:solidFill>
                <a:schemeClr val="lt1"/>
              </a:solidFill>
            </a:endParaRPr>
          </a:p>
          <a:p>
            <a:pPr indent="0" lvl="0" marL="0" rtl="0" algn="l">
              <a:spcBef>
                <a:spcPts val="0"/>
              </a:spcBef>
              <a:spcAft>
                <a:spcPts val="0"/>
              </a:spcAft>
              <a:buNone/>
            </a:pPr>
            <a:r>
              <a:t/>
            </a:r>
            <a:endParaRPr b="1" sz="3300">
              <a:solidFill>
                <a:srgbClr val="FF6600"/>
              </a:solidFill>
            </a:endParaRPr>
          </a:p>
          <a:p>
            <a:pPr indent="0" lvl="0" marL="0" rtl="0" algn="l">
              <a:spcBef>
                <a:spcPts val="0"/>
              </a:spcBef>
              <a:spcAft>
                <a:spcPts val="0"/>
              </a:spcAft>
              <a:buNone/>
            </a:pPr>
            <a:r>
              <a:rPr b="1" lang="en" sz="3300">
                <a:solidFill>
                  <a:srgbClr val="FF6600"/>
                </a:solidFill>
              </a:rPr>
              <a:t>Group Members:   </a:t>
            </a:r>
            <a:r>
              <a:rPr lang="en" sz="3100">
                <a:solidFill>
                  <a:schemeClr val="lt1"/>
                </a:solidFill>
              </a:rPr>
              <a:t>Shiva Ramezani</a:t>
            </a:r>
            <a:endParaRPr sz="3100">
              <a:solidFill>
                <a:schemeClr val="lt1"/>
              </a:solidFill>
            </a:endParaRPr>
          </a:p>
          <a:p>
            <a:pPr indent="0" lvl="0" marL="0" rtl="0" algn="l">
              <a:spcBef>
                <a:spcPts val="0"/>
              </a:spcBef>
              <a:spcAft>
                <a:spcPts val="0"/>
              </a:spcAft>
              <a:buNone/>
            </a:pPr>
            <a:r>
              <a:rPr lang="en" sz="3100">
                <a:solidFill>
                  <a:schemeClr val="lt1"/>
                </a:solidFill>
              </a:rPr>
              <a:t>                                  Akhil Abraham</a:t>
            </a:r>
            <a:endParaRPr sz="3100">
              <a:solidFill>
                <a:schemeClr val="lt1"/>
              </a:solidFill>
            </a:endParaRPr>
          </a:p>
          <a:p>
            <a:pPr indent="0" lvl="0" marL="0" rtl="0" algn="l">
              <a:spcBef>
                <a:spcPts val="0"/>
              </a:spcBef>
              <a:spcAft>
                <a:spcPts val="0"/>
              </a:spcAft>
              <a:buNone/>
            </a:pPr>
            <a:r>
              <a:rPr b="1" lang="en" sz="3100">
                <a:solidFill>
                  <a:srgbClr val="FF6600"/>
                </a:solidFill>
              </a:rPr>
              <a:t>                                  </a:t>
            </a:r>
            <a:r>
              <a:rPr lang="en" sz="3100">
                <a:solidFill>
                  <a:schemeClr val="lt1"/>
                </a:solidFill>
              </a:rPr>
              <a:t>Pravallika Sheshabhatter</a:t>
            </a:r>
            <a:r>
              <a:rPr b="1" lang="en" sz="3300">
                <a:solidFill>
                  <a:schemeClr val="lt1"/>
                </a:solidFill>
              </a:rPr>
              <a:t> </a:t>
            </a:r>
            <a:endParaRPr b="1" sz="33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67" name="Google Shape;67;p15"/>
          <p:cNvSpPr txBox="1"/>
          <p:nvPr/>
        </p:nvSpPr>
        <p:spPr>
          <a:xfrm>
            <a:off x="595150" y="1036875"/>
            <a:ext cx="8006700" cy="38481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Clr>
                <a:schemeClr val="dk1"/>
              </a:buClr>
              <a:buSzPts val="1100"/>
              <a:buFont typeface="Arial"/>
              <a:buNone/>
            </a:pPr>
            <a:r>
              <a:rPr lang="en">
                <a:solidFill>
                  <a:srgbClr val="374151"/>
                </a:solidFill>
                <a:highlight>
                  <a:srgbClr val="F7F7F8"/>
                </a:highlight>
              </a:rPr>
              <a:t>ABC Bank aims to introduce its term deposit product to customers. However, to optimize their marketing efforts, the bank seeks to develop a predictive model that can determine whether a specific customer is likely to purchase the product based on their historical interactions with the bank or other financial institutions. By identifying customers with higher chances of subscribing to the term deposit, ABC Bank can focus its marketing channels, including telemarketing, SMS, and email marketing, on these prospects. This targeted approach will enable the bank to save valuable resources, time, and costs, enhancing the overall effectiveness of their marketing campaigns.</a:t>
            </a:r>
            <a:endParaRPr>
              <a:solidFill>
                <a:srgbClr val="374151"/>
              </a:solidFill>
              <a:highlight>
                <a:srgbClr val="F7F7F8"/>
              </a:highlight>
            </a:endParaRPr>
          </a:p>
          <a:p>
            <a:pPr indent="0" lvl="0" marL="0" rtl="0" algn="just">
              <a:lnSpc>
                <a:spcPct val="200000"/>
              </a:lnSpc>
              <a:spcBef>
                <a:spcPts val="0"/>
              </a:spcBef>
              <a:spcAft>
                <a:spcPts val="0"/>
              </a:spcAft>
              <a:buClr>
                <a:schemeClr val="dk1"/>
              </a:buClr>
              <a:buSzPts val="1100"/>
              <a:buFont typeface="Arial"/>
              <a:buNone/>
            </a:pPr>
            <a:r>
              <a:t/>
            </a:r>
            <a:endParaRPr>
              <a:solidFill>
                <a:srgbClr val="374151"/>
              </a:solidFill>
              <a:highlight>
                <a:srgbClr val="F7F7F8"/>
              </a:highlight>
            </a:endParaRPr>
          </a:p>
          <a:p>
            <a:pPr indent="0" lvl="0" marL="0" rtl="0" algn="just">
              <a:lnSpc>
                <a:spcPct val="200000"/>
              </a:lnSpc>
              <a:spcBef>
                <a:spcPts val="0"/>
              </a:spcBef>
              <a:spcAft>
                <a:spcPts val="0"/>
              </a:spcAft>
              <a:buNone/>
            </a:pPr>
            <a:r>
              <a:t/>
            </a:r>
            <a:endParaRPr>
              <a:solidFill>
                <a:srgbClr val="374151"/>
              </a:solidFill>
              <a:highlight>
                <a:srgbClr val="F7F7F8"/>
              </a:highlight>
            </a:endParaRPr>
          </a:p>
        </p:txBody>
      </p:sp>
      <p:sp>
        <p:nvSpPr>
          <p:cNvPr id="68" name="Google Shape;68;p15"/>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Problem Statement</a:t>
            </a:r>
            <a:endParaRPr b="1" sz="250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74" name="Google Shape;74;p16"/>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Data Description</a:t>
            </a:r>
            <a:endParaRPr b="1" sz="2500">
              <a:solidFill>
                <a:srgbClr val="FF6600"/>
              </a:solidFill>
            </a:endParaRPr>
          </a:p>
        </p:txBody>
      </p:sp>
      <p:sp>
        <p:nvSpPr>
          <p:cNvPr id="75" name="Google Shape;75;p16"/>
          <p:cNvSpPr txBox="1"/>
          <p:nvPr/>
        </p:nvSpPr>
        <p:spPr>
          <a:xfrm>
            <a:off x="605350" y="934625"/>
            <a:ext cx="8006700" cy="4008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30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endParaRPr sz="1300"/>
          </a:p>
          <a:p>
            <a:pPr indent="0" lvl="0" marL="0" rtl="0" algn="just">
              <a:lnSpc>
                <a:spcPct val="150000"/>
              </a:lnSpc>
              <a:spcBef>
                <a:spcPts val="0"/>
              </a:spcBef>
              <a:spcAft>
                <a:spcPts val="0"/>
              </a:spcAft>
              <a:buClr>
                <a:schemeClr val="dk1"/>
              </a:buClr>
              <a:buSzPts val="1100"/>
              <a:buFont typeface="Arial"/>
              <a:buNone/>
            </a:pPr>
            <a:r>
              <a:t/>
            </a:r>
            <a:endParaRPr sz="1300"/>
          </a:p>
          <a:p>
            <a:pPr indent="0" lvl="0" marL="0" rtl="0" algn="just">
              <a:lnSpc>
                <a:spcPct val="150000"/>
              </a:lnSpc>
              <a:spcBef>
                <a:spcPts val="0"/>
              </a:spcBef>
              <a:spcAft>
                <a:spcPts val="0"/>
              </a:spcAft>
              <a:buClr>
                <a:schemeClr val="dk1"/>
              </a:buClr>
              <a:buSzPts val="1100"/>
              <a:buFont typeface="Arial"/>
              <a:buNone/>
            </a:pPr>
            <a:r>
              <a:rPr lang="en" sz="1300"/>
              <a:t>There are four datasets: </a:t>
            </a:r>
            <a:endParaRPr sz="1300"/>
          </a:p>
          <a:p>
            <a:pPr indent="0" lvl="0" marL="0" rtl="0" algn="just">
              <a:lnSpc>
                <a:spcPct val="150000"/>
              </a:lnSpc>
              <a:spcBef>
                <a:spcPts val="0"/>
              </a:spcBef>
              <a:spcAft>
                <a:spcPts val="0"/>
              </a:spcAft>
              <a:buClr>
                <a:schemeClr val="dk1"/>
              </a:buClr>
              <a:buSzPts val="1100"/>
              <a:buFont typeface="Arial"/>
              <a:buNone/>
            </a:pPr>
            <a:r>
              <a:rPr b="1" lang="en" sz="1300"/>
              <a:t>1)</a:t>
            </a:r>
            <a:r>
              <a:rPr lang="en" sz="1300"/>
              <a:t> bank-additional-full.csv with all examples (41188) and 20 inputs, ordered by date (from May 2008    to November 2010), very close to the data analyzed in [Moro et al., 2014]</a:t>
            </a:r>
            <a:endParaRPr sz="1300"/>
          </a:p>
          <a:p>
            <a:pPr indent="0" lvl="0" marL="0" rtl="0" algn="just">
              <a:lnSpc>
                <a:spcPct val="150000"/>
              </a:lnSpc>
              <a:spcBef>
                <a:spcPts val="0"/>
              </a:spcBef>
              <a:spcAft>
                <a:spcPts val="0"/>
              </a:spcAft>
              <a:buClr>
                <a:schemeClr val="dk1"/>
              </a:buClr>
              <a:buSzPts val="1100"/>
              <a:buFont typeface="Arial"/>
              <a:buNone/>
            </a:pPr>
            <a:r>
              <a:rPr b="1" lang="en" sz="1300"/>
              <a:t>2)</a:t>
            </a:r>
            <a:r>
              <a:rPr lang="en" sz="1300"/>
              <a:t> bank-additional.csv with 10% of the examples (4119), randomly selected from 1), and 20 inputs.</a:t>
            </a:r>
            <a:endParaRPr sz="1300"/>
          </a:p>
          <a:p>
            <a:pPr indent="0" lvl="0" marL="0" rtl="0" algn="just">
              <a:lnSpc>
                <a:spcPct val="150000"/>
              </a:lnSpc>
              <a:spcBef>
                <a:spcPts val="0"/>
              </a:spcBef>
              <a:spcAft>
                <a:spcPts val="0"/>
              </a:spcAft>
              <a:buClr>
                <a:schemeClr val="dk1"/>
              </a:buClr>
              <a:buSzPts val="1100"/>
              <a:buFont typeface="Arial"/>
              <a:buNone/>
            </a:pPr>
            <a:r>
              <a:rPr b="1" lang="en" sz="1300"/>
              <a:t>3)</a:t>
            </a:r>
            <a:r>
              <a:rPr lang="en" sz="1300"/>
              <a:t> bank-full.csv with all examples and 17 inputs, ordered by date (older version of this dataset with less inputs). </a:t>
            </a:r>
            <a:endParaRPr sz="1300"/>
          </a:p>
          <a:p>
            <a:pPr indent="0" lvl="0" marL="0" rtl="0" algn="just">
              <a:lnSpc>
                <a:spcPct val="150000"/>
              </a:lnSpc>
              <a:spcBef>
                <a:spcPts val="0"/>
              </a:spcBef>
              <a:spcAft>
                <a:spcPts val="0"/>
              </a:spcAft>
              <a:buNone/>
            </a:pPr>
            <a:r>
              <a:rPr b="1" lang="en" sz="1300"/>
              <a:t>4)</a:t>
            </a:r>
            <a:r>
              <a:rPr lang="en" sz="1300"/>
              <a:t> bank.csv with 10% of the examples and 17 inputs, randomly selected from 3 (older version of this dataset with less inputs). </a:t>
            </a:r>
            <a:endParaRPr sz="1300"/>
          </a:p>
          <a:p>
            <a:pPr indent="0" lvl="0" marL="0" rtl="0" algn="just">
              <a:lnSpc>
                <a:spcPct val="150000"/>
              </a:lnSpc>
              <a:spcBef>
                <a:spcPts val="0"/>
              </a:spcBef>
              <a:spcAft>
                <a:spcPts val="0"/>
              </a:spcAft>
              <a:buClr>
                <a:schemeClr val="dk1"/>
              </a:buClr>
              <a:buSzPts val="1100"/>
              <a:buFont typeface="Arial"/>
              <a:buNone/>
            </a:pPr>
            <a:r>
              <a:t/>
            </a:r>
            <a:endParaRPr sz="1300"/>
          </a:p>
          <a:p>
            <a:pPr indent="0" lvl="0" marL="0" rtl="0" algn="just">
              <a:lnSpc>
                <a:spcPct val="150000"/>
              </a:lnSpc>
              <a:spcBef>
                <a:spcPts val="0"/>
              </a:spcBef>
              <a:spcAft>
                <a:spcPts val="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81" name="Google Shape;81;p17"/>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Data Description</a:t>
            </a:r>
            <a:endParaRPr b="1" sz="2500">
              <a:solidFill>
                <a:srgbClr val="FF6600"/>
              </a:solidFill>
            </a:endParaRPr>
          </a:p>
        </p:txBody>
      </p:sp>
      <p:sp>
        <p:nvSpPr>
          <p:cNvPr id="82" name="Google Shape;82;p17"/>
          <p:cNvSpPr txBox="1"/>
          <p:nvPr/>
        </p:nvSpPr>
        <p:spPr>
          <a:xfrm>
            <a:off x="625800" y="1190275"/>
            <a:ext cx="3067800" cy="4008600"/>
          </a:xfrm>
          <a:prstGeom prst="rect">
            <a:avLst/>
          </a:prstGeom>
          <a:noFill/>
          <a:ln>
            <a:noFill/>
          </a:ln>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SzPts val="1300"/>
              <a:buAutoNum type="arabicPeriod"/>
            </a:pPr>
            <a:r>
              <a:rPr lang="en" sz="1300"/>
              <a:t>Age (numeric)</a:t>
            </a:r>
            <a:endParaRPr sz="1300"/>
          </a:p>
          <a:p>
            <a:pPr indent="-311150" lvl="0" marL="457200" rtl="0" algn="just">
              <a:lnSpc>
                <a:spcPct val="150000"/>
              </a:lnSpc>
              <a:spcBef>
                <a:spcPts val="0"/>
              </a:spcBef>
              <a:spcAft>
                <a:spcPts val="0"/>
              </a:spcAft>
              <a:buSzPts val="1300"/>
              <a:buAutoNum type="arabicPeriod"/>
            </a:pPr>
            <a:r>
              <a:rPr lang="en" sz="1300"/>
              <a:t>Job (categorical)</a:t>
            </a:r>
            <a:endParaRPr sz="1300"/>
          </a:p>
          <a:p>
            <a:pPr indent="-311150" lvl="0" marL="457200" rtl="0" algn="just">
              <a:lnSpc>
                <a:spcPct val="150000"/>
              </a:lnSpc>
              <a:spcBef>
                <a:spcPts val="0"/>
              </a:spcBef>
              <a:spcAft>
                <a:spcPts val="0"/>
              </a:spcAft>
              <a:buSzPts val="1300"/>
              <a:buAutoNum type="arabicPeriod"/>
            </a:pPr>
            <a:r>
              <a:rPr lang="en" sz="1300"/>
              <a:t>Marital (categorical)</a:t>
            </a:r>
            <a:endParaRPr sz="1300"/>
          </a:p>
          <a:p>
            <a:pPr indent="-311150" lvl="0" marL="457200" rtl="0" algn="just">
              <a:lnSpc>
                <a:spcPct val="150000"/>
              </a:lnSpc>
              <a:spcBef>
                <a:spcPts val="0"/>
              </a:spcBef>
              <a:spcAft>
                <a:spcPts val="0"/>
              </a:spcAft>
              <a:buSzPts val="1300"/>
              <a:buAutoNum type="arabicPeriod"/>
            </a:pPr>
            <a:r>
              <a:rPr lang="en" sz="1300"/>
              <a:t>Education (categorical)</a:t>
            </a:r>
            <a:endParaRPr sz="1300"/>
          </a:p>
          <a:p>
            <a:pPr indent="-311150" lvl="0" marL="457200" rtl="0" algn="just">
              <a:lnSpc>
                <a:spcPct val="150000"/>
              </a:lnSpc>
              <a:spcBef>
                <a:spcPts val="0"/>
              </a:spcBef>
              <a:spcAft>
                <a:spcPts val="0"/>
              </a:spcAft>
              <a:buSzPts val="1300"/>
              <a:buAutoNum type="arabicPeriod"/>
            </a:pPr>
            <a:r>
              <a:rPr lang="en" sz="1300"/>
              <a:t>Default (categorical)</a:t>
            </a:r>
            <a:endParaRPr sz="1300"/>
          </a:p>
          <a:p>
            <a:pPr indent="-311150" lvl="0" marL="457200" rtl="0" algn="just">
              <a:lnSpc>
                <a:spcPct val="150000"/>
              </a:lnSpc>
              <a:spcBef>
                <a:spcPts val="0"/>
              </a:spcBef>
              <a:spcAft>
                <a:spcPts val="0"/>
              </a:spcAft>
              <a:buSzPts val="1300"/>
              <a:buAutoNum type="arabicPeriod"/>
            </a:pPr>
            <a:r>
              <a:rPr lang="en" sz="1300"/>
              <a:t>Housing (categorical)</a:t>
            </a:r>
            <a:endParaRPr sz="1300"/>
          </a:p>
          <a:p>
            <a:pPr indent="-311150" lvl="0" marL="457200" rtl="0" algn="just">
              <a:lnSpc>
                <a:spcPct val="150000"/>
              </a:lnSpc>
              <a:spcBef>
                <a:spcPts val="0"/>
              </a:spcBef>
              <a:spcAft>
                <a:spcPts val="0"/>
              </a:spcAft>
              <a:buSzPts val="1300"/>
              <a:buAutoNum type="arabicPeriod"/>
            </a:pPr>
            <a:r>
              <a:rPr lang="en" sz="1300"/>
              <a:t>Loan (categorical)</a:t>
            </a:r>
            <a:endParaRPr sz="1300"/>
          </a:p>
          <a:p>
            <a:pPr indent="-311150" lvl="0" marL="457200" rtl="0" algn="just">
              <a:lnSpc>
                <a:spcPct val="150000"/>
              </a:lnSpc>
              <a:spcBef>
                <a:spcPts val="0"/>
              </a:spcBef>
              <a:spcAft>
                <a:spcPts val="0"/>
              </a:spcAft>
              <a:buSzPts val="1300"/>
              <a:buAutoNum type="arabicPeriod"/>
            </a:pPr>
            <a:r>
              <a:rPr lang="en" sz="1300"/>
              <a:t>Contact (categorical)</a:t>
            </a:r>
            <a:endParaRPr sz="1300"/>
          </a:p>
          <a:p>
            <a:pPr indent="-311150" lvl="0" marL="457200" rtl="0" algn="just">
              <a:lnSpc>
                <a:spcPct val="150000"/>
              </a:lnSpc>
              <a:spcBef>
                <a:spcPts val="0"/>
              </a:spcBef>
              <a:spcAft>
                <a:spcPts val="0"/>
              </a:spcAft>
              <a:buSzPts val="1300"/>
              <a:buAutoNum type="arabicPeriod"/>
            </a:pPr>
            <a:r>
              <a:rPr lang="en" sz="1300"/>
              <a:t>Month (categorical)</a:t>
            </a:r>
            <a:endParaRPr sz="1300"/>
          </a:p>
          <a:p>
            <a:pPr indent="-311150" lvl="0" marL="457200" rtl="0" algn="just">
              <a:lnSpc>
                <a:spcPct val="150000"/>
              </a:lnSpc>
              <a:spcBef>
                <a:spcPts val="0"/>
              </a:spcBef>
              <a:spcAft>
                <a:spcPts val="0"/>
              </a:spcAft>
              <a:buClr>
                <a:schemeClr val="dk1"/>
              </a:buClr>
              <a:buSzPts val="1300"/>
              <a:buAutoNum type="arabicPeriod"/>
            </a:pPr>
            <a:r>
              <a:rPr lang="en" sz="1300">
                <a:solidFill>
                  <a:schemeClr val="dk1"/>
                </a:solidFill>
              </a:rPr>
              <a:t>Day_of_week (categorical)</a:t>
            </a:r>
            <a:endParaRPr sz="1300">
              <a:solidFill>
                <a:schemeClr val="dk1"/>
              </a:solidFill>
            </a:endParaRPr>
          </a:p>
          <a:p>
            <a:pPr indent="-311150" lvl="0" marL="457200" rtl="0" algn="just">
              <a:lnSpc>
                <a:spcPct val="150000"/>
              </a:lnSpc>
              <a:spcBef>
                <a:spcPts val="0"/>
              </a:spcBef>
              <a:spcAft>
                <a:spcPts val="0"/>
              </a:spcAft>
              <a:buClr>
                <a:schemeClr val="dk1"/>
              </a:buClr>
              <a:buSzPts val="1300"/>
              <a:buAutoNum type="arabicPeriod"/>
            </a:pPr>
            <a:r>
              <a:rPr lang="en" sz="1300">
                <a:solidFill>
                  <a:schemeClr val="dk1"/>
                </a:solidFill>
              </a:rPr>
              <a:t>Duration (numeric)</a:t>
            </a:r>
            <a:endParaRPr sz="1300">
              <a:solidFill>
                <a:schemeClr val="dk1"/>
              </a:solidFill>
            </a:endParaRPr>
          </a:p>
          <a:p>
            <a:pPr indent="0" lvl="0" marL="457200" rtl="0" algn="just">
              <a:lnSpc>
                <a:spcPct val="150000"/>
              </a:lnSpc>
              <a:spcBef>
                <a:spcPts val="0"/>
              </a:spcBef>
              <a:spcAft>
                <a:spcPts val="0"/>
              </a:spcAft>
              <a:buNone/>
            </a:pPr>
            <a:r>
              <a:t/>
            </a:r>
            <a:endParaRPr sz="1300"/>
          </a:p>
        </p:txBody>
      </p:sp>
      <p:sp>
        <p:nvSpPr>
          <p:cNvPr id="83" name="Google Shape;83;p17"/>
          <p:cNvSpPr txBox="1"/>
          <p:nvPr/>
        </p:nvSpPr>
        <p:spPr>
          <a:xfrm>
            <a:off x="4623125" y="1190275"/>
            <a:ext cx="3917400" cy="3386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300">
                <a:solidFill>
                  <a:schemeClr val="dk1"/>
                </a:solidFill>
              </a:rPr>
              <a:t>12.	</a:t>
            </a:r>
            <a:r>
              <a:rPr lang="en" sz="1300">
                <a:solidFill>
                  <a:schemeClr val="dk1"/>
                </a:solidFill>
              </a:rPr>
              <a:t>Campaign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13.	</a:t>
            </a:r>
            <a:r>
              <a:rPr lang="en" sz="1300">
                <a:solidFill>
                  <a:schemeClr val="dk1"/>
                </a:solidFill>
              </a:rPr>
              <a:t>Pdays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14.	Previous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15.	Poutcome (categorical)</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16.	Emp.var.rate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17.	Cons.price.idx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18.	Cons.conf.idx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19.	Euribor3m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20.	Nr.employed (numeric)</a:t>
            </a:r>
            <a:endParaRPr sz="1300">
              <a:solidFill>
                <a:schemeClr val="dk1"/>
              </a:solidFill>
            </a:endParaRPr>
          </a:p>
          <a:p>
            <a:pPr indent="0" lvl="0" marL="0" rtl="0" algn="just">
              <a:lnSpc>
                <a:spcPct val="150000"/>
              </a:lnSpc>
              <a:spcBef>
                <a:spcPts val="0"/>
              </a:spcBef>
              <a:spcAft>
                <a:spcPts val="0"/>
              </a:spcAft>
              <a:buNone/>
            </a:pPr>
            <a:r>
              <a:rPr lang="en" sz="1300">
                <a:solidFill>
                  <a:schemeClr val="dk1"/>
                </a:solidFill>
              </a:rPr>
              <a:t>21.	Output: Y (binary) - </a:t>
            </a:r>
            <a:endParaRPr sz="1300">
              <a:solidFill>
                <a:schemeClr val="dk1"/>
              </a:solidFill>
            </a:endParaRPr>
          </a:p>
          <a:p>
            <a:pPr indent="0" lvl="0" marL="457200" rtl="0" algn="just">
              <a:lnSpc>
                <a:spcPct val="150000"/>
              </a:lnSpc>
              <a:spcBef>
                <a:spcPts val="0"/>
              </a:spcBef>
              <a:spcAft>
                <a:spcPts val="0"/>
              </a:spcAft>
              <a:buNone/>
            </a:pPr>
            <a:r>
              <a:rPr lang="en" sz="1300">
                <a:solidFill>
                  <a:schemeClr val="dk1"/>
                </a:solidFill>
              </a:rPr>
              <a:t>Subscription to term deposit ('yes' or 'no')</a:t>
            </a:r>
            <a:endParaRPr sz="1300">
              <a:solidFill>
                <a:schemeClr val="dk1"/>
              </a:solidFill>
            </a:endParaRPr>
          </a:p>
        </p:txBody>
      </p:sp>
      <p:sp>
        <p:nvSpPr>
          <p:cNvPr id="84" name="Google Shape;84;p17"/>
          <p:cNvSpPr txBox="1"/>
          <p:nvPr/>
        </p:nvSpPr>
        <p:spPr>
          <a:xfrm>
            <a:off x="768950" y="791475"/>
            <a:ext cx="11964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Attributes:</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90" name="Google Shape;90;p18"/>
          <p:cNvSpPr txBox="1"/>
          <p:nvPr/>
        </p:nvSpPr>
        <p:spPr>
          <a:xfrm>
            <a:off x="451975" y="239275"/>
            <a:ext cx="4560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Data Preprocessing</a:t>
            </a:r>
            <a:endParaRPr b="1" sz="2500">
              <a:solidFill>
                <a:srgbClr val="FF6600"/>
              </a:solidFill>
            </a:endParaRPr>
          </a:p>
        </p:txBody>
      </p:sp>
      <p:sp>
        <p:nvSpPr>
          <p:cNvPr id="91" name="Google Shape;91;p18"/>
          <p:cNvSpPr txBox="1"/>
          <p:nvPr/>
        </p:nvSpPr>
        <p:spPr>
          <a:xfrm>
            <a:off x="590475" y="927225"/>
            <a:ext cx="8095800" cy="3586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Steps taken:</a:t>
            </a:r>
            <a:endParaRPr sz="1500"/>
          </a:p>
          <a:p>
            <a:pPr indent="0" lvl="0" marL="0" rtl="0" algn="l">
              <a:lnSpc>
                <a:spcPct val="150000"/>
              </a:lnSpc>
              <a:spcBef>
                <a:spcPts val="0"/>
              </a:spcBef>
              <a:spcAft>
                <a:spcPts val="0"/>
              </a:spcAft>
              <a:buClr>
                <a:schemeClr val="dk1"/>
              </a:buClr>
              <a:buSzPts val="1100"/>
              <a:buFont typeface="Arial"/>
              <a:buNone/>
            </a:pPr>
            <a:r>
              <a:t/>
            </a:r>
            <a:endParaRPr/>
          </a:p>
          <a:p>
            <a:pPr indent="-317500" lvl="0" marL="457200" rtl="0" algn="l">
              <a:lnSpc>
                <a:spcPct val="150000"/>
              </a:lnSpc>
              <a:spcBef>
                <a:spcPts val="0"/>
              </a:spcBef>
              <a:spcAft>
                <a:spcPts val="0"/>
              </a:spcAft>
              <a:buSzPts val="1400"/>
              <a:buChar char="●"/>
            </a:pPr>
            <a:r>
              <a:rPr lang="en"/>
              <a:t>Checking for NULL value: No Null value was found</a:t>
            </a:r>
            <a:endParaRPr/>
          </a:p>
          <a:p>
            <a:pPr indent="-317500" lvl="0" marL="457200" rtl="0" algn="l">
              <a:lnSpc>
                <a:spcPct val="150000"/>
              </a:lnSpc>
              <a:spcBef>
                <a:spcPts val="0"/>
              </a:spcBef>
              <a:spcAft>
                <a:spcPts val="0"/>
              </a:spcAft>
              <a:buSzPts val="1400"/>
              <a:buChar char="●"/>
            </a:pPr>
            <a:r>
              <a:rPr lang="en"/>
              <a:t>Distribution visualization</a:t>
            </a:r>
            <a:endParaRPr/>
          </a:p>
          <a:p>
            <a:pPr indent="-317500" lvl="0" marL="457200" rtl="0" algn="l">
              <a:lnSpc>
                <a:spcPct val="150000"/>
              </a:lnSpc>
              <a:spcBef>
                <a:spcPts val="0"/>
              </a:spcBef>
              <a:spcAft>
                <a:spcPts val="0"/>
              </a:spcAft>
              <a:buSzPts val="1400"/>
              <a:buChar char="●"/>
            </a:pPr>
            <a:r>
              <a:rPr lang="en"/>
              <a:t>Checking skewness and its visualization</a:t>
            </a:r>
            <a:endParaRPr/>
          </a:p>
          <a:p>
            <a:pPr indent="-317500" lvl="0" marL="457200" rtl="0" algn="l">
              <a:lnSpc>
                <a:spcPct val="150000"/>
              </a:lnSpc>
              <a:spcBef>
                <a:spcPts val="0"/>
              </a:spcBef>
              <a:spcAft>
                <a:spcPts val="0"/>
              </a:spcAft>
              <a:buSzPts val="1400"/>
              <a:buChar char="●"/>
            </a:pPr>
            <a:r>
              <a:rPr lang="en"/>
              <a:t>Checking the correlation</a:t>
            </a:r>
            <a:endParaRPr/>
          </a:p>
          <a:p>
            <a:pPr indent="-317500" lvl="0" marL="457200" rtl="0" algn="l">
              <a:lnSpc>
                <a:spcPct val="150000"/>
              </a:lnSpc>
              <a:spcBef>
                <a:spcPts val="0"/>
              </a:spcBef>
              <a:spcAft>
                <a:spcPts val="0"/>
              </a:spcAft>
              <a:buSzPts val="1400"/>
              <a:buChar char="●"/>
            </a:pPr>
            <a:r>
              <a:rPr lang="en"/>
              <a:t>Checking for outliers</a:t>
            </a:r>
            <a:endParaRPr/>
          </a:p>
          <a:p>
            <a:pPr indent="-317500" lvl="0" marL="457200" rtl="0" algn="l">
              <a:lnSpc>
                <a:spcPct val="150000"/>
              </a:lnSpc>
              <a:spcBef>
                <a:spcPts val="0"/>
              </a:spcBef>
              <a:spcAft>
                <a:spcPts val="0"/>
              </a:spcAft>
              <a:buSzPts val="1400"/>
              <a:buChar char="●"/>
            </a:pPr>
            <a:r>
              <a:rPr lang="en"/>
              <a:t>Checking if the dataset is balanced</a:t>
            </a:r>
            <a:endParaRPr/>
          </a:p>
          <a:p>
            <a:pPr indent="-317500" lvl="0" marL="457200" rtl="0" algn="l">
              <a:lnSpc>
                <a:spcPct val="150000"/>
              </a:lnSpc>
              <a:spcBef>
                <a:spcPts val="0"/>
              </a:spcBef>
              <a:spcAft>
                <a:spcPts val="0"/>
              </a:spcAft>
              <a:buSzPts val="1400"/>
              <a:buChar char="●"/>
            </a:pPr>
            <a:r>
              <a:rPr lang="en"/>
              <a:t>Using SMOTE approach to overcome the imbalance</a:t>
            </a:r>
            <a:endParaRPr/>
          </a:p>
          <a:p>
            <a:pPr indent="-317500" lvl="0" marL="457200" rtl="0" algn="l">
              <a:lnSpc>
                <a:spcPct val="150000"/>
              </a:lnSpc>
              <a:spcBef>
                <a:spcPts val="0"/>
              </a:spcBef>
              <a:spcAft>
                <a:spcPts val="0"/>
              </a:spcAft>
              <a:buSzPts val="1400"/>
              <a:buChar char="●"/>
            </a:pPr>
            <a:r>
              <a:rPr lang="en"/>
              <a:t>OneHotEncoding the dataset</a:t>
            </a:r>
            <a:endParaRPr/>
          </a:p>
          <a:p>
            <a:pPr indent="-317500" lvl="0" marL="457200" rtl="0" algn="l">
              <a:lnSpc>
                <a:spcPct val="150000"/>
              </a:lnSpc>
              <a:spcBef>
                <a:spcPts val="0"/>
              </a:spcBef>
              <a:spcAft>
                <a:spcPts val="0"/>
              </a:spcAft>
              <a:buSzPts val="1400"/>
              <a:buChar char="●"/>
            </a:pPr>
            <a:r>
              <a:rPr lang="en"/>
              <a:t>Splitting the data into test &amp; train</a:t>
            </a:r>
            <a:endParaRPr/>
          </a:p>
          <a:p>
            <a:pPr indent="0" lvl="0" marL="0" rtl="0" algn="l">
              <a:lnSpc>
                <a:spcPct val="150000"/>
              </a:lnSpc>
              <a:spcBef>
                <a:spcPts val="0"/>
              </a:spcBef>
              <a:spcAft>
                <a:spcPts val="0"/>
              </a:spcAft>
              <a:buClr>
                <a:schemeClr val="dk1"/>
              </a:buClr>
              <a:buSzPts val="1100"/>
              <a:buFont typeface="Arial"/>
              <a:buNone/>
            </a:pPr>
            <a:r>
              <a:t/>
            </a:r>
            <a:endParaRPr sz="1500"/>
          </a:p>
          <a:p>
            <a:pPr indent="0" lvl="0" marL="0" rtl="0" algn="l">
              <a:lnSpc>
                <a:spcPct val="150000"/>
              </a:lnSpc>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97" name="Google Shape;97;p19"/>
          <p:cNvSpPr txBox="1"/>
          <p:nvPr/>
        </p:nvSpPr>
        <p:spPr>
          <a:xfrm>
            <a:off x="451975" y="239275"/>
            <a:ext cx="5286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Exploratory Data Analysis (EDA)</a:t>
            </a:r>
            <a:endParaRPr b="1" sz="2500">
              <a:solidFill>
                <a:srgbClr val="FF6600"/>
              </a:solidFill>
            </a:endParaRPr>
          </a:p>
        </p:txBody>
      </p:sp>
      <p:pic>
        <p:nvPicPr>
          <p:cNvPr id="98" name="Google Shape;98;p19"/>
          <p:cNvPicPr preferRelativeResize="0"/>
          <p:nvPr/>
        </p:nvPicPr>
        <p:blipFill>
          <a:blip r:embed="rId4">
            <a:alphaModFix/>
          </a:blip>
          <a:stretch>
            <a:fillRect/>
          </a:stretch>
        </p:blipFill>
        <p:spPr>
          <a:xfrm>
            <a:off x="2688674" y="883375"/>
            <a:ext cx="6096251" cy="3635475"/>
          </a:xfrm>
          <a:prstGeom prst="rect">
            <a:avLst/>
          </a:prstGeom>
          <a:noFill/>
          <a:ln>
            <a:noFill/>
          </a:ln>
        </p:spPr>
      </p:pic>
      <p:sp>
        <p:nvSpPr>
          <p:cNvPr id="99" name="Google Shape;99;p19"/>
          <p:cNvSpPr txBox="1"/>
          <p:nvPr/>
        </p:nvSpPr>
        <p:spPr>
          <a:xfrm>
            <a:off x="451975" y="1805400"/>
            <a:ext cx="2236800" cy="153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300"/>
              <a:t>Data </a:t>
            </a:r>
            <a:endParaRPr b="1" sz="2300"/>
          </a:p>
          <a:p>
            <a:pPr indent="0" lvl="0" marL="0" rtl="0" algn="l">
              <a:lnSpc>
                <a:spcPct val="150000"/>
              </a:lnSpc>
              <a:spcBef>
                <a:spcPts val="0"/>
              </a:spcBef>
              <a:spcAft>
                <a:spcPts val="0"/>
              </a:spcAft>
              <a:buNone/>
            </a:pPr>
            <a:r>
              <a:rPr b="1" lang="en" sz="2300"/>
              <a:t>Distribution</a:t>
            </a:r>
            <a:endParaRPr b="1" sz="2300"/>
          </a:p>
          <a:p>
            <a:pPr indent="0" lvl="0" marL="0" rtl="0" algn="l">
              <a:lnSpc>
                <a:spcPct val="150000"/>
              </a:lnSpc>
              <a:spcBef>
                <a:spcPts val="0"/>
              </a:spcBef>
              <a:spcAft>
                <a:spcPts val="0"/>
              </a:spcAft>
              <a:buNone/>
            </a:pPr>
            <a:r>
              <a:rPr b="1" lang="en" sz="2300"/>
              <a:t>Visualizations</a:t>
            </a:r>
            <a:endParaRPr b="1"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0"/>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05" name="Google Shape;105;p20"/>
          <p:cNvSpPr txBox="1"/>
          <p:nvPr/>
        </p:nvSpPr>
        <p:spPr>
          <a:xfrm>
            <a:off x="451975" y="239275"/>
            <a:ext cx="5286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Exploratory Data Analysis (EDA)</a:t>
            </a:r>
            <a:endParaRPr b="1" sz="2500">
              <a:solidFill>
                <a:srgbClr val="FF6600"/>
              </a:solidFill>
            </a:endParaRPr>
          </a:p>
        </p:txBody>
      </p:sp>
      <p:sp>
        <p:nvSpPr>
          <p:cNvPr id="106" name="Google Shape;106;p20"/>
          <p:cNvSpPr txBox="1"/>
          <p:nvPr/>
        </p:nvSpPr>
        <p:spPr>
          <a:xfrm>
            <a:off x="451975" y="1897650"/>
            <a:ext cx="2236800" cy="115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Data </a:t>
            </a:r>
            <a:endParaRPr b="1" sz="2400"/>
          </a:p>
          <a:p>
            <a:pPr indent="0" lvl="0" marL="0" rtl="0" algn="l">
              <a:lnSpc>
                <a:spcPct val="150000"/>
              </a:lnSpc>
              <a:spcBef>
                <a:spcPts val="0"/>
              </a:spcBef>
              <a:spcAft>
                <a:spcPts val="0"/>
              </a:spcAft>
              <a:buNone/>
            </a:pPr>
            <a:r>
              <a:rPr b="1" lang="en" sz="2400"/>
              <a:t>Correlation</a:t>
            </a:r>
            <a:endParaRPr b="1" sz="2400"/>
          </a:p>
        </p:txBody>
      </p:sp>
      <p:pic>
        <p:nvPicPr>
          <p:cNvPr id="107" name="Google Shape;107;p20"/>
          <p:cNvPicPr preferRelativeResize="0"/>
          <p:nvPr/>
        </p:nvPicPr>
        <p:blipFill>
          <a:blip r:embed="rId4">
            <a:alphaModFix/>
          </a:blip>
          <a:stretch>
            <a:fillRect/>
          </a:stretch>
        </p:blipFill>
        <p:spPr>
          <a:xfrm>
            <a:off x="3081475" y="888700"/>
            <a:ext cx="5224250" cy="405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b="18029" l="0" r="0" t="-18029"/>
          <a:stretch/>
        </p:blipFill>
        <p:spPr>
          <a:xfrm>
            <a:off x="-265875" y="3577525"/>
            <a:ext cx="1964800" cy="1964800"/>
          </a:xfrm>
          <a:prstGeom prst="rect">
            <a:avLst/>
          </a:prstGeom>
          <a:noFill/>
          <a:ln>
            <a:noFill/>
          </a:ln>
        </p:spPr>
      </p:pic>
      <p:sp>
        <p:nvSpPr>
          <p:cNvPr id="113" name="Google Shape;113;p21"/>
          <p:cNvSpPr txBox="1"/>
          <p:nvPr/>
        </p:nvSpPr>
        <p:spPr>
          <a:xfrm>
            <a:off x="451975" y="239275"/>
            <a:ext cx="52866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6600"/>
                </a:solidFill>
              </a:rPr>
              <a:t>Exploratory Data Analysis (EDA)</a:t>
            </a:r>
            <a:endParaRPr b="1" sz="2500">
              <a:solidFill>
                <a:srgbClr val="FF6600"/>
              </a:solidFill>
            </a:endParaRPr>
          </a:p>
        </p:txBody>
      </p:sp>
      <p:sp>
        <p:nvSpPr>
          <p:cNvPr id="114" name="Google Shape;114;p21"/>
          <p:cNvSpPr txBox="1"/>
          <p:nvPr/>
        </p:nvSpPr>
        <p:spPr>
          <a:xfrm>
            <a:off x="451975" y="1938375"/>
            <a:ext cx="2236800" cy="17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Balance</a:t>
            </a:r>
            <a:endParaRPr b="1" sz="2400"/>
          </a:p>
          <a:p>
            <a:pPr indent="0" lvl="0" marL="0" rtl="0" algn="l">
              <a:lnSpc>
                <a:spcPct val="150000"/>
              </a:lnSpc>
              <a:spcBef>
                <a:spcPts val="0"/>
              </a:spcBef>
              <a:spcAft>
                <a:spcPts val="0"/>
              </a:spcAft>
              <a:buNone/>
            </a:pPr>
            <a:r>
              <a:rPr b="1" lang="en" sz="2400"/>
              <a:t>or</a:t>
            </a:r>
            <a:endParaRPr b="1" sz="2400"/>
          </a:p>
          <a:p>
            <a:pPr indent="0" lvl="0" marL="0" rtl="0" algn="l">
              <a:lnSpc>
                <a:spcPct val="150000"/>
              </a:lnSpc>
              <a:spcBef>
                <a:spcPts val="0"/>
              </a:spcBef>
              <a:spcAft>
                <a:spcPts val="0"/>
              </a:spcAft>
              <a:buNone/>
            </a:pPr>
            <a:r>
              <a:rPr b="1" lang="en" sz="2400"/>
              <a:t>Imbalance</a:t>
            </a:r>
            <a:endParaRPr b="1" sz="2400"/>
          </a:p>
        </p:txBody>
      </p:sp>
      <p:pic>
        <p:nvPicPr>
          <p:cNvPr id="115" name="Google Shape;115;p21"/>
          <p:cNvPicPr preferRelativeResize="0"/>
          <p:nvPr/>
        </p:nvPicPr>
        <p:blipFill rotWithShape="1">
          <a:blip r:embed="rId4">
            <a:alphaModFix/>
          </a:blip>
          <a:srcRect b="0" l="7540" r="7548" t="0"/>
          <a:stretch/>
        </p:blipFill>
        <p:spPr>
          <a:xfrm>
            <a:off x="3533125" y="1067900"/>
            <a:ext cx="4945575" cy="368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