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9" r:id="rId3"/>
    <p:sldId id="270" r:id="rId4"/>
    <p:sldId id="290" r:id="rId5"/>
    <p:sldId id="292" r:id="rId6"/>
    <p:sldId id="293" r:id="rId7"/>
    <p:sldId id="274" r:id="rId8"/>
    <p:sldId id="275" r:id="rId9"/>
    <p:sldId id="291" r:id="rId10"/>
    <p:sldId id="277" r:id="rId11"/>
    <p:sldId id="304" r:id="rId12"/>
    <p:sldId id="294" r:id="rId13"/>
    <p:sldId id="300" r:id="rId14"/>
    <p:sldId id="301" r:id="rId15"/>
    <p:sldId id="302" r:id="rId16"/>
    <p:sldId id="299" r:id="rId17"/>
    <p:sldId id="303" r:id="rId18"/>
    <p:sldId id="305" r:id="rId19"/>
    <p:sldId id="286"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71" autoAdjust="0"/>
    <p:restoredTop sz="94656"/>
  </p:normalViewPr>
  <p:slideViewPr>
    <p:cSldViewPr snapToGrid="0">
      <p:cViewPr varScale="1">
        <p:scale>
          <a:sx n="59" d="100"/>
          <a:sy n="59" d="100"/>
        </p:scale>
        <p:origin x="108" y="1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713172" cy="3631763"/>
          </a:xfrm>
          <a:prstGeom prst="rect">
            <a:avLst/>
          </a:prstGeom>
          <a:solidFill>
            <a:srgbClr val="3B3B3B"/>
          </a:solidFill>
        </p:spPr>
        <p:txBody>
          <a:bodyPr wrap="none" rtlCol="0">
            <a:spAutoFit/>
          </a:bodyPr>
          <a:lstStyle/>
          <a:p>
            <a:r>
              <a:rPr lang="en-US" sz="6600" dirty="0">
                <a:solidFill>
                  <a:srgbClr val="FF6600"/>
                </a:solidFill>
              </a:rPr>
              <a:t>Bank Marketing (Campaign)</a:t>
            </a:r>
          </a:p>
          <a:p>
            <a:r>
              <a:rPr lang="en-US" sz="4000" dirty="0">
                <a:solidFill>
                  <a:schemeClr val="accent2"/>
                </a:solidFill>
              </a:rPr>
              <a:t>DataWizz</a:t>
            </a:r>
          </a:p>
          <a:p>
            <a:endParaRPr lang="en-US" sz="4000" dirty="0">
              <a:solidFill>
                <a:schemeClr val="accent2"/>
              </a:solidFill>
            </a:endParaRPr>
          </a:p>
          <a:p>
            <a:endParaRPr lang="en-US" sz="2800" b="1" dirty="0">
              <a:solidFill>
                <a:schemeClr val="accent2"/>
              </a:solidFill>
            </a:endParaRPr>
          </a:p>
          <a:p>
            <a:r>
              <a:rPr lang="en-US" sz="2800" b="1" dirty="0">
                <a:solidFill>
                  <a:schemeClr val="accent2"/>
                </a:solidFill>
              </a:rPr>
              <a:t>LISUM21</a:t>
            </a:r>
          </a:p>
          <a:p>
            <a:r>
              <a:rPr lang="en-US" sz="2800" b="1" dirty="0">
                <a:solidFill>
                  <a:schemeClr val="accent2"/>
                </a:solidFill>
              </a:rPr>
              <a:t>21-05-2023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01C88F9-E440-45DE-A776-9609EB590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162BBD-A289-5A11-53DC-DDDE1A3F5CD4}"/>
              </a:ext>
            </a:extLst>
          </p:cNvPr>
          <p:cNvSpPr>
            <a:spLocks noGrp="1"/>
          </p:cNvSpPr>
          <p:nvPr>
            <p:ph type="title"/>
          </p:nvPr>
        </p:nvSpPr>
        <p:spPr>
          <a:xfrm>
            <a:off x="7353824" y="556995"/>
            <a:ext cx="4222620" cy="1754327"/>
          </a:xfrm>
        </p:spPr>
        <p:txBody>
          <a:bodyPr vert="horz" lIns="91440" tIns="45720" rIns="91440" bIns="45720" rtlCol="0" anchor="b">
            <a:normAutofit/>
          </a:bodyPr>
          <a:lstStyle/>
          <a:p>
            <a:r>
              <a:rPr lang="en-US" sz="5200" dirty="0"/>
              <a:t>Categorical data</a:t>
            </a:r>
          </a:p>
        </p:txBody>
      </p:sp>
      <p:pic>
        <p:nvPicPr>
          <p:cNvPr id="16" name="Picture 15" descr="A graph with blue squares&#10;&#10;Description automatically generated">
            <a:extLst>
              <a:ext uri="{FF2B5EF4-FFF2-40B4-BE49-F238E27FC236}">
                <a16:creationId xmlns:a16="http://schemas.microsoft.com/office/drawing/2014/main" id="{DC398D14-05F3-2A98-736A-0C544728A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12" y="319938"/>
            <a:ext cx="3309228" cy="2845935"/>
          </a:xfrm>
          <a:prstGeom prst="rect">
            <a:avLst/>
          </a:prstGeom>
        </p:spPr>
      </p:pic>
      <p:pic>
        <p:nvPicPr>
          <p:cNvPr id="12" name="Picture 11" descr="A graph of a number of people&#10;&#10;Description automatically generated">
            <a:extLst>
              <a:ext uri="{FF2B5EF4-FFF2-40B4-BE49-F238E27FC236}">
                <a16:creationId xmlns:a16="http://schemas.microsoft.com/office/drawing/2014/main" id="{562A25BA-8823-3DA6-1F3E-9DAEA8ACE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2646" y="319938"/>
            <a:ext cx="3309228" cy="2845935"/>
          </a:xfrm>
          <a:prstGeom prst="rect">
            <a:avLst/>
          </a:prstGeom>
        </p:spPr>
      </p:pic>
      <p:pic>
        <p:nvPicPr>
          <p:cNvPr id="15" name="Picture 14" descr="A graph with blue rectangles&#10;&#10;Description automatically generated">
            <a:extLst>
              <a:ext uri="{FF2B5EF4-FFF2-40B4-BE49-F238E27FC236}">
                <a16:creationId xmlns:a16="http://schemas.microsoft.com/office/drawing/2014/main" id="{4D8EE2FF-90F4-C036-516E-5EC747148B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912" y="3337589"/>
            <a:ext cx="3309228" cy="2845935"/>
          </a:xfrm>
          <a:prstGeom prst="rect">
            <a:avLst/>
          </a:prstGeom>
        </p:spPr>
      </p:pic>
      <p:pic>
        <p:nvPicPr>
          <p:cNvPr id="10" name="Picture 9" descr="A graph of a number of people&#10;&#10;Description automatically generated">
            <a:extLst>
              <a:ext uri="{FF2B5EF4-FFF2-40B4-BE49-F238E27FC236}">
                <a16:creationId xmlns:a16="http://schemas.microsoft.com/office/drawing/2014/main" id="{3FD0EB1B-70F4-9318-C7D3-5A0EC25FDB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2646" y="3337589"/>
            <a:ext cx="3309228" cy="2845935"/>
          </a:xfrm>
          <a:prstGeom prst="rect">
            <a:avLst/>
          </a:prstGeom>
        </p:spPr>
      </p:pic>
      <p:sp>
        <p:nvSpPr>
          <p:cNvPr id="22" name="TextBox 21">
            <a:extLst>
              <a:ext uri="{FF2B5EF4-FFF2-40B4-BE49-F238E27FC236}">
                <a16:creationId xmlns:a16="http://schemas.microsoft.com/office/drawing/2014/main" id="{2A1AA292-C7F3-E765-06DF-76457B0DA93D}"/>
              </a:ext>
            </a:extLst>
          </p:cNvPr>
          <p:cNvSpPr txBox="1"/>
          <p:nvPr/>
        </p:nvSpPr>
        <p:spPr>
          <a:xfrm>
            <a:off x="7435516" y="2551837"/>
            <a:ext cx="3366796"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t>We are individually examining histograms for categorical data to gain insights for data analysis. We observed that customers with administrative jobs or married customers were contacted the most. Similar insights were noticed during the univariate analysis.</a:t>
            </a:r>
            <a:endParaRPr lang="en-IN" dirty="0"/>
          </a:p>
        </p:txBody>
      </p:sp>
    </p:spTree>
    <p:extLst>
      <p:ext uri="{BB962C8B-B14F-4D97-AF65-F5344CB8AC3E}">
        <p14:creationId xmlns:p14="http://schemas.microsoft.com/office/powerpoint/2010/main" val="3100458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19575E-BC31-DD56-619F-BE7157FF39FC}"/>
              </a:ext>
            </a:extLst>
          </p:cNvPr>
          <p:cNvSpPr>
            <a:spLocks noGrp="1"/>
          </p:cNvSpPr>
          <p:nvPr>
            <p:ph type="title"/>
          </p:nvPr>
        </p:nvSpPr>
        <p:spPr>
          <a:xfrm>
            <a:off x="838200" y="557190"/>
            <a:ext cx="10515600" cy="1840010"/>
          </a:xfrm>
        </p:spPr>
        <p:txBody>
          <a:bodyPr vert="horz" lIns="91440" tIns="45720" rIns="91440" bIns="45720" rtlCol="0" anchor="ctr">
            <a:normAutofit/>
          </a:bodyPr>
          <a:lstStyle/>
          <a:p>
            <a:r>
              <a:rPr lang="en-US" sz="5200" kern="1200" dirty="0">
                <a:solidFill>
                  <a:schemeClr val="tx1"/>
                </a:solidFill>
                <a:latin typeface="+mj-lt"/>
                <a:ea typeface="+mj-ea"/>
                <a:cs typeface="+mj-cs"/>
              </a:rPr>
              <a:t>Categorical data</a:t>
            </a:r>
            <a:br>
              <a:rPr lang="en-US" sz="5200" kern="1200" dirty="0">
                <a:solidFill>
                  <a:schemeClr val="tx1"/>
                </a:solidFill>
                <a:latin typeface="+mj-lt"/>
                <a:ea typeface="+mj-ea"/>
                <a:cs typeface="+mj-cs"/>
              </a:rPr>
            </a:br>
            <a:endParaRPr lang="en-US" sz="5200" kern="1200" dirty="0">
              <a:solidFill>
                <a:schemeClr val="tx1"/>
              </a:solidFill>
              <a:latin typeface="+mj-lt"/>
              <a:ea typeface="+mj-ea"/>
              <a:cs typeface="+mj-cs"/>
            </a:endParaRPr>
          </a:p>
        </p:txBody>
      </p:sp>
      <p:pic>
        <p:nvPicPr>
          <p:cNvPr id="6" name="Picture 5" descr="A graph of a cell phone number&#10;&#10;Description automatically generated">
            <a:extLst>
              <a:ext uri="{FF2B5EF4-FFF2-40B4-BE49-F238E27FC236}">
                <a16:creationId xmlns:a16="http://schemas.microsoft.com/office/drawing/2014/main" id="{42F08B2C-0F0A-0E94-77A4-BBF975411ADB}"/>
              </a:ext>
            </a:extLst>
          </p:cNvPr>
          <p:cNvPicPr>
            <a:picLocks noChangeAspect="1"/>
          </p:cNvPicPr>
          <p:nvPr/>
        </p:nvPicPr>
        <p:blipFill rotWithShape="1">
          <a:blip r:embed="rId2">
            <a:extLst>
              <a:ext uri="{28A0092B-C50C-407E-A947-70E740481C1C}">
                <a14:useLocalDpi xmlns:a14="http://schemas.microsoft.com/office/drawing/2010/main" val="0"/>
              </a:ext>
            </a:extLst>
          </a:blip>
          <a:srcRect l="11876" r="22960" b="4"/>
          <a:stretch/>
        </p:blipFill>
        <p:spPr>
          <a:xfrm>
            <a:off x="182787" y="2558694"/>
            <a:ext cx="2827865" cy="3731891"/>
          </a:xfrm>
          <a:prstGeom prst="rect">
            <a:avLst/>
          </a:prstGeom>
        </p:spPr>
      </p:pic>
      <p:pic>
        <p:nvPicPr>
          <p:cNvPr id="5" name="Picture 4" descr="A graph with a blue rectangle&#10;&#10;Description automatically generated">
            <a:extLst>
              <a:ext uri="{FF2B5EF4-FFF2-40B4-BE49-F238E27FC236}">
                <a16:creationId xmlns:a16="http://schemas.microsoft.com/office/drawing/2014/main" id="{4520CED0-77AE-16EA-9894-2EBA63F329D6}"/>
              </a:ext>
            </a:extLst>
          </p:cNvPr>
          <p:cNvPicPr>
            <a:picLocks noChangeAspect="1"/>
          </p:cNvPicPr>
          <p:nvPr/>
        </p:nvPicPr>
        <p:blipFill rotWithShape="1">
          <a:blip r:embed="rId3">
            <a:extLst>
              <a:ext uri="{28A0092B-C50C-407E-A947-70E740481C1C}">
                <a14:useLocalDpi xmlns:a14="http://schemas.microsoft.com/office/drawing/2010/main" val="0"/>
              </a:ext>
            </a:extLst>
          </a:blip>
          <a:srcRect l="11896" r="22940" b="4"/>
          <a:stretch/>
        </p:blipFill>
        <p:spPr>
          <a:xfrm>
            <a:off x="3180760" y="2558694"/>
            <a:ext cx="2827865" cy="3731891"/>
          </a:xfrm>
          <a:prstGeom prst="rect">
            <a:avLst/>
          </a:prstGeom>
        </p:spPr>
      </p:pic>
      <p:pic>
        <p:nvPicPr>
          <p:cNvPr id="7" name="Picture 6" descr="A graph of a bar&#10;&#10;Description automatically generated">
            <a:extLst>
              <a:ext uri="{FF2B5EF4-FFF2-40B4-BE49-F238E27FC236}">
                <a16:creationId xmlns:a16="http://schemas.microsoft.com/office/drawing/2014/main" id="{D703A5D5-BB98-6F6A-4904-FBC164A3AAA2}"/>
              </a:ext>
            </a:extLst>
          </p:cNvPr>
          <p:cNvPicPr>
            <a:picLocks noChangeAspect="1"/>
          </p:cNvPicPr>
          <p:nvPr/>
        </p:nvPicPr>
        <p:blipFill rotWithShape="1">
          <a:blip r:embed="rId4">
            <a:extLst>
              <a:ext uri="{28A0092B-C50C-407E-A947-70E740481C1C}">
                <a14:useLocalDpi xmlns:a14="http://schemas.microsoft.com/office/drawing/2010/main" val="0"/>
              </a:ext>
            </a:extLst>
          </a:blip>
          <a:srcRect l="2709" r="32127" b="4"/>
          <a:stretch/>
        </p:blipFill>
        <p:spPr>
          <a:xfrm>
            <a:off x="6178733" y="2558694"/>
            <a:ext cx="2827865" cy="3731891"/>
          </a:xfrm>
          <a:prstGeom prst="rect">
            <a:avLst/>
          </a:prstGeom>
        </p:spPr>
      </p:pic>
      <p:pic>
        <p:nvPicPr>
          <p:cNvPr id="4" name="Picture 3" descr="A graph of a bar graph&#10;&#10;Description automatically generated">
            <a:extLst>
              <a:ext uri="{FF2B5EF4-FFF2-40B4-BE49-F238E27FC236}">
                <a16:creationId xmlns:a16="http://schemas.microsoft.com/office/drawing/2014/main" id="{A6C086A1-7D93-1161-701F-A6A259BED376}"/>
              </a:ext>
            </a:extLst>
          </p:cNvPr>
          <p:cNvPicPr>
            <a:picLocks noChangeAspect="1"/>
          </p:cNvPicPr>
          <p:nvPr/>
        </p:nvPicPr>
        <p:blipFill rotWithShape="1">
          <a:blip r:embed="rId5">
            <a:extLst>
              <a:ext uri="{28A0092B-C50C-407E-A947-70E740481C1C}">
                <a14:useLocalDpi xmlns:a14="http://schemas.microsoft.com/office/drawing/2010/main" val="0"/>
              </a:ext>
            </a:extLst>
          </a:blip>
          <a:srcRect l="8404" r="26432" b="4"/>
          <a:stretch/>
        </p:blipFill>
        <p:spPr>
          <a:xfrm>
            <a:off x="9176706" y="2558694"/>
            <a:ext cx="2827865" cy="3731891"/>
          </a:xfrm>
          <a:prstGeom prst="rect">
            <a:avLst/>
          </a:prstGeom>
        </p:spPr>
      </p:pic>
    </p:spTree>
    <p:extLst>
      <p:ext uri="{BB962C8B-B14F-4D97-AF65-F5344CB8AC3E}">
        <p14:creationId xmlns:p14="http://schemas.microsoft.com/office/powerpoint/2010/main" val="389267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33469-BC06-FEDA-A8D1-418868EF8962}"/>
              </a:ext>
            </a:extLst>
          </p:cNvPr>
          <p:cNvSpPr>
            <a:spLocks noGrp="1"/>
          </p:cNvSpPr>
          <p:nvPr>
            <p:ph type="title"/>
          </p:nvPr>
        </p:nvSpPr>
        <p:spPr/>
        <p:txBody>
          <a:bodyPr/>
          <a:lstStyle/>
          <a:p>
            <a:r>
              <a:rPr lang="en-US" dirty="0"/>
              <a:t>Categorical data </a:t>
            </a:r>
            <a:r>
              <a:rPr lang="en-US" sz="3600" dirty="0"/>
              <a:t>(Where client subscribed vs not) </a:t>
            </a:r>
            <a:endParaRPr lang="en-IN" sz="3600" dirty="0"/>
          </a:p>
        </p:txBody>
      </p:sp>
      <p:pic>
        <p:nvPicPr>
          <p:cNvPr id="5" name="Content Placeholder 4" descr="A graph with blue squares&#10;&#10;Description automatically generated">
            <a:extLst>
              <a:ext uri="{FF2B5EF4-FFF2-40B4-BE49-F238E27FC236}">
                <a16:creationId xmlns:a16="http://schemas.microsoft.com/office/drawing/2014/main" id="{1DE5590B-FF32-5887-05AB-5545C2EEA7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7975" y="1880516"/>
            <a:ext cx="5064128" cy="4351338"/>
          </a:xfrm>
        </p:spPr>
      </p:pic>
      <p:pic>
        <p:nvPicPr>
          <p:cNvPr id="7" name="Picture 6" descr="A graph with blue and white squares&#10;&#10;Description automatically generated">
            <a:extLst>
              <a:ext uri="{FF2B5EF4-FFF2-40B4-BE49-F238E27FC236}">
                <a16:creationId xmlns:a16="http://schemas.microsoft.com/office/drawing/2014/main" id="{F4E64C6E-9F8D-74C4-02AF-C4B8F2A61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5819775" cy="5000625"/>
          </a:xfrm>
          <a:prstGeom prst="rect">
            <a:avLst/>
          </a:prstGeom>
        </p:spPr>
      </p:pic>
    </p:spTree>
    <p:extLst>
      <p:ext uri="{BB962C8B-B14F-4D97-AF65-F5344CB8AC3E}">
        <p14:creationId xmlns:p14="http://schemas.microsoft.com/office/powerpoint/2010/main" val="1862353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33469-BC06-FEDA-A8D1-418868EF8962}"/>
              </a:ext>
            </a:extLst>
          </p:cNvPr>
          <p:cNvSpPr>
            <a:spLocks noGrp="1"/>
          </p:cNvSpPr>
          <p:nvPr>
            <p:ph type="title"/>
          </p:nvPr>
        </p:nvSpPr>
        <p:spPr/>
        <p:txBody>
          <a:bodyPr/>
          <a:lstStyle/>
          <a:p>
            <a:r>
              <a:rPr lang="en-US" dirty="0"/>
              <a:t>Categorical data </a:t>
            </a:r>
            <a:r>
              <a:rPr lang="en-US" sz="3600" dirty="0"/>
              <a:t>(Where client subscribed vs not) </a:t>
            </a:r>
            <a:endParaRPr lang="en-IN" sz="3600" dirty="0"/>
          </a:p>
        </p:txBody>
      </p:sp>
      <p:pic>
        <p:nvPicPr>
          <p:cNvPr id="5" name="Content Placeholder 4" descr="A graph with blue squares&#10;&#10;Description automatically generated">
            <a:extLst>
              <a:ext uri="{FF2B5EF4-FFF2-40B4-BE49-F238E27FC236}">
                <a16:creationId xmlns:a16="http://schemas.microsoft.com/office/drawing/2014/main" id="{93447021-E69C-4AE4-BB0A-DCDBF4B078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7975" y="1696550"/>
            <a:ext cx="5064128" cy="4351338"/>
          </a:xfrm>
        </p:spPr>
      </p:pic>
      <p:pic>
        <p:nvPicPr>
          <p:cNvPr id="7" name="Picture 6" descr="A graph with blue squares&#10;&#10;Description automatically generated">
            <a:extLst>
              <a:ext uri="{FF2B5EF4-FFF2-40B4-BE49-F238E27FC236}">
                <a16:creationId xmlns:a16="http://schemas.microsoft.com/office/drawing/2014/main" id="{DB478D16-2578-BC76-8200-B043F2834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225" y="1492250"/>
            <a:ext cx="5819775" cy="5000625"/>
          </a:xfrm>
          <a:prstGeom prst="rect">
            <a:avLst/>
          </a:prstGeom>
        </p:spPr>
      </p:pic>
    </p:spTree>
    <p:extLst>
      <p:ext uri="{BB962C8B-B14F-4D97-AF65-F5344CB8AC3E}">
        <p14:creationId xmlns:p14="http://schemas.microsoft.com/office/powerpoint/2010/main" val="84651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33469-BC06-FEDA-A8D1-418868EF8962}"/>
              </a:ext>
            </a:extLst>
          </p:cNvPr>
          <p:cNvSpPr>
            <a:spLocks noGrp="1"/>
          </p:cNvSpPr>
          <p:nvPr>
            <p:ph type="title"/>
          </p:nvPr>
        </p:nvSpPr>
        <p:spPr/>
        <p:txBody>
          <a:bodyPr/>
          <a:lstStyle/>
          <a:p>
            <a:r>
              <a:rPr lang="en-US" dirty="0"/>
              <a:t>Categorical data </a:t>
            </a:r>
            <a:r>
              <a:rPr lang="en-US" sz="3600" dirty="0"/>
              <a:t>(Where client subscribed vs not) </a:t>
            </a:r>
            <a:endParaRPr lang="en-IN" sz="3600" dirty="0"/>
          </a:p>
        </p:txBody>
      </p:sp>
      <p:pic>
        <p:nvPicPr>
          <p:cNvPr id="5" name="Content Placeholder 4" descr="A graph with blue squares&#10;&#10;Description automatically generated">
            <a:extLst>
              <a:ext uri="{FF2B5EF4-FFF2-40B4-BE49-F238E27FC236}">
                <a16:creationId xmlns:a16="http://schemas.microsoft.com/office/drawing/2014/main" id="{54EC35DF-4C8E-2552-0B37-1A953B4AC9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7975" y="1649657"/>
            <a:ext cx="5064128" cy="4351338"/>
          </a:xfrm>
        </p:spPr>
      </p:pic>
      <p:pic>
        <p:nvPicPr>
          <p:cNvPr id="7" name="Picture 6" descr="A graph with blue squares&#10;&#10;Description automatically generated">
            <a:extLst>
              <a:ext uri="{FF2B5EF4-FFF2-40B4-BE49-F238E27FC236}">
                <a16:creationId xmlns:a16="http://schemas.microsoft.com/office/drawing/2014/main" id="{EE78FBA8-578A-012F-BD8C-46316C3285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48" y="1492250"/>
            <a:ext cx="5819775" cy="5000625"/>
          </a:xfrm>
          <a:prstGeom prst="rect">
            <a:avLst/>
          </a:prstGeom>
        </p:spPr>
      </p:pic>
    </p:spTree>
    <p:extLst>
      <p:ext uri="{BB962C8B-B14F-4D97-AF65-F5344CB8AC3E}">
        <p14:creationId xmlns:p14="http://schemas.microsoft.com/office/powerpoint/2010/main" val="3521469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33469-BC06-FEDA-A8D1-418868EF8962}"/>
              </a:ext>
            </a:extLst>
          </p:cNvPr>
          <p:cNvSpPr>
            <a:spLocks noGrp="1"/>
          </p:cNvSpPr>
          <p:nvPr>
            <p:ph type="title"/>
          </p:nvPr>
        </p:nvSpPr>
        <p:spPr/>
        <p:txBody>
          <a:bodyPr/>
          <a:lstStyle/>
          <a:p>
            <a:r>
              <a:rPr lang="en-US" dirty="0"/>
              <a:t>Categorical data </a:t>
            </a:r>
            <a:r>
              <a:rPr lang="en-US" sz="3600" dirty="0"/>
              <a:t>(Where client subscribed vs not) </a:t>
            </a:r>
            <a:endParaRPr lang="en-IN" sz="3600" dirty="0"/>
          </a:p>
        </p:txBody>
      </p:sp>
      <p:pic>
        <p:nvPicPr>
          <p:cNvPr id="5" name="Content Placeholder 4" descr="A graph with blue squares&#10;&#10;Description automatically generated">
            <a:extLst>
              <a:ext uri="{FF2B5EF4-FFF2-40B4-BE49-F238E27FC236}">
                <a16:creationId xmlns:a16="http://schemas.microsoft.com/office/drawing/2014/main" id="{9BDCD483-4E3D-9A40-A5AB-E21B2E18DC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3824" y="1916112"/>
            <a:ext cx="5064128" cy="4351338"/>
          </a:xfrm>
        </p:spPr>
      </p:pic>
      <p:pic>
        <p:nvPicPr>
          <p:cNvPr id="7" name="Picture 6" descr="A graph of a cell phone and telephone&#10;&#10;Description automatically generated">
            <a:extLst>
              <a:ext uri="{FF2B5EF4-FFF2-40B4-BE49-F238E27FC236}">
                <a16:creationId xmlns:a16="http://schemas.microsoft.com/office/drawing/2014/main" id="{F51FBBD1-43EB-4E93-F1D6-119921BC0C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48" y="1492250"/>
            <a:ext cx="5819775" cy="5000625"/>
          </a:xfrm>
          <a:prstGeom prst="rect">
            <a:avLst/>
          </a:prstGeom>
        </p:spPr>
      </p:pic>
    </p:spTree>
    <p:extLst>
      <p:ext uri="{BB962C8B-B14F-4D97-AF65-F5344CB8AC3E}">
        <p14:creationId xmlns:p14="http://schemas.microsoft.com/office/powerpoint/2010/main" val="117825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AB902CB9-C7DC-4673-B7D5-F22DCF0EC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97A8B6-031B-DDDE-8ED5-8D1AA13D8817}"/>
              </a:ext>
            </a:extLst>
          </p:cNvPr>
          <p:cNvSpPr>
            <a:spLocks noGrp="1"/>
          </p:cNvSpPr>
          <p:nvPr>
            <p:ph type="title"/>
          </p:nvPr>
        </p:nvSpPr>
        <p:spPr>
          <a:xfrm>
            <a:off x="838200" y="552741"/>
            <a:ext cx="3999971" cy="1690798"/>
          </a:xfrm>
        </p:spPr>
        <p:txBody>
          <a:bodyPr>
            <a:normAutofit/>
          </a:bodyPr>
          <a:lstStyle/>
          <a:p>
            <a:r>
              <a:rPr lang="en-US" sz="4000" dirty="0"/>
              <a:t>Numeric data </a:t>
            </a:r>
            <a:endParaRPr lang="en-IN" sz="4000" dirty="0"/>
          </a:p>
        </p:txBody>
      </p:sp>
      <p:sp>
        <p:nvSpPr>
          <p:cNvPr id="35" name="Content Placeholder 34">
            <a:extLst>
              <a:ext uri="{FF2B5EF4-FFF2-40B4-BE49-F238E27FC236}">
                <a16:creationId xmlns:a16="http://schemas.microsoft.com/office/drawing/2014/main" id="{08BC9960-C088-C0B0-816F-EC1DEF824510}"/>
              </a:ext>
            </a:extLst>
          </p:cNvPr>
          <p:cNvSpPr>
            <a:spLocks noGrp="1"/>
          </p:cNvSpPr>
          <p:nvPr>
            <p:ph idx="1"/>
          </p:nvPr>
        </p:nvSpPr>
        <p:spPr>
          <a:xfrm>
            <a:off x="838200" y="2071821"/>
            <a:ext cx="3325119" cy="3575782"/>
          </a:xfrm>
        </p:spPr>
        <p:txBody>
          <a:bodyPr>
            <a:noAutofit/>
          </a:bodyPr>
          <a:lstStyle/>
          <a:p>
            <a:pPr algn="just"/>
            <a:r>
              <a:rPr lang="en-US" sz="2250" dirty="0"/>
              <a:t>Numerical data needs a boxplot because it provides a concise and informative visual representation of the data's distribution, including measures of central tendency, variability, and potential outliers, making it easier to understand the data's key characteristics at a glance</a:t>
            </a:r>
            <a:r>
              <a:rPr lang="en-US" sz="2000" dirty="0"/>
              <a:t>.</a:t>
            </a:r>
          </a:p>
        </p:txBody>
      </p:sp>
      <p:pic>
        <p:nvPicPr>
          <p:cNvPr id="25" name="Picture 24" descr="A graph with lines and dots&#10;&#10;Description automatically generated">
            <a:extLst>
              <a:ext uri="{FF2B5EF4-FFF2-40B4-BE49-F238E27FC236}">
                <a16:creationId xmlns:a16="http://schemas.microsoft.com/office/drawing/2014/main" id="{04F04482-5E3D-182E-3D80-5A452110D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8612" y="771374"/>
            <a:ext cx="3404677" cy="2505205"/>
          </a:xfrm>
          <a:prstGeom prst="rect">
            <a:avLst/>
          </a:prstGeom>
        </p:spPr>
      </p:pic>
      <p:pic>
        <p:nvPicPr>
          <p:cNvPr id="5" name="Content Placeholder 4" descr="A graph with a blue line&#10;&#10;Description automatically generated">
            <a:extLst>
              <a:ext uri="{FF2B5EF4-FFF2-40B4-BE49-F238E27FC236}">
                <a16:creationId xmlns:a16="http://schemas.microsoft.com/office/drawing/2014/main" id="{D35A3532-2E1D-3A58-0DAB-FC852CFA0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3561" y="762043"/>
            <a:ext cx="3325118" cy="2232721"/>
          </a:xfrm>
          <a:prstGeom prst="rect">
            <a:avLst/>
          </a:prstGeom>
        </p:spPr>
      </p:pic>
      <p:pic>
        <p:nvPicPr>
          <p:cNvPr id="31" name="Picture 30" descr="A screenshot of a computer&#10;&#10;Description automatically generated">
            <a:extLst>
              <a:ext uri="{FF2B5EF4-FFF2-40B4-BE49-F238E27FC236}">
                <a16:creationId xmlns:a16="http://schemas.microsoft.com/office/drawing/2014/main" id="{54761FA6-95B9-1DFC-08C5-23106C17C6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8612" y="3581421"/>
            <a:ext cx="2152419" cy="2689922"/>
          </a:xfrm>
          <a:prstGeom prst="rect">
            <a:avLst/>
          </a:prstGeom>
        </p:spPr>
      </p:pic>
      <p:pic>
        <p:nvPicPr>
          <p:cNvPr id="29" name="Picture 28" descr="A blue dotted line on a white surface&#10;&#10;Description automatically generated">
            <a:extLst>
              <a:ext uri="{FF2B5EF4-FFF2-40B4-BE49-F238E27FC236}">
                <a16:creationId xmlns:a16="http://schemas.microsoft.com/office/drawing/2014/main" id="{9A89E592-842C-E2BD-0A4B-DECF340C3C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1031" y="3581420"/>
            <a:ext cx="2363123" cy="2779941"/>
          </a:xfrm>
          <a:prstGeom prst="rect">
            <a:avLst/>
          </a:prstGeom>
        </p:spPr>
      </p:pic>
      <p:pic>
        <p:nvPicPr>
          <p:cNvPr id="27" name="Picture 26" descr="A graph with a line&#10;&#10;Description automatically generated">
            <a:extLst>
              <a:ext uri="{FF2B5EF4-FFF2-40B4-BE49-F238E27FC236}">
                <a16:creationId xmlns:a16="http://schemas.microsoft.com/office/drawing/2014/main" id="{A73D554C-4E6F-B555-DD40-2A29F7D8EA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79902" y="3581421"/>
            <a:ext cx="2363123" cy="2705862"/>
          </a:xfrm>
          <a:prstGeom prst="rect">
            <a:avLst/>
          </a:prstGeom>
        </p:spPr>
      </p:pic>
    </p:spTree>
    <p:extLst>
      <p:ext uri="{BB962C8B-B14F-4D97-AF65-F5344CB8AC3E}">
        <p14:creationId xmlns:p14="http://schemas.microsoft.com/office/powerpoint/2010/main" val="3671316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201C88F9-E440-45DE-A776-9609EB590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D8AC97-B947-7350-9589-1E973AE7577C}"/>
              </a:ext>
            </a:extLst>
          </p:cNvPr>
          <p:cNvSpPr>
            <a:spLocks noGrp="1"/>
          </p:cNvSpPr>
          <p:nvPr>
            <p:ph type="title"/>
          </p:nvPr>
        </p:nvSpPr>
        <p:spPr>
          <a:xfrm>
            <a:off x="838200" y="556996"/>
            <a:ext cx="3936557" cy="1057200"/>
          </a:xfrm>
        </p:spPr>
        <p:txBody>
          <a:bodyPr vert="horz" lIns="91440" tIns="45720" rIns="91440" bIns="45720" rtlCol="0" anchor="b">
            <a:normAutofit/>
          </a:bodyPr>
          <a:lstStyle/>
          <a:p>
            <a:r>
              <a:rPr lang="en-US" sz="5200" kern="1200" dirty="0">
                <a:solidFill>
                  <a:schemeClr val="tx1"/>
                </a:solidFill>
                <a:latin typeface="+mj-lt"/>
                <a:ea typeface="+mj-ea"/>
                <a:cs typeface="+mj-cs"/>
              </a:rPr>
              <a:t>Numeric data</a:t>
            </a:r>
          </a:p>
        </p:txBody>
      </p:sp>
      <p:pic>
        <p:nvPicPr>
          <p:cNvPr id="5" name="Content Placeholder 4" descr="A blue rectangular object on a white background&#10;&#10;Description automatically generated">
            <a:extLst>
              <a:ext uri="{FF2B5EF4-FFF2-40B4-BE49-F238E27FC236}">
                <a16:creationId xmlns:a16="http://schemas.microsoft.com/office/drawing/2014/main" id="{50B1638E-978A-2174-06FD-606A86294C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1895" y="1647414"/>
            <a:ext cx="3309228" cy="2249445"/>
          </a:xfrm>
          <a:prstGeom prst="rect">
            <a:avLst/>
          </a:prstGeom>
        </p:spPr>
      </p:pic>
      <p:pic>
        <p:nvPicPr>
          <p:cNvPr id="13" name="Picture 12" descr="A blue rectangle on a white background&#10;&#10;Description automatically generated">
            <a:extLst>
              <a:ext uri="{FF2B5EF4-FFF2-40B4-BE49-F238E27FC236}">
                <a16:creationId xmlns:a16="http://schemas.microsoft.com/office/drawing/2014/main" id="{FA00C6D5-D731-F1BC-C138-23D775018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6124" y="1614196"/>
            <a:ext cx="3309228" cy="2249445"/>
          </a:xfrm>
          <a:prstGeom prst="rect">
            <a:avLst/>
          </a:prstGeom>
        </p:spPr>
      </p:pic>
      <p:pic>
        <p:nvPicPr>
          <p:cNvPr id="11" name="Picture 10" descr="A screenshot of a graph&#10;&#10;Description automatically generated">
            <a:extLst>
              <a:ext uri="{FF2B5EF4-FFF2-40B4-BE49-F238E27FC236}">
                <a16:creationId xmlns:a16="http://schemas.microsoft.com/office/drawing/2014/main" id="{43EB337A-E307-2753-ABBA-E3B5F9A12F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7074" y="3828134"/>
            <a:ext cx="3114049" cy="3173235"/>
          </a:xfrm>
          <a:prstGeom prst="rect">
            <a:avLst/>
          </a:prstGeom>
        </p:spPr>
      </p:pic>
      <p:pic>
        <p:nvPicPr>
          <p:cNvPr id="9" name="Picture 8" descr="A graph with a rectangle&#10;&#10;Description automatically generated">
            <a:extLst>
              <a:ext uri="{FF2B5EF4-FFF2-40B4-BE49-F238E27FC236}">
                <a16:creationId xmlns:a16="http://schemas.microsoft.com/office/drawing/2014/main" id="{FA3FD9DA-F4B7-CA29-7109-80968248E3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27210" y="2041756"/>
            <a:ext cx="3020060" cy="3710205"/>
          </a:xfrm>
          <a:prstGeom prst="rect">
            <a:avLst/>
          </a:prstGeom>
        </p:spPr>
      </p:pic>
      <p:pic>
        <p:nvPicPr>
          <p:cNvPr id="7" name="Picture 6" descr="A blue rectangular object with a black base&#10;&#10;Description automatically generated">
            <a:extLst>
              <a:ext uri="{FF2B5EF4-FFF2-40B4-BE49-F238E27FC236}">
                <a16:creationId xmlns:a16="http://schemas.microsoft.com/office/drawing/2014/main" id="{BE3AE110-4F4E-8D8A-17AD-35701B9361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0497" y="3896859"/>
            <a:ext cx="3040481" cy="2822051"/>
          </a:xfrm>
          <a:prstGeom prst="rect">
            <a:avLst/>
          </a:prstGeom>
        </p:spPr>
      </p:pic>
    </p:spTree>
    <p:extLst>
      <p:ext uri="{BB962C8B-B14F-4D97-AF65-F5344CB8AC3E}">
        <p14:creationId xmlns:p14="http://schemas.microsoft.com/office/powerpoint/2010/main" val="451470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9CEA3-1356-B716-A26C-50EB410F0773}"/>
              </a:ext>
            </a:extLst>
          </p:cNvPr>
          <p:cNvSpPr>
            <a:spLocks noGrp="1"/>
          </p:cNvSpPr>
          <p:nvPr>
            <p:ph type="title"/>
          </p:nvPr>
        </p:nvSpPr>
        <p:spPr/>
        <p:txBody>
          <a:bodyPr/>
          <a:lstStyle/>
          <a:p>
            <a:r>
              <a:rPr lang="en-US" dirty="0"/>
              <a:t>Observations</a:t>
            </a:r>
            <a:endParaRPr lang="en-IN" dirty="0"/>
          </a:p>
        </p:txBody>
      </p:sp>
      <p:sp>
        <p:nvSpPr>
          <p:cNvPr id="3" name="Content Placeholder 2">
            <a:extLst>
              <a:ext uri="{FF2B5EF4-FFF2-40B4-BE49-F238E27FC236}">
                <a16:creationId xmlns:a16="http://schemas.microsoft.com/office/drawing/2014/main" id="{C93E0E85-86B5-28C2-620B-78549FD95919}"/>
              </a:ext>
            </a:extLst>
          </p:cNvPr>
          <p:cNvSpPr>
            <a:spLocks noGrp="1"/>
          </p:cNvSpPr>
          <p:nvPr>
            <p:ph idx="1"/>
          </p:nvPr>
        </p:nvSpPr>
        <p:spPr>
          <a:xfrm>
            <a:off x="838200" y="1825625"/>
            <a:ext cx="10515600" cy="4346575"/>
          </a:xfrm>
        </p:spPr>
        <p:txBody>
          <a:bodyPr>
            <a:normAutofit lnSpcReduction="10000"/>
          </a:bodyPr>
          <a:lstStyle/>
          <a:p>
            <a:r>
              <a:rPr lang="en-US" dirty="0"/>
              <a:t>Some relevant observations found were:</a:t>
            </a:r>
          </a:p>
          <a:p>
            <a:pPr lvl="1"/>
            <a:r>
              <a:rPr lang="en-US" dirty="0"/>
              <a:t>No null values but “unknown” and “nonexistent” values are present which can be considered as missing values.</a:t>
            </a:r>
          </a:p>
          <a:p>
            <a:pPr lvl="1"/>
            <a:r>
              <a:rPr lang="en-US" dirty="0"/>
              <a:t>Major customers fall under the age of 17-54.</a:t>
            </a:r>
          </a:p>
          <a:p>
            <a:pPr lvl="1"/>
            <a:r>
              <a:rPr lang="en-US" dirty="0"/>
              <a:t>Longer duration of the call, higher chances of success in campaigns.</a:t>
            </a:r>
          </a:p>
          <a:p>
            <a:pPr lvl="1"/>
            <a:r>
              <a:rPr lang="en-US" dirty="0"/>
              <a:t> Outliers were found in numeric data and using the OLS model we removed all the outliers</a:t>
            </a:r>
          </a:p>
          <a:p>
            <a:pPr lvl="1"/>
            <a:r>
              <a:rPr lang="en-US" dirty="0"/>
              <a:t>Some values were not relevant, we might need to change them so we could change them to meaningful data (e.g. ‘999’ meant the customers’ were not contacted previously to ‘0’).</a:t>
            </a:r>
          </a:p>
          <a:p>
            <a:pPr lvl="1"/>
            <a:r>
              <a:rPr lang="en-US" dirty="0"/>
              <a:t>More insight can be found by performing bivariate or multivariate analysis.</a:t>
            </a:r>
          </a:p>
          <a:p>
            <a:pPr lvl="1"/>
            <a:r>
              <a:rPr lang="en-US" dirty="0"/>
              <a:t>Imbalanced data can be solved by sampling the data.</a:t>
            </a:r>
          </a:p>
          <a:p>
            <a:pPr lvl="1"/>
            <a:endParaRPr lang="en-US" dirty="0"/>
          </a:p>
          <a:p>
            <a:endParaRPr lang="en-IN" dirty="0"/>
          </a:p>
        </p:txBody>
      </p:sp>
    </p:spTree>
    <p:extLst>
      <p:ext uri="{BB962C8B-B14F-4D97-AF65-F5344CB8AC3E}">
        <p14:creationId xmlns:p14="http://schemas.microsoft.com/office/powerpoint/2010/main" val="3399901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510F0-C4D5-E71E-FDD4-DB3CE67420A8}"/>
              </a:ext>
            </a:extLst>
          </p:cNvPr>
          <p:cNvSpPr>
            <a:spLocks noGrp="1"/>
          </p:cNvSpPr>
          <p:nvPr>
            <p:ph type="title"/>
          </p:nvPr>
        </p:nvSpPr>
        <p:spPr/>
        <p:txBody>
          <a:bodyPr/>
          <a:lstStyle/>
          <a:p>
            <a:r>
              <a:rPr lang="en-US" dirty="0"/>
              <a:t>Recommendation</a:t>
            </a:r>
            <a:endParaRPr lang="en-IN" dirty="0"/>
          </a:p>
        </p:txBody>
      </p:sp>
      <p:sp>
        <p:nvSpPr>
          <p:cNvPr id="3" name="Content Placeholder 2">
            <a:extLst>
              <a:ext uri="{FF2B5EF4-FFF2-40B4-BE49-F238E27FC236}">
                <a16:creationId xmlns:a16="http://schemas.microsoft.com/office/drawing/2014/main" id="{BB317C96-8CAE-9B9A-452C-B92ECA58F772}"/>
              </a:ext>
            </a:extLst>
          </p:cNvPr>
          <p:cNvSpPr>
            <a:spLocks noGrp="1"/>
          </p:cNvSpPr>
          <p:nvPr>
            <p:ph idx="1"/>
          </p:nvPr>
        </p:nvSpPr>
        <p:spPr/>
        <p:txBody>
          <a:bodyPr>
            <a:normAutofit fontScale="85000" lnSpcReduction="20000"/>
          </a:bodyPr>
          <a:lstStyle/>
          <a:p>
            <a:pPr algn="just"/>
            <a:r>
              <a:rPr lang="en-US" dirty="0"/>
              <a:t>We need to predict whether the customers are likely to subscribe to the term deposit or not. To accomplish this, we could develop binary classification models such as:</a:t>
            </a:r>
          </a:p>
          <a:p>
            <a:pPr lvl="1" algn="just"/>
            <a:r>
              <a:rPr lang="en-US" b="1" dirty="0"/>
              <a:t>Logistic Regression: </a:t>
            </a:r>
            <a:r>
              <a:rPr lang="en-US" dirty="0"/>
              <a:t>This model is easy to understand, can be trained rapidly, and offers highly interpretable results. Nonetheless, it presupposes a linear association between features and the log-odds of the target variable, which may not always be accurate.</a:t>
            </a:r>
          </a:p>
          <a:p>
            <a:pPr lvl="1" algn="just"/>
            <a:r>
              <a:rPr lang="en-US" b="1" dirty="0"/>
              <a:t>Random forest: </a:t>
            </a:r>
            <a:r>
              <a:rPr lang="en-US" dirty="0"/>
              <a:t>An ensemble technique that improves decision tree performance, exhibits reduced overfitting tendencies, and excels in handling non-linear associations. Nevertheless, comprehending them could be somewhat more difficult, and their training duration might be longer.</a:t>
            </a:r>
          </a:p>
          <a:p>
            <a:pPr lvl="1" algn="just"/>
            <a:r>
              <a:rPr lang="en-US" b="1" dirty="0" err="1"/>
              <a:t>XGBoost</a:t>
            </a:r>
            <a:r>
              <a:rPr lang="en-US" b="1" dirty="0"/>
              <a:t>: </a:t>
            </a:r>
            <a:r>
              <a:rPr lang="en-US" dirty="0"/>
              <a:t>These models exhibit high accuracy, effective handling of non-linear relationships, and the ability to manage missing data. Nevertheless, they necessitate lengthier training periods, boast higher complexity in interpretation, and demand meticulous parameter tuning.</a:t>
            </a:r>
          </a:p>
          <a:p>
            <a:pPr lvl="1" algn="just"/>
            <a:r>
              <a:rPr lang="en-US" b="1" dirty="0"/>
              <a:t>Feedforward Neural Networks</a:t>
            </a:r>
            <a:r>
              <a:rPr lang="en-US" dirty="0"/>
              <a:t>: Suitable for tabular data where features are independent of each other, like in traditional classification or regression problems.</a:t>
            </a:r>
            <a:endParaRPr lang="en-IN" dirty="0"/>
          </a:p>
        </p:txBody>
      </p:sp>
    </p:spTree>
    <p:extLst>
      <p:ext uri="{BB962C8B-B14F-4D97-AF65-F5344CB8AC3E}">
        <p14:creationId xmlns:p14="http://schemas.microsoft.com/office/powerpoint/2010/main" val="1641993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4B3E-97DA-7617-6EBA-9C49FA862150}"/>
              </a:ext>
            </a:extLst>
          </p:cNvPr>
          <p:cNvSpPr>
            <a:spLocks noGrp="1"/>
          </p:cNvSpPr>
          <p:nvPr>
            <p:ph type="title"/>
          </p:nvPr>
        </p:nvSpPr>
        <p:spPr/>
        <p:txBody>
          <a:bodyPr/>
          <a:lstStyle/>
          <a:p>
            <a:r>
              <a:rPr lang="en-US" dirty="0"/>
              <a:t>Team Members</a:t>
            </a:r>
            <a:endParaRPr lang="en-IN" dirty="0"/>
          </a:p>
        </p:txBody>
      </p:sp>
      <p:sp>
        <p:nvSpPr>
          <p:cNvPr id="3" name="Content Placeholder 2">
            <a:extLst>
              <a:ext uri="{FF2B5EF4-FFF2-40B4-BE49-F238E27FC236}">
                <a16:creationId xmlns:a16="http://schemas.microsoft.com/office/drawing/2014/main" id="{CA97A682-2488-F3B5-EC0E-25980CDE30FA}"/>
              </a:ext>
            </a:extLst>
          </p:cNvPr>
          <p:cNvSpPr>
            <a:spLocks noGrp="1"/>
          </p:cNvSpPr>
          <p:nvPr>
            <p:ph idx="1"/>
          </p:nvPr>
        </p:nvSpPr>
        <p:spPr/>
        <p:txBody>
          <a:bodyPr/>
          <a:lstStyle/>
          <a:p>
            <a:r>
              <a:rPr lang="en-US" dirty="0"/>
              <a:t>Akhil Abraham</a:t>
            </a:r>
          </a:p>
          <a:p>
            <a:r>
              <a:rPr lang="en-US" dirty="0"/>
              <a:t>Pravallika Sheshabhatter</a:t>
            </a:r>
          </a:p>
          <a:p>
            <a:r>
              <a:rPr lang="en-IN" dirty="0"/>
              <a:t>Shiva Ramezani</a:t>
            </a:r>
          </a:p>
        </p:txBody>
      </p:sp>
    </p:spTree>
    <p:extLst>
      <p:ext uri="{BB962C8B-B14F-4D97-AF65-F5344CB8AC3E}">
        <p14:creationId xmlns:p14="http://schemas.microsoft.com/office/powerpoint/2010/main" val="2564898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B70E-456C-EBA8-16AE-7F944C3941E4}"/>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A7714647-504D-2C2D-55A1-D89BC6A34B92}"/>
              </a:ext>
            </a:extLst>
          </p:cNvPr>
          <p:cNvSpPr>
            <a:spLocks noGrp="1"/>
          </p:cNvSpPr>
          <p:nvPr>
            <p:ph idx="1"/>
          </p:nvPr>
        </p:nvSpPr>
        <p:spPr/>
        <p:txBody>
          <a:bodyPr>
            <a:normAutofit/>
          </a:bodyPr>
          <a:lstStyle/>
          <a:p>
            <a:pPr algn="just">
              <a:lnSpc>
                <a:spcPct val="100000"/>
              </a:lnSpc>
            </a:pPr>
            <a:r>
              <a:rPr lang="en-US" dirty="0"/>
              <a:t>The objective of this analysis is to provide actionable insights and recommendations to XYZ, a private firm planning to invest in the Cab Industry. By examining multiple data sets and conducting exploratory data analysis (EDA), we aim to identify the right cab company for investment based on various factors such as customer segments, company performance, and market trends.</a:t>
            </a:r>
            <a:endParaRPr lang="en-IN" dirty="0"/>
          </a:p>
        </p:txBody>
      </p:sp>
    </p:spTree>
    <p:extLst>
      <p:ext uri="{BB962C8B-B14F-4D97-AF65-F5344CB8AC3E}">
        <p14:creationId xmlns:p14="http://schemas.microsoft.com/office/powerpoint/2010/main" val="2235142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BD0C-7EF1-8327-23B7-A8D8A1C6908B}"/>
              </a:ext>
            </a:extLst>
          </p:cNvPr>
          <p:cNvSpPr>
            <a:spLocks noGrp="1"/>
          </p:cNvSpPr>
          <p:nvPr>
            <p:ph type="title"/>
          </p:nvPr>
        </p:nvSpPr>
        <p:spPr/>
        <p:txBody>
          <a:bodyPr/>
          <a:lstStyle/>
          <a:p>
            <a:r>
              <a:rPr lang="en-US" dirty="0"/>
              <a:t>Business Understanding</a:t>
            </a:r>
            <a:endParaRPr lang="en-IN" dirty="0"/>
          </a:p>
        </p:txBody>
      </p:sp>
      <p:sp>
        <p:nvSpPr>
          <p:cNvPr id="3" name="Content Placeholder 2">
            <a:extLst>
              <a:ext uri="{FF2B5EF4-FFF2-40B4-BE49-F238E27FC236}">
                <a16:creationId xmlns:a16="http://schemas.microsoft.com/office/drawing/2014/main" id="{058E8BF1-2E78-EF61-D51F-38C993EF0BA3}"/>
              </a:ext>
            </a:extLst>
          </p:cNvPr>
          <p:cNvSpPr>
            <a:spLocks noGrp="1"/>
          </p:cNvSpPr>
          <p:nvPr>
            <p:ph idx="1"/>
          </p:nvPr>
        </p:nvSpPr>
        <p:spPr/>
        <p:txBody>
          <a:bodyPr>
            <a:normAutofit/>
          </a:bodyPr>
          <a:lstStyle/>
          <a:p>
            <a:pPr algn="just"/>
            <a:r>
              <a:rPr lang="en-US" dirty="0"/>
              <a:t>The business objective of this project is to increase the effectiveness and efficiency of the bank’s marketing campaigns for its term deposit product. By utilizing a machine learning model, the bank aims to identify customers who are more likely to subscribe to the product, enabling targeted marketing efforts. The project seeks to optimize the allocation of marketing resources and improve the overall success rate of the marketing campaigns.</a:t>
            </a:r>
            <a:endParaRPr lang="en-IN" dirty="0"/>
          </a:p>
        </p:txBody>
      </p:sp>
    </p:spTree>
    <p:extLst>
      <p:ext uri="{BB962C8B-B14F-4D97-AF65-F5344CB8AC3E}">
        <p14:creationId xmlns:p14="http://schemas.microsoft.com/office/powerpoint/2010/main" val="645409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68E80-B28A-A82D-A163-1E5E609DA828}"/>
              </a:ext>
            </a:extLst>
          </p:cNvPr>
          <p:cNvSpPr>
            <a:spLocks noGrp="1"/>
          </p:cNvSpPr>
          <p:nvPr>
            <p:ph type="title"/>
          </p:nvPr>
        </p:nvSpPr>
        <p:spPr/>
        <p:txBody>
          <a:bodyPr/>
          <a:lstStyle/>
          <a:p>
            <a:r>
              <a:rPr lang="en-US" dirty="0"/>
              <a:t>Data Understanding</a:t>
            </a:r>
            <a:endParaRPr lang="en-IN" dirty="0"/>
          </a:p>
        </p:txBody>
      </p:sp>
      <p:graphicFrame>
        <p:nvGraphicFramePr>
          <p:cNvPr id="4" name="Table 4">
            <a:extLst>
              <a:ext uri="{FF2B5EF4-FFF2-40B4-BE49-F238E27FC236}">
                <a16:creationId xmlns:a16="http://schemas.microsoft.com/office/drawing/2014/main" id="{C6C2BB6C-E007-734E-CE22-F649C3B1853E}"/>
              </a:ext>
            </a:extLst>
          </p:cNvPr>
          <p:cNvGraphicFramePr>
            <a:graphicFrameLocks noGrp="1"/>
          </p:cNvGraphicFramePr>
          <p:nvPr>
            <p:ph idx="1"/>
            <p:extLst>
              <p:ext uri="{D42A27DB-BD31-4B8C-83A1-F6EECF244321}">
                <p14:modId xmlns:p14="http://schemas.microsoft.com/office/powerpoint/2010/main" val="2927476870"/>
              </p:ext>
            </p:extLst>
          </p:nvPr>
        </p:nvGraphicFramePr>
        <p:xfrm>
          <a:off x="838200" y="1825625"/>
          <a:ext cx="10515597" cy="4079240"/>
        </p:xfrm>
        <a:graphic>
          <a:graphicData uri="http://schemas.openxmlformats.org/drawingml/2006/table">
            <a:tbl>
              <a:tblPr firstRow="1" bandRow="1">
                <a:tableStyleId>{37CE84F3-28C3-443E-9E96-99CF82512B78}</a:tableStyleId>
              </a:tblPr>
              <a:tblGrid>
                <a:gridCol w="3505199">
                  <a:extLst>
                    <a:ext uri="{9D8B030D-6E8A-4147-A177-3AD203B41FA5}">
                      <a16:colId xmlns:a16="http://schemas.microsoft.com/office/drawing/2014/main" val="1099240711"/>
                    </a:ext>
                  </a:extLst>
                </a:gridCol>
                <a:gridCol w="1880938">
                  <a:extLst>
                    <a:ext uri="{9D8B030D-6E8A-4147-A177-3AD203B41FA5}">
                      <a16:colId xmlns:a16="http://schemas.microsoft.com/office/drawing/2014/main" val="3442484797"/>
                    </a:ext>
                  </a:extLst>
                </a:gridCol>
                <a:gridCol w="5129460">
                  <a:extLst>
                    <a:ext uri="{9D8B030D-6E8A-4147-A177-3AD203B41FA5}">
                      <a16:colId xmlns:a16="http://schemas.microsoft.com/office/drawing/2014/main" val="1996773867"/>
                    </a:ext>
                  </a:extLst>
                </a:gridCol>
              </a:tblGrid>
              <a:tr h="370840">
                <a:tc>
                  <a:txBody>
                    <a:bodyPr/>
                    <a:lstStyle/>
                    <a:p>
                      <a:r>
                        <a:rPr lang="en-US" dirty="0">
                          <a:solidFill>
                            <a:schemeClr val="accent2"/>
                          </a:solidFill>
                        </a:rPr>
                        <a:t>Column</a:t>
                      </a:r>
                      <a:endParaRPr lang="en-IN" dirty="0">
                        <a:solidFill>
                          <a:schemeClr val="accent2"/>
                        </a:solidFill>
                      </a:endParaRPr>
                    </a:p>
                  </a:txBody>
                  <a:tcPr/>
                </a:tc>
                <a:tc>
                  <a:txBody>
                    <a:bodyPr/>
                    <a:lstStyle/>
                    <a:p>
                      <a:r>
                        <a:rPr lang="en-US" dirty="0">
                          <a:solidFill>
                            <a:schemeClr val="accent2"/>
                          </a:solidFill>
                        </a:rPr>
                        <a:t>Type</a:t>
                      </a:r>
                      <a:endParaRPr lang="en-IN" dirty="0">
                        <a:solidFill>
                          <a:schemeClr val="accent2"/>
                        </a:solidFill>
                      </a:endParaRPr>
                    </a:p>
                  </a:txBody>
                  <a:tcPr/>
                </a:tc>
                <a:tc>
                  <a:txBody>
                    <a:bodyPr/>
                    <a:lstStyle/>
                    <a:p>
                      <a:r>
                        <a:rPr lang="en-US" dirty="0">
                          <a:solidFill>
                            <a:schemeClr val="accent2"/>
                          </a:solidFill>
                        </a:rPr>
                        <a:t>Description</a:t>
                      </a:r>
                      <a:endParaRPr lang="en-IN" dirty="0">
                        <a:solidFill>
                          <a:schemeClr val="accent2"/>
                        </a:solidFill>
                      </a:endParaRPr>
                    </a:p>
                  </a:txBody>
                  <a:tcPr/>
                </a:tc>
                <a:extLst>
                  <a:ext uri="{0D108BD9-81ED-4DB2-BD59-A6C34878D82A}">
                    <a16:rowId xmlns:a16="http://schemas.microsoft.com/office/drawing/2014/main" val="739815931"/>
                  </a:ext>
                </a:extLst>
              </a:tr>
              <a:tr h="370840">
                <a:tc>
                  <a:txBody>
                    <a:bodyPr/>
                    <a:lstStyle/>
                    <a:p>
                      <a:r>
                        <a:rPr lang="en-US" dirty="0"/>
                        <a:t>Age</a:t>
                      </a:r>
                      <a:endParaRPr lang="en-IN" dirty="0"/>
                    </a:p>
                  </a:txBody>
                  <a:tcPr/>
                </a:tc>
                <a:tc>
                  <a:txBody>
                    <a:bodyPr/>
                    <a:lstStyle/>
                    <a:p>
                      <a:r>
                        <a:rPr lang="en-US" dirty="0"/>
                        <a:t>Numeric data</a:t>
                      </a:r>
                      <a:endParaRPr lang="en-IN" dirty="0"/>
                    </a:p>
                  </a:txBody>
                  <a:tcPr/>
                </a:tc>
                <a:tc>
                  <a:txBody>
                    <a:bodyPr/>
                    <a:lstStyle/>
                    <a:p>
                      <a:r>
                        <a:rPr lang="en-US" dirty="0"/>
                        <a:t>Age of the customer</a:t>
                      </a:r>
                      <a:endParaRPr lang="en-IN" dirty="0"/>
                    </a:p>
                  </a:txBody>
                  <a:tcPr/>
                </a:tc>
                <a:extLst>
                  <a:ext uri="{0D108BD9-81ED-4DB2-BD59-A6C34878D82A}">
                    <a16:rowId xmlns:a16="http://schemas.microsoft.com/office/drawing/2014/main" val="2744255890"/>
                  </a:ext>
                </a:extLst>
              </a:tr>
              <a:tr h="370840">
                <a:tc>
                  <a:txBody>
                    <a:bodyPr/>
                    <a:lstStyle/>
                    <a:p>
                      <a:r>
                        <a:rPr lang="en-US" dirty="0"/>
                        <a:t>Job</a:t>
                      </a:r>
                    </a:p>
                  </a:txBody>
                  <a:tcPr/>
                </a:tc>
                <a:tc>
                  <a:txBody>
                    <a:bodyPr/>
                    <a:lstStyle/>
                    <a:p>
                      <a:r>
                        <a:rPr lang="en-US" dirty="0"/>
                        <a:t>Categorical data</a:t>
                      </a:r>
                      <a:endParaRPr lang="en-IN" dirty="0"/>
                    </a:p>
                  </a:txBody>
                  <a:tcPr/>
                </a:tc>
                <a:tc>
                  <a:txBody>
                    <a:bodyPr/>
                    <a:lstStyle/>
                    <a:p>
                      <a:r>
                        <a:rPr lang="en-US" dirty="0"/>
                        <a:t>Customer’s Job</a:t>
                      </a:r>
                      <a:endParaRPr lang="en-IN" dirty="0"/>
                    </a:p>
                  </a:txBody>
                  <a:tcPr/>
                </a:tc>
                <a:extLst>
                  <a:ext uri="{0D108BD9-81ED-4DB2-BD59-A6C34878D82A}">
                    <a16:rowId xmlns:a16="http://schemas.microsoft.com/office/drawing/2014/main" val="1964505184"/>
                  </a:ext>
                </a:extLst>
              </a:tr>
              <a:tr h="370840">
                <a:tc>
                  <a:txBody>
                    <a:bodyPr/>
                    <a:lstStyle/>
                    <a:p>
                      <a:r>
                        <a:rPr lang="en-US" dirty="0"/>
                        <a:t>Marital</a:t>
                      </a:r>
                      <a:endParaRPr lang="en-IN" dirty="0"/>
                    </a:p>
                  </a:txBody>
                  <a:tcPr/>
                </a:tc>
                <a:tc>
                  <a:txBody>
                    <a:bodyPr/>
                    <a:lstStyle/>
                    <a:p>
                      <a:r>
                        <a:rPr lang="en-US" dirty="0"/>
                        <a:t>Categorical data</a:t>
                      </a:r>
                      <a:endParaRPr lang="en-IN" dirty="0"/>
                    </a:p>
                  </a:txBody>
                  <a:tcPr/>
                </a:tc>
                <a:tc>
                  <a:txBody>
                    <a:bodyPr/>
                    <a:lstStyle/>
                    <a:p>
                      <a:r>
                        <a:rPr lang="en-US" dirty="0"/>
                        <a:t>Customer’s marital status</a:t>
                      </a:r>
                      <a:endParaRPr lang="en-IN" dirty="0"/>
                    </a:p>
                  </a:txBody>
                  <a:tcPr/>
                </a:tc>
                <a:extLst>
                  <a:ext uri="{0D108BD9-81ED-4DB2-BD59-A6C34878D82A}">
                    <a16:rowId xmlns:a16="http://schemas.microsoft.com/office/drawing/2014/main" val="961967640"/>
                  </a:ext>
                </a:extLst>
              </a:tr>
              <a:tr h="370840">
                <a:tc>
                  <a:txBody>
                    <a:bodyPr/>
                    <a:lstStyle/>
                    <a:p>
                      <a:r>
                        <a:rPr lang="en-US" dirty="0"/>
                        <a:t>Education</a:t>
                      </a:r>
                      <a:endParaRPr lang="en-IN" dirty="0"/>
                    </a:p>
                  </a:txBody>
                  <a:tcPr/>
                </a:tc>
                <a:tc>
                  <a:txBody>
                    <a:bodyPr/>
                    <a:lstStyle/>
                    <a:p>
                      <a:r>
                        <a:rPr lang="en-US" dirty="0"/>
                        <a:t>Categorical data</a:t>
                      </a:r>
                      <a:endParaRPr lang="en-IN" dirty="0"/>
                    </a:p>
                  </a:txBody>
                  <a:tcPr/>
                </a:tc>
                <a:tc>
                  <a:txBody>
                    <a:bodyPr/>
                    <a:lstStyle/>
                    <a:p>
                      <a:r>
                        <a:rPr lang="en-US" dirty="0"/>
                        <a:t>Customer’s educational background</a:t>
                      </a:r>
                      <a:endParaRPr lang="en-IN" dirty="0"/>
                    </a:p>
                  </a:txBody>
                  <a:tcPr/>
                </a:tc>
                <a:extLst>
                  <a:ext uri="{0D108BD9-81ED-4DB2-BD59-A6C34878D82A}">
                    <a16:rowId xmlns:a16="http://schemas.microsoft.com/office/drawing/2014/main" val="1496298471"/>
                  </a:ext>
                </a:extLst>
              </a:tr>
              <a:tr h="370840">
                <a:tc>
                  <a:txBody>
                    <a:bodyPr/>
                    <a:lstStyle/>
                    <a:p>
                      <a:r>
                        <a:rPr lang="en-US" dirty="0"/>
                        <a:t>Default</a:t>
                      </a:r>
                      <a:endParaRPr lang="en-IN" dirty="0"/>
                    </a:p>
                  </a:txBody>
                  <a:tcPr/>
                </a:tc>
                <a:tc>
                  <a:txBody>
                    <a:bodyPr/>
                    <a:lstStyle/>
                    <a:p>
                      <a:r>
                        <a:rPr lang="en-US" dirty="0"/>
                        <a:t>Categorical data</a:t>
                      </a:r>
                      <a:endParaRPr lang="en-IN" dirty="0"/>
                    </a:p>
                  </a:txBody>
                  <a:tcPr/>
                </a:tc>
                <a:tc>
                  <a:txBody>
                    <a:bodyPr/>
                    <a:lstStyle/>
                    <a:p>
                      <a:r>
                        <a:rPr lang="en-US" dirty="0"/>
                        <a:t>Credit in default(Yes/No)</a:t>
                      </a:r>
                    </a:p>
                  </a:txBody>
                  <a:tcPr/>
                </a:tc>
                <a:extLst>
                  <a:ext uri="{0D108BD9-81ED-4DB2-BD59-A6C34878D82A}">
                    <a16:rowId xmlns:a16="http://schemas.microsoft.com/office/drawing/2014/main" val="2541885395"/>
                  </a:ext>
                </a:extLst>
              </a:tr>
              <a:tr h="370840">
                <a:tc>
                  <a:txBody>
                    <a:bodyPr/>
                    <a:lstStyle/>
                    <a:p>
                      <a:r>
                        <a:rPr lang="en-US" dirty="0"/>
                        <a:t>Housing </a:t>
                      </a:r>
                      <a:endParaRPr lang="en-IN" dirty="0"/>
                    </a:p>
                  </a:txBody>
                  <a:tcPr/>
                </a:tc>
                <a:tc>
                  <a:txBody>
                    <a:bodyPr/>
                    <a:lstStyle/>
                    <a:p>
                      <a:r>
                        <a:rPr lang="en-US" dirty="0"/>
                        <a:t>Categorical data</a:t>
                      </a:r>
                      <a:endParaRPr lang="en-IN" dirty="0"/>
                    </a:p>
                  </a:txBody>
                  <a:tcPr/>
                </a:tc>
                <a:tc>
                  <a:txBody>
                    <a:bodyPr/>
                    <a:lstStyle/>
                    <a:p>
                      <a:r>
                        <a:rPr lang="en-US" dirty="0"/>
                        <a:t>Customer Housing loan(Yes/No)</a:t>
                      </a:r>
                      <a:endParaRPr lang="en-IN" dirty="0"/>
                    </a:p>
                  </a:txBody>
                  <a:tcPr/>
                </a:tc>
                <a:extLst>
                  <a:ext uri="{0D108BD9-81ED-4DB2-BD59-A6C34878D82A}">
                    <a16:rowId xmlns:a16="http://schemas.microsoft.com/office/drawing/2014/main" val="3680724934"/>
                  </a:ext>
                </a:extLst>
              </a:tr>
              <a:tr h="370840">
                <a:tc>
                  <a:txBody>
                    <a:bodyPr/>
                    <a:lstStyle/>
                    <a:p>
                      <a:r>
                        <a:rPr lang="en-US" dirty="0"/>
                        <a:t>Loan</a:t>
                      </a:r>
                      <a:endParaRPr lang="en-IN" dirty="0"/>
                    </a:p>
                  </a:txBody>
                  <a:tcPr/>
                </a:tc>
                <a:tc>
                  <a:txBody>
                    <a:bodyPr/>
                    <a:lstStyle/>
                    <a:p>
                      <a:r>
                        <a:rPr lang="en-US" dirty="0"/>
                        <a:t>Categorical data</a:t>
                      </a:r>
                      <a:endParaRPr lang="en-IN" dirty="0"/>
                    </a:p>
                  </a:txBody>
                  <a:tcPr/>
                </a:tc>
                <a:tc>
                  <a:txBody>
                    <a:bodyPr/>
                    <a:lstStyle/>
                    <a:p>
                      <a:r>
                        <a:rPr lang="en-US" dirty="0"/>
                        <a:t>Customer personal loan(Yes/no)</a:t>
                      </a:r>
                      <a:endParaRPr lang="en-IN" dirty="0"/>
                    </a:p>
                  </a:txBody>
                  <a:tcPr/>
                </a:tc>
                <a:extLst>
                  <a:ext uri="{0D108BD9-81ED-4DB2-BD59-A6C34878D82A}">
                    <a16:rowId xmlns:a16="http://schemas.microsoft.com/office/drawing/2014/main" val="4056109753"/>
                  </a:ext>
                </a:extLst>
              </a:tr>
              <a:tr h="370840">
                <a:tc>
                  <a:txBody>
                    <a:bodyPr/>
                    <a:lstStyle/>
                    <a:p>
                      <a:r>
                        <a:rPr lang="en-US" dirty="0"/>
                        <a:t>Contact</a:t>
                      </a:r>
                      <a:endParaRPr lang="en-IN" dirty="0"/>
                    </a:p>
                  </a:txBody>
                  <a:tcPr/>
                </a:tc>
                <a:tc>
                  <a:txBody>
                    <a:bodyPr/>
                    <a:lstStyle/>
                    <a:p>
                      <a:r>
                        <a:rPr lang="en-US" dirty="0"/>
                        <a:t>Categorical data</a:t>
                      </a:r>
                      <a:endParaRPr lang="en-IN" dirty="0"/>
                    </a:p>
                  </a:txBody>
                  <a:tcPr/>
                </a:tc>
                <a:tc>
                  <a:txBody>
                    <a:bodyPr/>
                    <a:lstStyle/>
                    <a:p>
                      <a:r>
                        <a:rPr lang="en-US" dirty="0"/>
                        <a:t>Preferred contact type </a:t>
                      </a:r>
                      <a:endParaRPr lang="en-IN" dirty="0"/>
                    </a:p>
                  </a:txBody>
                  <a:tcPr/>
                </a:tc>
                <a:extLst>
                  <a:ext uri="{0D108BD9-81ED-4DB2-BD59-A6C34878D82A}">
                    <a16:rowId xmlns:a16="http://schemas.microsoft.com/office/drawing/2014/main" val="1896365725"/>
                  </a:ext>
                </a:extLst>
              </a:tr>
              <a:tr h="370840">
                <a:tc>
                  <a:txBody>
                    <a:bodyPr/>
                    <a:lstStyle/>
                    <a:p>
                      <a:r>
                        <a:rPr lang="en-US" dirty="0"/>
                        <a:t>Month</a:t>
                      </a:r>
                      <a:endParaRPr lang="en-IN" dirty="0"/>
                    </a:p>
                  </a:txBody>
                  <a:tcPr/>
                </a:tc>
                <a:tc>
                  <a:txBody>
                    <a:bodyPr/>
                    <a:lstStyle/>
                    <a:p>
                      <a:r>
                        <a:rPr lang="en-US" dirty="0"/>
                        <a:t>Categorical data</a:t>
                      </a:r>
                      <a:endParaRPr lang="en-IN" dirty="0"/>
                    </a:p>
                  </a:txBody>
                  <a:tcPr/>
                </a:tc>
                <a:tc>
                  <a:txBody>
                    <a:bodyPr/>
                    <a:lstStyle/>
                    <a:p>
                      <a:r>
                        <a:rPr lang="en-US" dirty="0"/>
                        <a:t>Customer’s last month of contact</a:t>
                      </a:r>
                      <a:endParaRPr lang="en-IN" dirty="0"/>
                    </a:p>
                  </a:txBody>
                  <a:tcPr/>
                </a:tc>
                <a:extLst>
                  <a:ext uri="{0D108BD9-81ED-4DB2-BD59-A6C34878D82A}">
                    <a16:rowId xmlns:a16="http://schemas.microsoft.com/office/drawing/2014/main" val="2847361421"/>
                  </a:ext>
                </a:extLst>
              </a:tr>
              <a:tr h="370840">
                <a:tc>
                  <a:txBody>
                    <a:bodyPr/>
                    <a:lstStyle/>
                    <a:p>
                      <a:r>
                        <a:rPr lang="en-US" dirty="0"/>
                        <a:t>Day of week</a:t>
                      </a:r>
                      <a:endParaRPr lang="en-IN" dirty="0"/>
                    </a:p>
                  </a:txBody>
                  <a:tcPr/>
                </a:tc>
                <a:tc>
                  <a:txBody>
                    <a:bodyPr/>
                    <a:lstStyle/>
                    <a:p>
                      <a:r>
                        <a:rPr lang="en-US" dirty="0"/>
                        <a:t>Categorical</a:t>
                      </a:r>
                      <a:endParaRPr lang="en-IN" dirty="0"/>
                    </a:p>
                  </a:txBody>
                  <a:tcPr/>
                </a:tc>
                <a:tc>
                  <a:txBody>
                    <a:bodyPr/>
                    <a:lstStyle/>
                    <a:p>
                      <a:r>
                        <a:rPr lang="en-US" dirty="0"/>
                        <a:t>Customer’s Last weekday of contact</a:t>
                      </a:r>
                      <a:endParaRPr lang="en-IN" dirty="0"/>
                    </a:p>
                  </a:txBody>
                  <a:tcPr/>
                </a:tc>
                <a:extLst>
                  <a:ext uri="{0D108BD9-81ED-4DB2-BD59-A6C34878D82A}">
                    <a16:rowId xmlns:a16="http://schemas.microsoft.com/office/drawing/2014/main" val="42991252"/>
                  </a:ext>
                </a:extLst>
              </a:tr>
            </a:tbl>
          </a:graphicData>
        </a:graphic>
      </p:graphicFrame>
    </p:spTree>
    <p:extLst>
      <p:ext uri="{BB962C8B-B14F-4D97-AF65-F5344CB8AC3E}">
        <p14:creationId xmlns:p14="http://schemas.microsoft.com/office/powerpoint/2010/main" val="1059024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76D2A-A9D1-BF85-7AF0-BF437C4DC57E}"/>
              </a:ext>
            </a:extLst>
          </p:cNvPr>
          <p:cNvSpPr>
            <a:spLocks noGrp="1"/>
          </p:cNvSpPr>
          <p:nvPr>
            <p:ph type="title"/>
          </p:nvPr>
        </p:nvSpPr>
        <p:spPr/>
        <p:txBody>
          <a:bodyPr/>
          <a:lstStyle/>
          <a:p>
            <a:r>
              <a:rPr lang="en-US" dirty="0"/>
              <a:t>Data Understanding</a:t>
            </a:r>
            <a:endParaRPr lang="en-IN" dirty="0"/>
          </a:p>
        </p:txBody>
      </p:sp>
      <p:graphicFrame>
        <p:nvGraphicFramePr>
          <p:cNvPr id="4" name="Table 4">
            <a:extLst>
              <a:ext uri="{FF2B5EF4-FFF2-40B4-BE49-F238E27FC236}">
                <a16:creationId xmlns:a16="http://schemas.microsoft.com/office/drawing/2014/main" id="{DE156BF9-9ECE-281E-2401-F193C733CEA7}"/>
              </a:ext>
            </a:extLst>
          </p:cNvPr>
          <p:cNvGraphicFramePr>
            <a:graphicFrameLocks noGrp="1"/>
          </p:cNvGraphicFramePr>
          <p:nvPr>
            <p:ph idx="1"/>
            <p:extLst>
              <p:ext uri="{D42A27DB-BD31-4B8C-83A1-F6EECF244321}">
                <p14:modId xmlns:p14="http://schemas.microsoft.com/office/powerpoint/2010/main" val="1521698033"/>
              </p:ext>
            </p:extLst>
          </p:nvPr>
        </p:nvGraphicFramePr>
        <p:xfrm>
          <a:off x="838200" y="1825625"/>
          <a:ext cx="10511064" cy="4079240"/>
        </p:xfrm>
        <a:graphic>
          <a:graphicData uri="http://schemas.openxmlformats.org/drawingml/2006/table">
            <a:tbl>
              <a:tblPr firstRow="1" bandRow="1">
                <a:tableStyleId>{37CE84F3-28C3-443E-9E96-99CF82512B78}</a:tableStyleId>
              </a:tblPr>
              <a:tblGrid>
                <a:gridCol w="3505199">
                  <a:extLst>
                    <a:ext uri="{9D8B030D-6E8A-4147-A177-3AD203B41FA5}">
                      <a16:colId xmlns:a16="http://schemas.microsoft.com/office/drawing/2014/main" val="2977384408"/>
                    </a:ext>
                  </a:extLst>
                </a:gridCol>
                <a:gridCol w="1880938">
                  <a:extLst>
                    <a:ext uri="{9D8B030D-6E8A-4147-A177-3AD203B41FA5}">
                      <a16:colId xmlns:a16="http://schemas.microsoft.com/office/drawing/2014/main" val="1992211629"/>
                    </a:ext>
                  </a:extLst>
                </a:gridCol>
                <a:gridCol w="5124927">
                  <a:extLst>
                    <a:ext uri="{9D8B030D-6E8A-4147-A177-3AD203B41FA5}">
                      <a16:colId xmlns:a16="http://schemas.microsoft.com/office/drawing/2014/main" val="3740252462"/>
                    </a:ext>
                  </a:extLst>
                </a:gridCol>
              </a:tblGrid>
              <a:tr h="370840">
                <a:tc>
                  <a:txBody>
                    <a:bodyPr/>
                    <a:lstStyle/>
                    <a:p>
                      <a:r>
                        <a:rPr lang="en-US" dirty="0">
                          <a:solidFill>
                            <a:schemeClr val="accent2"/>
                          </a:solidFill>
                        </a:rPr>
                        <a:t>Column</a:t>
                      </a:r>
                      <a:endParaRPr lang="en-IN" dirty="0">
                        <a:solidFill>
                          <a:schemeClr val="accent2"/>
                        </a:solidFill>
                      </a:endParaRPr>
                    </a:p>
                  </a:txBody>
                  <a:tcPr/>
                </a:tc>
                <a:tc>
                  <a:txBody>
                    <a:bodyPr/>
                    <a:lstStyle/>
                    <a:p>
                      <a:r>
                        <a:rPr lang="en-US" dirty="0">
                          <a:solidFill>
                            <a:schemeClr val="accent2"/>
                          </a:solidFill>
                        </a:rPr>
                        <a:t>Type</a:t>
                      </a:r>
                      <a:endParaRPr lang="en-IN" dirty="0">
                        <a:solidFill>
                          <a:schemeClr val="accent2"/>
                        </a:solidFill>
                      </a:endParaRPr>
                    </a:p>
                  </a:txBody>
                  <a:tcPr/>
                </a:tc>
                <a:tc>
                  <a:txBody>
                    <a:bodyPr/>
                    <a:lstStyle/>
                    <a:p>
                      <a:r>
                        <a:rPr lang="en-US" dirty="0">
                          <a:solidFill>
                            <a:schemeClr val="accent2"/>
                          </a:solidFill>
                        </a:rPr>
                        <a:t>Description</a:t>
                      </a:r>
                      <a:endParaRPr lang="en-IN" dirty="0">
                        <a:solidFill>
                          <a:schemeClr val="accent2"/>
                        </a:solidFill>
                      </a:endParaRPr>
                    </a:p>
                  </a:txBody>
                  <a:tcPr/>
                </a:tc>
                <a:extLst>
                  <a:ext uri="{0D108BD9-81ED-4DB2-BD59-A6C34878D82A}">
                    <a16:rowId xmlns:a16="http://schemas.microsoft.com/office/drawing/2014/main" val="2886576302"/>
                  </a:ext>
                </a:extLst>
              </a:tr>
              <a:tr h="370840">
                <a:tc>
                  <a:txBody>
                    <a:bodyPr/>
                    <a:lstStyle/>
                    <a:p>
                      <a:r>
                        <a:rPr lang="en-US" dirty="0"/>
                        <a:t>Duration</a:t>
                      </a:r>
                      <a:endParaRPr lang="en-IN" dirty="0"/>
                    </a:p>
                  </a:txBody>
                  <a:tcPr/>
                </a:tc>
                <a:tc>
                  <a:txBody>
                    <a:bodyPr/>
                    <a:lstStyle/>
                    <a:p>
                      <a:r>
                        <a:rPr lang="en-US" dirty="0"/>
                        <a:t>Numeric data</a:t>
                      </a:r>
                      <a:endParaRPr lang="en-IN" dirty="0"/>
                    </a:p>
                  </a:txBody>
                  <a:tcPr/>
                </a:tc>
                <a:tc>
                  <a:txBody>
                    <a:bodyPr/>
                    <a:lstStyle/>
                    <a:p>
                      <a:r>
                        <a:rPr lang="en-US" dirty="0"/>
                        <a:t>Customer’s last contact duration</a:t>
                      </a:r>
                      <a:endParaRPr lang="en-IN" dirty="0"/>
                    </a:p>
                  </a:txBody>
                  <a:tcPr/>
                </a:tc>
                <a:extLst>
                  <a:ext uri="{0D108BD9-81ED-4DB2-BD59-A6C34878D82A}">
                    <a16:rowId xmlns:a16="http://schemas.microsoft.com/office/drawing/2014/main" val="253503195"/>
                  </a:ext>
                </a:extLst>
              </a:tr>
              <a:tr h="370840">
                <a:tc>
                  <a:txBody>
                    <a:bodyPr/>
                    <a:lstStyle/>
                    <a:p>
                      <a:r>
                        <a:rPr lang="en-US" dirty="0"/>
                        <a:t>Campaign</a:t>
                      </a:r>
                      <a:endParaRPr lang="en-IN" dirty="0"/>
                    </a:p>
                  </a:txBody>
                  <a:tcPr/>
                </a:tc>
                <a:tc>
                  <a:txBody>
                    <a:bodyPr/>
                    <a:lstStyle/>
                    <a:p>
                      <a:r>
                        <a:rPr lang="en-US" dirty="0"/>
                        <a:t>Numeric data</a:t>
                      </a:r>
                      <a:endParaRPr lang="en-IN" dirty="0"/>
                    </a:p>
                  </a:txBody>
                  <a:tcPr/>
                </a:tc>
                <a:tc>
                  <a:txBody>
                    <a:bodyPr/>
                    <a:lstStyle/>
                    <a:p>
                      <a:r>
                        <a:rPr lang="en-US" dirty="0"/>
                        <a:t>No. of contacts made during last campaign</a:t>
                      </a:r>
                      <a:endParaRPr lang="en-IN" dirty="0"/>
                    </a:p>
                  </a:txBody>
                  <a:tcPr/>
                </a:tc>
                <a:extLst>
                  <a:ext uri="{0D108BD9-81ED-4DB2-BD59-A6C34878D82A}">
                    <a16:rowId xmlns:a16="http://schemas.microsoft.com/office/drawing/2014/main" val="1659366858"/>
                  </a:ext>
                </a:extLst>
              </a:tr>
              <a:tr h="370840">
                <a:tc>
                  <a:txBody>
                    <a:bodyPr/>
                    <a:lstStyle/>
                    <a:p>
                      <a:r>
                        <a:rPr lang="en-US" dirty="0"/>
                        <a:t>Pdays</a:t>
                      </a:r>
                      <a:endParaRPr lang="en-IN" dirty="0"/>
                    </a:p>
                  </a:txBody>
                  <a:tcPr/>
                </a:tc>
                <a:tc>
                  <a:txBody>
                    <a:bodyPr/>
                    <a:lstStyle/>
                    <a:p>
                      <a:r>
                        <a:rPr lang="en-US" dirty="0"/>
                        <a:t>Numeric data</a:t>
                      </a:r>
                      <a:endParaRPr lang="en-IN" dirty="0"/>
                    </a:p>
                  </a:txBody>
                  <a:tcPr/>
                </a:tc>
                <a:tc>
                  <a:txBody>
                    <a:bodyPr/>
                    <a:lstStyle/>
                    <a:p>
                      <a:r>
                        <a:rPr lang="en-US" dirty="0"/>
                        <a:t>No. of days after the client was previously contacted.</a:t>
                      </a:r>
                      <a:endParaRPr lang="en-IN" dirty="0"/>
                    </a:p>
                  </a:txBody>
                  <a:tcPr/>
                </a:tc>
                <a:extLst>
                  <a:ext uri="{0D108BD9-81ED-4DB2-BD59-A6C34878D82A}">
                    <a16:rowId xmlns:a16="http://schemas.microsoft.com/office/drawing/2014/main" val="1805697455"/>
                  </a:ext>
                </a:extLst>
              </a:tr>
              <a:tr h="370840">
                <a:tc>
                  <a:txBody>
                    <a:bodyPr/>
                    <a:lstStyle/>
                    <a:p>
                      <a:r>
                        <a:rPr lang="en-US" dirty="0"/>
                        <a:t>Previous</a:t>
                      </a:r>
                      <a:endParaRPr lang="en-IN" dirty="0"/>
                    </a:p>
                  </a:txBody>
                  <a:tcPr/>
                </a:tc>
                <a:tc>
                  <a:txBody>
                    <a:bodyPr/>
                    <a:lstStyle/>
                    <a:p>
                      <a:r>
                        <a:rPr lang="en-US" dirty="0"/>
                        <a:t>Numeric data</a:t>
                      </a:r>
                      <a:endParaRPr lang="en-IN" dirty="0"/>
                    </a:p>
                  </a:txBody>
                  <a:tcPr/>
                </a:tc>
                <a:tc>
                  <a:txBody>
                    <a:bodyPr/>
                    <a:lstStyle/>
                    <a:p>
                      <a:r>
                        <a:rPr lang="en-US" dirty="0"/>
                        <a:t>No. of contacts before the campaign</a:t>
                      </a:r>
                      <a:endParaRPr lang="en-IN" dirty="0"/>
                    </a:p>
                  </a:txBody>
                  <a:tcPr/>
                </a:tc>
                <a:extLst>
                  <a:ext uri="{0D108BD9-81ED-4DB2-BD59-A6C34878D82A}">
                    <a16:rowId xmlns:a16="http://schemas.microsoft.com/office/drawing/2014/main" val="3195742680"/>
                  </a:ext>
                </a:extLst>
              </a:tr>
              <a:tr h="370840">
                <a:tc>
                  <a:txBody>
                    <a:bodyPr/>
                    <a:lstStyle/>
                    <a:p>
                      <a:r>
                        <a:rPr lang="en-US" dirty="0"/>
                        <a:t>Poutcome</a:t>
                      </a:r>
                      <a:endParaRPr lang="en-IN" dirty="0"/>
                    </a:p>
                  </a:txBody>
                  <a:tcPr/>
                </a:tc>
                <a:tc>
                  <a:txBody>
                    <a:bodyPr/>
                    <a:lstStyle/>
                    <a:p>
                      <a:r>
                        <a:rPr lang="en-US" dirty="0"/>
                        <a:t>Categorical data</a:t>
                      </a:r>
                      <a:endParaRPr lang="en-IN" dirty="0"/>
                    </a:p>
                  </a:txBody>
                  <a:tcPr/>
                </a:tc>
                <a:tc>
                  <a:txBody>
                    <a:bodyPr/>
                    <a:lstStyle/>
                    <a:p>
                      <a:r>
                        <a:rPr lang="en-US" dirty="0"/>
                        <a:t>Outcome of previous campaign</a:t>
                      </a:r>
                      <a:endParaRPr lang="en-IN" dirty="0"/>
                    </a:p>
                  </a:txBody>
                  <a:tcPr/>
                </a:tc>
                <a:extLst>
                  <a:ext uri="{0D108BD9-81ED-4DB2-BD59-A6C34878D82A}">
                    <a16:rowId xmlns:a16="http://schemas.microsoft.com/office/drawing/2014/main" val="3997627204"/>
                  </a:ext>
                </a:extLst>
              </a:tr>
              <a:tr h="370840">
                <a:tc>
                  <a:txBody>
                    <a:bodyPr/>
                    <a:lstStyle/>
                    <a:p>
                      <a:r>
                        <a:rPr lang="en-US" dirty="0"/>
                        <a:t>Emp.var.rate</a:t>
                      </a:r>
                      <a:endParaRPr lang="en-IN" dirty="0"/>
                    </a:p>
                  </a:txBody>
                  <a:tcPr/>
                </a:tc>
                <a:tc>
                  <a:txBody>
                    <a:bodyPr/>
                    <a:lstStyle/>
                    <a:p>
                      <a:r>
                        <a:rPr lang="en-US" dirty="0"/>
                        <a:t>Numeric data</a:t>
                      </a:r>
                      <a:endParaRPr lang="en-IN" dirty="0"/>
                    </a:p>
                  </a:txBody>
                  <a:tcPr/>
                </a:tc>
                <a:tc>
                  <a:txBody>
                    <a:bodyPr/>
                    <a:lstStyle/>
                    <a:p>
                      <a:r>
                        <a:rPr lang="en-US" dirty="0"/>
                        <a:t>Employment variation rate</a:t>
                      </a:r>
                      <a:endParaRPr lang="en-IN" dirty="0"/>
                    </a:p>
                  </a:txBody>
                  <a:tcPr/>
                </a:tc>
                <a:extLst>
                  <a:ext uri="{0D108BD9-81ED-4DB2-BD59-A6C34878D82A}">
                    <a16:rowId xmlns:a16="http://schemas.microsoft.com/office/drawing/2014/main" val="2262797871"/>
                  </a:ext>
                </a:extLst>
              </a:tr>
              <a:tr h="370840">
                <a:tc>
                  <a:txBody>
                    <a:bodyPr/>
                    <a:lstStyle/>
                    <a:p>
                      <a:r>
                        <a:rPr lang="en-US" dirty="0"/>
                        <a:t>Cons.price.idx</a:t>
                      </a:r>
                      <a:endParaRPr lang="en-IN" dirty="0"/>
                    </a:p>
                  </a:txBody>
                  <a:tcPr/>
                </a:tc>
                <a:tc>
                  <a:txBody>
                    <a:bodyPr/>
                    <a:lstStyle/>
                    <a:p>
                      <a:r>
                        <a:rPr lang="en-US" dirty="0"/>
                        <a:t>Numeric data</a:t>
                      </a:r>
                      <a:endParaRPr lang="en-IN" dirty="0"/>
                    </a:p>
                  </a:txBody>
                  <a:tcPr/>
                </a:tc>
                <a:tc>
                  <a:txBody>
                    <a:bodyPr/>
                    <a:lstStyle/>
                    <a:p>
                      <a:r>
                        <a:rPr lang="en-US" dirty="0"/>
                        <a:t>Consumer price index</a:t>
                      </a:r>
                      <a:endParaRPr lang="en-IN" dirty="0"/>
                    </a:p>
                  </a:txBody>
                  <a:tcPr/>
                </a:tc>
                <a:extLst>
                  <a:ext uri="{0D108BD9-81ED-4DB2-BD59-A6C34878D82A}">
                    <a16:rowId xmlns:a16="http://schemas.microsoft.com/office/drawing/2014/main" val="2721443385"/>
                  </a:ext>
                </a:extLst>
              </a:tr>
              <a:tr h="370840">
                <a:tc>
                  <a:txBody>
                    <a:bodyPr/>
                    <a:lstStyle/>
                    <a:p>
                      <a:r>
                        <a:rPr lang="en-US" dirty="0"/>
                        <a:t>Cons.conf.idx</a:t>
                      </a:r>
                      <a:endParaRPr lang="en-IN" dirty="0"/>
                    </a:p>
                  </a:txBody>
                  <a:tcPr/>
                </a:tc>
                <a:tc>
                  <a:txBody>
                    <a:bodyPr/>
                    <a:lstStyle/>
                    <a:p>
                      <a:r>
                        <a:rPr lang="en-US" dirty="0"/>
                        <a:t>Numeric data</a:t>
                      </a:r>
                      <a:endParaRPr lang="en-IN" dirty="0"/>
                    </a:p>
                  </a:txBody>
                  <a:tcPr/>
                </a:tc>
                <a:tc>
                  <a:txBody>
                    <a:bodyPr/>
                    <a:lstStyle/>
                    <a:p>
                      <a:r>
                        <a:rPr lang="en-US" dirty="0"/>
                        <a:t>Consumer confidence index</a:t>
                      </a:r>
                      <a:endParaRPr lang="en-IN" dirty="0"/>
                    </a:p>
                  </a:txBody>
                  <a:tcPr/>
                </a:tc>
                <a:extLst>
                  <a:ext uri="{0D108BD9-81ED-4DB2-BD59-A6C34878D82A}">
                    <a16:rowId xmlns:a16="http://schemas.microsoft.com/office/drawing/2014/main" val="4103508745"/>
                  </a:ext>
                </a:extLst>
              </a:tr>
              <a:tr h="370840">
                <a:tc>
                  <a:txBody>
                    <a:bodyPr/>
                    <a:lstStyle/>
                    <a:p>
                      <a:r>
                        <a:rPr lang="en-US" dirty="0"/>
                        <a:t>Euribor3m</a:t>
                      </a:r>
                      <a:endParaRPr lang="en-IN" dirty="0"/>
                    </a:p>
                  </a:txBody>
                  <a:tcPr/>
                </a:tc>
                <a:tc>
                  <a:txBody>
                    <a:bodyPr/>
                    <a:lstStyle/>
                    <a:p>
                      <a:r>
                        <a:rPr lang="en-US" dirty="0"/>
                        <a:t>Numeric data</a:t>
                      </a:r>
                      <a:endParaRPr lang="en-IN" dirty="0"/>
                    </a:p>
                  </a:txBody>
                  <a:tcPr/>
                </a:tc>
                <a:tc>
                  <a:txBody>
                    <a:bodyPr/>
                    <a:lstStyle/>
                    <a:p>
                      <a:r>
                        <a:rPr lang="en-US" dirty="0"/>
                        <a:t>Euribor 3-month rate</a:t>
                      </a:r>
                      <a:endParaRPr lang="en-IN" dirty="0"/>
                    </a:p>
                  </a:txBody>
                  <a:tcPr/>
                </a:tc>
                <a:extLst>
                  <a:ext uri="{0D108BD9-81ED-4DB2-BD59-A6C34878D82A}">
                    <a16:rowId xmlns:a16="http://schemas.microsoft.com/office/drawing/2014/main" val="2474331381"/>
                  </a:ext>
                </a:extLst>
              </a:tr>
              <a:tr h="370840">
                <a:tc>
                  <a:txBody>
                    <a:bodyPr/>
                    <a:lstStyle/>
                    <a:p>
                      <a:r>
                        <a:rPr lang="en-US" dirty="0"/>
                        <a:t>Nr.employed</a:t>
                      </a:r>
                      <a:endParaRPr lang="en-IN" dirty="0"/>
                    </a:p>
                  </a:txBody>
                  <a:tcPr/>
                </a:tc>
                <a:tc>
                  <a:txBody>
                    <a:bodyPr/>
                    <a:lstStyle/>
                    <a:p>
                      <a:r>
                        <a:rPr lang="en-US" dirty="0"/>
                        <a:t>Numeric data</a:t>
                      </a:r>
                      <a:endParaRPr lang="en-IN" dirty="0"/>
                    </a:p>
                  </a:txBody>
                  <a:tcPr/>
                </a:tc>
                <a:tc>
                  <a:txBody>
                    <a:bodyPr/>
                    <a:lstStyle/>
                    <a:p>
                      <a:r>
                        <a:rPr lang="en-US" dirty="0"/>
                        <a:t>No. of employees employed</a:t>
                      </a:r>
                      <a:endParaRPr lang="en-IN" dirty="0"/>
                    </a:p>
                  </a:txBody>
                  <a:tcPr/>
                </a:tc>
                <a:extLst>
                  <a:ext uri="{0D108BD9-81ED-4DB2-BD59-A6C34878D82A}">
                    <a16:rowId xmlns:a16="http://schemas.microsoft.com/office/drawing/2014/main" val="2961916605"/>
                  </a:ext>
                </a:extLst>
              </a:tr>
            </a:tbl>
          </a:graphicData>
        </a:graphic>
      </p:graphicFrame>
    </p:spTree>
    <p:extLst>
      <p:ext uri="{BB962C8B-B14F-4D97-AF65-F5344CB8AC3E}">
        <p14:creationId xmlns:p14="http://schemas.microsoft.com/office/powerpoint/2010/main" val="1124651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FF2D-20D4-0DE8-5752-367AED93C718}"/>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D2763878-1757-3A69-F842-FD1FAC4E145E}"/>
              </a:ext>
            </a:extLst>
          </p:cNvPr>
          <p:cNvSpPr>
            <a:spLocks noGrp="1"/>
          </p:cNvSpPr>
          <p:nvPr>
            <p:ph idx="1"/>
          </p:nvPr>
        </p:nvSpPr>
        <p:spPr>
          <a:xfrm>
            <a:off x="838200" y="1825625"/>
            <a:ext cx="9893968" cy="4351338"/>
          </a:xfrm>
        </p:spPr>
        <p:txBody>
          <a:bodyPr/>
          <a:lstStyle/>
          <a:p>
            <a:pPr algn="just"/>
            <a:r>
              <a:rPr lang="en-US" dirty="0"/>
              <a:t>There are a few main issues to address while exploring the data:</a:t>
            </a:r>
          </a:p>
          <a:p>
            <a:pPr lvl="1" algn="just"/>
            <a:r>
              <a:rPr lang="en-US" dirty="0"/>
              <a:t>Missing values: The absence of values can impact analysis and modeling.</a:t>
            </a:r>
          </a:p>
          <a:p>
            <a:pPr lvl="1" algn="just"/>
            <a:r>
              <a:rPr lang="en-US" dirty="0"/>
              <a:t>Outliers: Need to address outliers for reliable model training.</a:t>
            </a:r>
          </a:p>
          <a:p>
            <a:pPr lvl="1" algn="just"/>
            <a:r>
              <a:rPr lang="en-US" dirty="0"/>
              <a:t>Skewed Data: Uneven distribution can affect model assumptions and classifications.</a:t>
            </a:r>
          </a:p>
          <a:p>
            <a:pPr lvl="1" algn="just"/>
            <a:r>
              <a:rPr lang="en-IN" dirty="0"/>
              <a:t>Imbalanced data: Leads to a biased model favoring majority class.</a:t>
            </a:r>
          </a:p>
          <a:p>
            <a:pPr lvl="1" algn="just"/>
            <a:endParaRPr lang="en-IN" dirty="0"/>
          </a:p>
        </p:txBody>
      </p:sp>
    </p:spTree>
    <p:extLst>
      <p:ext uri="{BB962C8B-B14F-4D97-AF65-F5344CB8AC3E}">
        <p14:creationId xmlns:p14="http://schemas.microsoft.com/office/powerpoint/2010/main" val="1578889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F601-5608-E21A-FE49-C6DD3F7D694C}"/>
              </a:ext>
            </a:extLst>
          </p:cNvPr>
          <p:cNvSpPr>
            <a:spLocks noGrp="1"/>
          </p:cNvSpPr>
          <p:nvPr>
            <p:ph type="title"/>
          </p:nvPr>
        </p:nvSpPr>
        <p:spPr/>
        <p:txBody>
          <a:bodyPr/>
          <a:lstStyle/>
          <a:p>
            <a:r>
              <a:rPr lang="en-US" dirty="0"/>
              <a:t>Target variable</a:t>
            </a:r>
            <a:endParaRPr lang="en-IN" dirty="0"/>
          </a:p>
        </p:txBody>
      </p:sp>
      <p:pic>
        <p:nvPicPr>
          <p:cNvPr id="5" name="Content Placeholder 4">
            <a:extLst>
              <a:ext uri="{FF2B5EF4-FFF2-40B4-BE49-F238E27FC236}">
                <a16:creationId xmlns:a16="http://schemas.microsoft.com/office/drawing/2014/main" id="{C5A9DD63-0A18-DFC8-563C-BE52A4B535C7}"/>
              </a:ext>
            </a:extLst>
          </p:cNvPr>
          <p:cNvPicPr>
            <a:picLocks noGrp="1" noChangeAspect="1"/>
          </p:cNvPicPr>
          <p:nvPr>
            <p:ph idx="1"/>
          </p:nvPr>
        </p:nvPicPr>
        <p:blipFill>
          <a:blip r:embed="rId2"/>
          <a:stretch>
            <a:fillRect/>
          </a:stretch>
        </p:blipFill>
        <p:spPr>
          <a:xfrm>
            <a:off x="3799009" y="1860308"/>
            <a:ext cx="7554791" cy="3467893"/>
          </a:xfrm>
        </p:spPr>
      </p:pic>
      <p:pic>
        <p:nvPicPr>
          <p:cNvPr id="9" name="Picture 8">
            <a:extLst>
              <a:ext uri="{FF2B5EF4-FFF2-40B4-BE49-F238E27FC236}">
                <a16:creationId xmlns:a16="http://schemas.microsoft.com/office/drawing/2014/main" id="{757562DE-467A-D425-0DED-D1AD7B693235}"/>
              </a:ext>
            </a:extLst>
          </p:cNvPr>
          <p:cNvPicPr>
            <a:picLocks noChangeAspect="1"/>
          </p:cNvPicPr>
          <p:nvPr/>
        </p:nvPicPr>
        <p:blipFill>
          <a:blip r:embed="rId3"/>
          <a:stretch>
            <a:fillRect/>
          </a:stretch>
        </p:blipFill>
        <p:spPr>
          <a:xfrm>
            <a:off x="1874959" y="1690688"/>
            <a:ext cx="1924050" cy="3867150"/>
          </a:xfrm>
          <a:prstGeom prst="rect">
            <a:avLst/>
          </a:prstGeom>
        </p:spPr>
      </p:pic>
    </p:spTree>
    <p:extLst>
      <p:ext uri="{BB962C8B-B14F-4D97-AF65-F5344CB8AC3E}">
        <p14:creationId xmlns:p14="http://schemas.microsoft.com/office/powerpoint/2010/main" val="1250963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D9364-500E-BDCA-5E38-CEE1BD25182A}"/>
              </a:ext>
            </a:extLst>
          </p:cNvPr>
          <p:cNvSpPr>
            <a:spLocks noGrp="1"/>
          </p:cNvSpPr>
          <p:nvPr>
            <p:ph type="title"/>
          </p:nvPr>
        </p:nvSpPr>
        <p:spPr/>
        <p:txBody>
          <a:bodyPr/>
          <a:lstStyle/>
          <a:p>
            <a:r>
              <a:rPr lang="en-US" dirty="0"/>
              <a:t>Heatmap</a:t>
            </a:r>
            <a:endParaRPr lang="en-IN" dirty="0"/>
          </a:p>
        </p:txBody>
      </p:sp>
      <p:pic>
        <p:nvPicPr>
          <p:cNvPr id="4" name="Content Placeholder 3">
            <a:extLst>
              <a:ext uri="{FF2B5EF4-FFF2-40B4-BE49-F238E27FC236}">
                <a16:creationId xmlns:a16="http://schemas.microsoft.com/office/drawing/2014/main" id="{BCD9A434-2551-2AFB-46E9-91656ABD25ED}"/>
              </a:ext>
            </a:extLst>
          </p:cNvPr>
          <p:cNvPicPr>
            <a:picLocks noGrp="1" noChangeAspect="1"/>
          </p:cNvPicPr>
          <p:nvPr>
            <p:ph idx="1"/>
          </p:nvPr>
        </p:nvPicPr>
        <p:blipFill>
          <a:blip r:embed="rId2"/>
          <a:stretch>
            <a:fillRect/>
          </a:stretch>
        </p:blipFill>
        <p:spPr>
          <a:xfrm>
            <a:off x="5536345" y="1937919"/>
            <a:ext cx="4905248" cy="4351338"/>
          </a:xfrm>
          <a:prstGeom prst="rect">
            <a:avLst/>
          </a:prstGeom>
        </p:spPr>
      </p:pic>
      <p:sp>
        <p:nvSpPr>
          <p:cNvPr id="6" name="TextBox 5">
            <a:extLst>
              <a:ext uri="{FF2B5EF4-FFF2-40B4-BE49-F238E27FC236}">
                <a16:creationId xmlns:a16="http://schemas.microsoft.com/office/drawing/2014/main" id="{FD079B39-00B3-CBB0-BC7A-5CB299E06256}"/>
              </a:ext>
            </a:extLst>
          </p:cNvPr>
          <p:cNvSpPr txBox="1"/>
          <p:nvPr/>
        </p:nvSpPr>
        <p:spPr>
          <a:xfrm>
            <a:off x="725905" y="1414562"/>
            <a:ext cx="4295275"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This heatmap shows the correlation between numerical features in the dataset. Most features have low correlation, but 'nr.employed' and 'emp.var.rate,' 'emp.var.rate' and 'euribor3m,' and 'nr.employed' and 'euribor3m' show higher correlations. Additionally, 'cons.price.idx' correlates notably with 'euribor3m' and 'nr.employed.' Further exploration is needed to understand these correlations better</a:t>
            </a:r>
            <a:endParaRPr lang="en-IN" dirty="0"/>
          </a:p>
        </p:txBody>
      </p:sp>
    </p:spTree>
    <p:extLst>
      <p:ext uri="{BB962C8B-B14F-4D97-AF65-F5344CB8AC3E}">
        <p14:creationId xmlns:p14="http://schemas.microsoft.com/office/powerpoint/2010/main" val="21797732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_glacier_g2m" id="{1D3A46EE-7BF0-435D-B610-E200E48F2CE2}" vid="{1CE28A3A-7EFE-48BD-8E1C-54B317151417}"/>
    </a:ext>
  </a:extLst>
</a:theme>
</file>

<file path=docProps/app.xml><?xml version="1.0" encoding="utf-8"?>
<Properties xmlns="http://schemas.openxmlformats.org/officeDocument/2006/extended-properties" xmlns:vt="http://schemas.openxmlformats.org/officeDocument/2006/docPropsVTypes">
  <Template>Data_glacier_g2m</Template>
  <TotalTime>3481</TotalTime>
  <Words>933</Words>
  <Application>Microsoft Office PowerPoint</Application>
  <PresentationFormat>Widescreen</PresentationFormat>
  <Paragraphs>117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Team Members</vt:lpstr>
      <vt:lpstr>Problem Statement</vt:lpstr>
      <vt:lpstr>Business Understanding</vt:lpstr>
      <vt:lpstr>Data Understanding</vt:lpstr>
      <vt:lpstr>Data Understanding</vt:lpstr>
      <vt:lpstr>Exploratory Data Analysis</vt:lpstr>
      <vt:lpstr>Target variable</vt:lpstr>
      <vt:lpstr>Heatmap</vt:lpstr>
      <vt:lpstr>Categorical data</vt:lpstr>
      <vt:lpstr>Categorical data </vt:lpstr>
      <vt:lpstr>Categorical data (Where client subscribed vs not) </vt:lpstr>
      <vt:lpstr>Categorical data (Where client subscribed vs not) </vt:lpstr>
      <vt:lpstr>Categorical data (Where client subscribed vs not) </vt:lpstr>
      <vt:lpstr>Categorical data (Where client subscribed vs not) </vt:lpstr>
      <vt:lpstr>Numeric data </vt:lpstr>
      <vt:lpstr>Numeric data</vt:lpstr>
      <vt:lpstr>Observations</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 Abraham</dc:creator>
  <cp:lastModifiedBy>Akhil Abraham</cp:lastModifiedBy>
  <cp:revision>3</cp:revision>
  <dcterms:created xsi:type="dcterms:W3CDTF">2023-07-19T12:14:42Z</dcterms:created>
  <dcterms:modified xsi:type="dcterms:W3CDTF">2023-07-21T22:15:46Z</dcterms:modified>
</cp:coreProperties>
</file>