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9" r:id="rId3"/>
    <p:sldId id="345" r:id="rId4"/>
    <p:sldId id="346" r:id="rId5"/>
    <p:sldId id="290" r:id="rId6"/>
    <p:sldId id="291" r:id="rId7"/>
    <p:sldId id="314" r:id="rId8"/>
    <p:sldId id="322" r:id="rId9"/>
    <p:sldId id="269" r:id="rId10"/>
    <p:sldId id="279" r:id="rId11"/>
  </p:sldIdLst>
  <p:sldSz cx="9144000" cy="6858000" type="screen4x3"/>
  <p:notesSz cx="6858000" cy="9144000"/>
  <p:custDataLst>
    <p:tags r:id="rId1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5" autoAdjust="0"/>
  </p:normalViewPr>
  <p:slideViewPr>
    <p:cSldViewPr>
      <p:cViewPr varScale="1">
        <p:scale>
          <a:sx n="87" d="100"/>
          <a:sy n="87" d="100"/>
        </p:scale>
        <p:origin x="133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27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C4CA3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defRPr>
            </a:lvl1pPr>
          </a:lstStyle>
          <a:p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8219256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Open Sans Light"/>
              </a:defRPr>
            </a:lvl1pPr>
            <a:lvl2pPr>
              <a:defRPr sz="2400">
                <a:solidFill>
                  <a:schemeClr val="tx1"/>
                </a:solidFill>
                <a:latin typeface="Open Sans Light"/>
              </a:defRPr>
            </a:lvl2pPr>
            <a:lvl3pPr>
              <a:defRPr sz="2000">
                <a:solidFill>
                  <a:schemeClr val="tx1"/>
                </a:solidFill>
                <a:latin typeface="Open Sans Light"/>
              </a:defRPr>
            </a:lvl3pPr>
            <a:lvl4pPr>
              <a:defRPr sz="1800">
                <a:solidFill>
                  <a:schemeClr val="tx1"/>
                </a:solidFill>
                <a:latin typeface="Open Sans Light"/>
              </a:defRPr>
            </a:lvl4pPr>
            <a:lvl5pPr>
              <a:defRPr sz="1800">
                <a:solidFill>
                  <a:schemeClr val="tx1"/>
                </a:solidFill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Text</a:t>
            </a:r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3" name="ZoneTexte 2"/>
          <p:cNvSpPr txBox="1"/>
          <p:nvPr userDrawn="1"/>
        </p:nvSpPr>
        <p:spPr>
          <a:xfrm>
            <a:off x="8316416" y="640533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B80F79D-A903-4091-8304-E26E6FFFFF04}" type="slidenum">
              <a:rPr lang="en-GB" sz="1200" smtClean="0"/>
              <a:t>‹N°›</a:t>
            </a:fld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4402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" y="0"/>
            <a:ext cx="9119681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136904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789040"/>
            <a:ext cx="8229600" cy="233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869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136904" cy="113813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Systèmes robotisés intelligents</a:t>
            </a:r>
            <a:br>
              <a:rPr lang="fr-FR" dirty="0"/>
            </a:br>
            <a:r>
              <a:rPr lang="fr-FR" dirty="0"/>
              <a:t>Smart </a:t>
            </a:r>
            <a:r>
              <a:rPr lang="fr-FR" dirty="0" err="1"/>
              <a:t>Robotic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63888" y="4005064"/>
            <a:ext cx="4433664" cy="576064"/>
          </a:xfrm>
        </p:spPr>
        <p:txBody>
          <a:bodyPr>
            <a:normAutofit/>
          </a:bodyPr>
          <a:lstStyle/>
          <a:p>
            <a:r>
              <a:rPr lang="fr-FR" sz="2400" dirty="0"/>
              <a:t>Gilles </a:t>
            </a:r>
            <a:r>
              <a:rPr lang="fr-FR" sz="2400" dirty="0" smtClean="0"/>
              <a:t>TAGNE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4539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136904" cy="1138138"/>
          </a:xfrm>
        </p:spPr>
        <p:txBody>
          <a:bodyPr/>
          <a:lstStyle/>
          <a:p>
            <a:r>
              <a:rPr lang="fr-FR" dirty="0" err="1"/>
              <a:t>O</a:t>
            </a:r>
            <a:r>
              <a:rPr lang="fr-FR" dirty="0" err="1" smtClean="0"/>
              <a:t>utline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7504" y="1700808"/>
            <a:ext cx="8496944" cy="45365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Sensors </a:t>
            </a:r>
            <a:r>
              <a:rPr lang="en-US" dirty="0"/>
              <a:t>and </a:t>
            </a:r>
            <a:r>
              <a:rPr lang="en-US" dirty="0" smtClean="0"/>
              <a:t>variables</a:t>
            </a:r>
            <a:r>
              <a:rPr lang="fr-FR" dirty="0" smtClean="0"/>
              <a:t> </a:t>
            </a:r>
            <a:r>
              <a:rPr lang="en-US" dirty="0" smtClean="0"/>
              <a:t>estimation</a:t>
            </a:r>
            <a:r>
              <a:rPr lang="fr-FR" dirty="0" smtClean="0"/>
              <a:t>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Sensors 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 smtClean="0"/>
              <a:t>Variable </a:t>
            </a:r>
            <a:r>
              <a:rPr lang="fr-FR" dirty="0"/>
              <a:t>estimation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dirty="0"/>
              <a:t>Multi-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smtClean="0"/>
              <a:t>fusion</a:t>
            </a:r>
          </a:p>
          <a:p>
            <a:r>
              <a:rPr lang="fr-FR" dirty="0" smtClean="0"/>
              <a:t>Locomotion</a:t>
            </a:r>
            <a:endParaRPr lang="fr-FR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Modeling of wheeled mobile robots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Modeling of aerial mobile </a:t>
            </a:r>
            <a:r>
              <a:rPr lang="en-US" dirty="0" smtClean="0"/>
              <a:t>robots</a:t>
            </a:r>
          </a:p>
          <a:p>
            <a:r>
              <a:rPr lang="en-US" dirty="0"/>
              <a:t>Mobile robot </a:t>
            </a:r>
            <a:r>
              <a:rPr lang="en-US" dirty="0" smtClean="0"/>
              <a:t>Localization</a:t>
            </a:r>
            <a:endParaRPr lang="en-US" dirty="0"/>
          </a:p>
          <a:p>
            <a:r>
              <a:rPr lang="en-US" dirty="0"/>
              <a:t>Mobile robot trajectory planning</a:t>
            </a:r>
          </a:p>
          <a:p>
            <a:r>
              <a:rPr lang="en-US" dirty="0"/>
              <a:t>Robot </a:t>
            </a:r>
            <a:r>
              <a:rPr lang="en-US" dirty="0" smtClean="0"/>
              <a:t>control</a:t>
            </a:r>
          </a:p>
          <a:p>
            <a:r>
              <a:rPr lang="en-US" dirty="0"/>
              <a:t>Introduction to ROS (Robot Operating </a:t>
            </a:r>
            <a:r>
              <a:rPr lang="en-US" dirty="0" smtClean="0"/>
              <a:t>System)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58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5760640" cy="691830"/>
          </a:xfrm>
        </p:spPr>
        <p:txBody>
          <a:bodyPr>
            <a:normAutofit/>
          </a:bodyPr>
          <a:lstStyle/>
          <a:p>
            <a:r>
              <a:rPr lang="fr-FR" dirty="0" err="1"/>
              <a:t>R</a:t>
            </a:r>
            <a:r>
              <a:rPr lang="fr-FR" dirty="0" err="1" smtClean="0"/>
              <a:t>obotics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72774" y="1196752"/>
            <a:ext cx="8131674" cy="703658"/>
          </a:xfrm>
        </p:spPr>
        <p:txBody>
          <a:bodyPr>
            <a:normAutofit/>
          </a:bodyPr>
          <a:lstStyle/>
          <a:p>
            <a:pPr algn="just"/>
            <a:r>
              <a:rPr lang="fr-FR" sz="2000" b="1" dirty="0">
                <a:solidFill>
                  <a:srgbClr val="FF0000"/>
                </a:solidFill>
              </a:rPr>
              <a:t>A </a:t>
            </a:r>
            <a:r>
              <a:rPr lang="fr-FR" sz="2000" b="1" dirty="0" smtClean="0">
                <a:solidFill>
                  <a:srgbClr val="FF0000"/>
                </a:solidFill>
              </a:rPr>
              <a:t>robot</a:t>
            </a:r>
            <a:r>
              <a:rPr lang="fr-FR" sz="2000" dirty="0" smtClean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a physical machine equipped with capacities of perception, decision and action on its environment</a:t>
            </a:r>
            <a:endParaRPr lang="fr-FR" sz="2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509120"/>
            <a:ext cx="2523356" cy="16961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741" y="2005810"/>
            <a:ext cx="1734707" cy="1207166"/>
          </a:xfrm>
          <a:prstGeom prst="rect">
            <a:avLst/>
          </a:prstGeom>
        </p:spPr>
      </p:pic>
      <p:pic>
        <p:nvPicPr>
          <p:cNvPr id="3074" name="Picture 2" descr="Résultat de recherche d'images pour &quot;robot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973" y="2043777"/>
            <a:ext cx="2146768" cy="15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robo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73" y="450912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104" y="3660791"/>
            <a:ext cx="1767212" cy="105518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5940" y="4747945"/>
            <a:ext cx="1389288" cy="1543084"/>
          </a:xfrm>
          <a:prstGeom prst="rect">
            <a:avLst/>
          </a:prstGeom>
        </p:spPr>
      </p:pic>
      <p:pic>
        <p:nvPicPr>
          <p:cNvPr id="2050" name="Picture 2" descr="Résultat de recherche d'images pour &quot;Hexapode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32" y="1920303"/>
            <a:ext cx="2485309" cy="1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7979" y="3335098"/>
            <a:ext cx="2246469" cy="1112537"/>
          </a:xfrm>
          <a:prstGeom prst="rect">
            <a:avLst/>
          </a:prstGeom>
        </p:spPr>
      </p:pic>
      <p:pic>
        <p:nvPicPr>
          <p:cNvPr id="2052" name="Picture 4" descr="Résultat de recherche d'images pour &quot;robot manipulateur industriel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7" y="2043777"/>
            <a:ext cx="1533705" cy="198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ésultat de recherche d'images pour &quot;Pioneer 2 DX&quot;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434275"/>
            <a:ext cx="1957195" cy="147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68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5760640" cy="691830"/>
          </a:xfrm>
        </p:spPr>
        <p:txBody>
          <a:bodyPr>
            <a:normAutofit/>
          </a:bodyPr>
          <a:lstStyle/>
          <a:p>
            <a:r>
              <a:rPr lang="fr-FR" dirty="0" err="1"/>
              <a:t>R</a:t>
            </a:r>
            <a:r>
              <a:rPr lang="fr-FR" dirty="0" err="1" smtClean="0"/>
              <a:t>obotics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72774" y="1196752"/>
            <a:ext cx="8131674" cy="703658"/>
          </a:xfrm>
        </p:spPr>
        <p:txBody>
          <a:bodyPr>
            <a:normAutofit/>
          </a:bodyPr>
          <a:lstStyle/>
          <a:p>
            <a:pPr algn="just"/>
            <a:r>
              <a:rPr lang="fr-FR" sz="2000" b="1" dirty="0" smtClean="0">
                <a:solidFill>
                  <a:srgbClr val="FF0000"/>
                </a:solidFill>
              </a:rPr>
              <a:t>Applications/</a:t>
            </a:r>
            <a:r>
              <a:rPr lang="fr-FR" sz="2000" b="1" dirty="0" err="1" smtClean="0">
                <a:solidFill>
                  <a:srgbClr val="FF0000"/>
                </a:solidFill>
              </a:rPr>
              <a:t>Fieds</a:t>
            </a:r>
            <a:r>
              <a:rPr lang="fr-FR" sz="2000" b="1" dirty="0" smtClean="0">
                <a:solidFill>
                  <a:srgbClr val="FF0000"/>
                </a:solidFill>
              </a:rPr>
              <a:t>:</a:t>
            </a:r>
            <a:r>
              <a:rPr lang="fr-FR" sz="2000" dirty="0" smtClean="0"/>
              <a:t> </a:t>
            </a:r>
            <a:r>
              <a:rPr lang="en-US" sz="2000" dirty="0" smtClean="0"/>
              <a:t>industrial robotics, domestic robotics, medical robotics, military robotics, scientific robotics, transportation </a:t>
            </a:r>
            <a:r>
              <a:rPr lang="en-US" sz="2000" dirty="0"/>
              <a:t>robotics</a:t>
            </a:r>
            <a:endParaRPr lang="fr-FR" sz="2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509120"/>
            <a:ext cx="2523356" cy="16961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741" y="2005810"/>
            <a:ext cx="1734707" cy="1207166"/>
          </a:xfrm>
          <a:prstGeom prst="rect">
            <a:avLst/>
          </a:prstGeom>
        </p:spPr>
      </p:pic>
      <p:pic>
        <p:nvPicPr>
          <p:cNvPr id="3074" name="Picture 2" descr="Résultat de recherche d'images pour &quot;robot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973" y="2043777"/>
            <a:ext cx="2146768" cy="15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robo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73" y="450912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104" y="3660791"/>
            <a:ext cx="1767212" cy="105518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5940" y="4747945"/>
            <a:ext cx="1389288" cy="1543084"/>
          </a:xfrm>
          <a:prstGeom prst="rect">
            <a:avLst/>
          </a:prstGeom>
        </p:spPr>
      </p:pic>
      <p:pic>
        <p:nvPicPr>
          <p:cNvPr id="2050" name="Picture 2" descr="Résultat de recherche d'images pour &quot;Hexapode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32" y="1920303"/>
            <a:ext cx="2485309" cy="1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7979" y="3335098"/>
            <a:ext cx="2246469" cy="1112537"/>
          </a:xfrm>
          <a:prstGeom prst="rect">
            <a:avLst/>
          </a:prstGeom>
        </p:spPr>
      </p:pic>
      <p:pic>
        <p:nvPicPr>
          <p:cNvPr id="2052" name="Picture 4" descr="Résultat de recherche d'images pour &quot;robot manipulateur industriel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7" y="2043777"/>
            <a:ext cx="1533705" cy="198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ésultat de recherche d'images pour &quot;Pioneer 2 DX&quot;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434275"/>
            <a:ext cx="1957195" cy="147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7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5760640" cy="691830"/>
          </a:xfrm>
        </p:spPr>
        <p:txBody>
          <a:bodyPr>
            <a:normAutofit/>
          </a:bodyPr>
          <a:lstStyle/>
          <a:p>
            <a:r>
              <a:rPr lang="fr-FR" dirty="0" err="1"/>
              <a:t>R</a:t>
            </a:r>
            <a:r>
              <a:rPr lang="fr-FR" dirty="0" err="1" smtClean="0"/>
              <a:t>obotics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72774" y="1196752"/>
            <a:ext cx="8131674" cy="703658"/>
          </a:xfrm>
        </p:spPr>
        <p:txBody>
          <a:bodyPr>
            <a:normAutofit/>
          </a:bodyPr>
          <a:lstStyle/>
          <a:p>
            <a:pPr algn="just"/>
            <a:r>
              <a:rPr lang="fr-FR" sz="2000" b="1" dirty="0" smtClean="0">
                <a:solidFill>
                  <a:srgbClr val="FF0000"/>
                </a:solidFill>
              </a:rPr>
              <a:t>Classifications:</a:t>
            </a:r>
            <a:r>
              <a:rPr lang="fr-FR" sz="2000" dirty="0" smtClean="0"/>
              <a:t> </a:t>
            </a:r>
            <a:r>
              <a:rPr lang="en-US" sz="2000" dirty="0" smtClean="0"/>
              <a:t>mobile robots, </a:t>
            </a:r>
            <a:r>
              <a:rPr lang="en-US" sz="2000" dirty="0"/>
              <a:t>humanoid </a:t>
            </a:r>
            <a:r>
              <a:rPr lang="en-US" sz="2000" dirty="0" smtClean="0"/>
              <a:t>robots, </a:t>
            </a:r>
            <a:r>
              <a:rPr lang="en-US" sz="2000" dirty="0"/>
              <a:t>medical </a:t>
            </a:r>
            <a:r>
              <a:rPr lang="en-US" sz="2000" dirty="0" smtClean="0"/>
              <a:t>robots, </a:t>
            </a:r>
            <a:r>
              <a:rPr lang="fr-FR" sz="2000" dirty="0" smtClean="0"/>
              <a:t>a</a:t>
            </a:r>
            <a:r>
              <a:rPr lang="fr-FR" sz="2000" dirty="0" smtClean="0"/>
              <a:t>gricultural robots, </a:t>
            </a:r>
            <a:r>
              <a:rPr lang="en-US" sz="2000" dirty="0" smtClean="0"/>
              <a:t>…</a:t>
            </a:r>
            <a:endParaRPr lang="fr-FR" sz="2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509120"/>
            <a:ext cx="2523356" cy="16961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741" y="2005810"/>
            <a:ext cx="1734707" cy="1207166"/>
          </a:xfrm>
          <a:prstGeom prst="rect">
            <a:avLst/>
          </a:prstGeom>
        </p:spPr>
      </p:pic>
      <p:pic>
        <p:nvPicPr>
          <p:cNvPr id="3074" name="Picture 2" descr="Résultat de recherche d'images pour &quot;robot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r="26586"/>
          <a:stretch/>
        </p:blipFill>
        <p:spPr bwMode="auto">
          <a:xfrm>
            <a:off x="5508104" y="1833914"/>
            <a:ext cx="1152128" cy="15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robo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73" y="450912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520" y="3692765"/>
            <a:ext cx="1767212" cy="105518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5940" y="4747945"/>
            <a:ext cx="1389288" cy="1543084"/>
          </a:xfrm>
          <a:prstGeom prst="rect">
            <a:avLst/>
          </a:prstGeom>
        </p:spPr>
      </p:pic>
      <p:pic>
        <p:nvPicPr>
          <p:cNvPr id="2050" name="Picture 2" descr="Résultat de recherche d'images pour &quot;Hexapode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239" y="2430830"/>
            <a:ext cx="1590025" cy="104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7979" y="3335098"/>
            <a:ext cx="2246469" cy="1112537"/>
          </a:xfrm>
          <a:prstGeom prst="rect">
            <a:avLst/>
          </a:prstGeom>
        </p:spPr>
      </p:pic>
      <p:pic>
        <p:nvPicPr>
          <p:cNvPr id="2052" name="Picture 4" descr="Résultat de recherche d'images pour &quot;robot manipulateur industriel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53" y="2054303"/>
            <a:ext cx="1533705" cy="198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ésultat de recherche d'images pour &quot;Pioneer 2 DX&quot;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691" y="4835598"/>
            <a:ext cx="1957195" cy="147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Ã©sultat de recherche d'images pour &quot;agricultural robots&quot;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6" t="16548" r="16910" b="1"/>
          <a:stretch/>
        </p:blipFill>
        <p:spPr bwMode="auto">
          <a:xfrm>
            <a:off x="1504740" y="2439161"/>
            <a:ext cx="2550490" cy="16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4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5760640" cy="691830"/>
          </a:xfrm>
        </p:spPr>
        <p:txBody>
          <a:bodyPr>
            <a:normAutofit/>
          </a:bodyPr>
          <a:lstStyle/>
          <a:p>
            <a:r>
              <a:rPr lang="fr-FR" dirty="0"/>
              <a:t>Mobile </a:t>
            </a:r>
            <a:r>
              <a:rPr lang="fr-FR" dirty="0" err="1" smtClean="0"/>
              <a:t>robotics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72774" y="1052736"/>
            <a:ext cx="8131674" cy="648072"/>
          </a:xfrm>
        </p:spPr>
        <p:txBody>
          <a:bodyPr>
            <a:normAutofit/>
          </a:bodyPr>
          <a:lstStyle/>
          <a:p>
            <a:pPr algn="just"/>
            <a:r>
              <a:rPr lang="fr-FR" b="1" dirty="0">
                <a:solidFill>
                  <a:srgbClr val="FF0000"/>
                </a:solidFill>
              </a:rPr>
              <a:t>Mobile robot: </a:t>
            </a:r>
            <a:r>
              <a:rPr lang="en-US" dirty="0" smtClean="0"/>
              <a:t>robot with mobile base</a:t>
            </a:r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41" y="2005810"/>
            <a:ext cx="1734707" cy="1207166"/>
          </a:xfrm>
          <a:prstGeom prst="rect">
            <a:avLst/>
          </a:prstGeom>
        </p:spPr>
      </p:pic>
      <p:pic>
        <p:nvPicPr>
          <p:cNvPr id="8" name="Picture 2" descr="Résultat de recherche d'images pour &quot;robot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973" y="2043777"/>
            <a:ext cx="2146768" cy="15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ésultat de recherche d'images pour &quot;robot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73" y="450912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104" y="3660791"/>
            <a:ext cx="1767212" cy="10551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940" y="4747945"/>
            <a:ext cx="1389288" cy="1543084"/>
          </a:xfrm>
          <a:prstGeom prst="rect">
            <a:avLst/>
          </a:prstGeom>
        </p:spPr>
      </p:pic>
      <p:pic>
        <p:nvPicPr>
          <p:cNvPr id="12" name="Picture 2" descr="Résultat de recherche d'images pour &quot;Hexapode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58" y="1916832"/>
            <a:ext cx="2485309" cy="1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979" y="3335098"/>
            <a:ext cx="2246469" cy="1112537"/>
          </a:xfrm>
          <a:prstGeom prst="rect">
            <a:avLst/>
          </a:prstGeom>
        </p:spPr>
      </p:pic>
      <p:pic>
        <p:nvPicPr>
          <p:cNvPr id="14" name="Picture 4" descr="Résultat de recherche d'images pour &quot;robot manipulateur industriel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7" y="2043777"/>
            <a:ext cx="1533705" cy="198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ésultat de recherche d'images pour &quot;Pioneer 2 DX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7" y="4434275"/>
            <a:ext cx="1957195" cy="147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e 24"/>
          <p:cNvGrpSpPr/>
          <p:nvPr/>
        </p:nvGrpSpPr>
        <p:grpSpPr>
          <a:xfrm>
            <a:off x="285825" y="1968298"/>
            <a:ext cx="1684057" cy="1897698"/>
            <a:chOff x="285825" y="1968298"/>
            <a:chExt cx="1684057" cy="1897698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323528" y="2005810"/>
              <a:ext cx="1646354" cy="18269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285825" y="1968298"/>
              <a:ext cx="1631269" cy="18976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RÃ©sultat de recherche d'images pour &quot;agricultural robots&quot;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6" t="16548" r="16910" b="1"/>
          <a:stretch/>
        </p:blipFill>
        <p:spPr bwMode="auto">
          <a:xfrm>
            <a:off x="285825" y="4365104"/>
            <a:ext cx="2826512" cy="180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70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72774" y="1196752"/>
            <a:ext cx="8131674" cy="136074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Mobile robots </a:t>
            </a:r>
            <a:r>
              <a:rPr lang="en-US" dirty="0"/>
              <a:t>that will be the subject of this course: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dirty="0" smtClean="0"/>
              <a:t>Mobile </a:t>
            </a:r>
            <a:r>
              <a:rPr lang="en-US" dirty="0"/>
              <a:t>wheeled </a:t>
            </a:r>
            <a:r>
              <a:rPr lang="en-US" dirty="0" smtClean="0"/>
              <a:t>robots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dirty="0"/>
              <a:t>Aerial </a:t>
            </a:r>
            <a:r>
              <a:rPr lang="en-US" dirty="0" smtClean="0"/>
              <a:t>robots</a:t>
            </a:r>
            <a:endParaRPr lang="en-US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fr-FR" dirty="0" smtClean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90" y="3349809"/>
            <a:ext cx="1767212" cy="10551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949" y="1716946"/>
            <a:ext cx="2246469" cy="1112537"/>
          </a:xfrm>
          <a:prstGeom prst="rect">
            <a:avLst/>
          </a:prstGeom>
        </p:spPr>
      </p:pic>
      <p:pic>
        <p:nvPicPr>
          <p:cNvPr id="15" name="Picture 2" descr="Résultat de recherche d'images pour &quot;Pioneer 2 DX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835598"/>
            <a:ext cx="1957195" cy="147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ésultat de recherche d'images pour &quot;fauteuil electrique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2" y="425953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Résultat de recherche d'images pour &quot;robot pepper transparente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57498"/>
            <a:ext cx="2497049" cy="25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882" y="4725144"/>
            <a:ext cx="2317687" cy="161902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3673" y="2993493"/>
            <a:ext cx="3189483" cy="1659644"/>
          </a:xfrm>
          <a:prstGeom prst="rect">
            <a:avLst/>
          </a:prstGeom>
        </p:spPr>
      </p:pic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5760640" cy="691830"/>
          </a:xfrm>
        </p:spPr>
        <p:txBody>
          <a:bodyPr>
            <a:normAutofit/>
          </a:bodyPr>
          <a:lstStyle/>
          <a:p>
            <a:r>
              <a:rPr lang="fr-FR" dirty="0"/>
              <a:t>Mobile </a:t>
            </a:r>
            <a:r>
              <a:rPr lang="fr-FR" dirty="0" err="1" smtClean="0"/>
              <a:t>robotics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69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568952" cy="2664296"/>
          </a:xfrm>
        </p:spPr>
        <p:txBody>
          <a:bodyPr>
            <a:normAutofit/>
          </a:bodyPr>
          <a:lstStyle/>
          <a:p>
            <a:r>
              <a:rPr lang="fr-FR" dirty="0"/>
              <a:t>Mobile </a:t>
            </a:r>
            <a:r>
              <a:rPr lang="fr-FR" dirty="0" err="1"/>
              <a:t>Robotics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Example</a:t>
            </a:r>
            <a:r>
              <a:rPr lang="fr-FR" dirty="0"/>
              <a:t>: Key Technologies for Intelligent </a:t>
            </a:r>
            <a:r>
              <a:rPr lang="fr-FR" dirty="0" err="1"/>
              <a:t>Vehicles</a:t>
            </a:r>
            <a:r>
              <a:rPr lang="fr-FR" dirty="0"/>
              <a:t> </a:t>
            </a:r>
            <a:r>
              <a:rPr lang="fr-FR" sz="2200" dirty="0">
                <a:solidFill>
                  <a:schemeClr val="tx1"/>
                </a:solidFill>
              </a:rPr>
              <a:t>(</a:t>
            </a:r>
            <a:r>
              <a:rPr lang="fr-FR" sz="2200" dirty="0" err="1">
                <a:solidFill>
                  <a:schemeClr val="tx1"/>
                </a:solidFill>
              </a:rPr>
              <a:t>according</a:t>
            </a:r>
            <a:r>
              <a:rPr lang="fr-FR" sz="2200" dirty="0">
                <a:solidFill>
                  <a:schemeClr val="tx1"/>
                </a:solidFill>
              </a:rPr>
              <a:t> </a:t>
            </a:r>
            <a:r>
              <a:rPr lang="fr-FR" sz="2200" dirty="0" smtClean="0">
                <a:solidFill>
                  <a:schemeClr val="tx1"/>
                </a:solidFill>
              </a:rPr>
              <a:t>to Dirk </a:t>
            </a:r>
            <a:r>
              <a:rPr lang="fr-FR" sz="2200" dirty="0" err="1" smtClean="0">
                <a:solidFill>
                  <a:schemeClr val="tx1"/>
                </a:solidFill>
              </a:rPr>
              <a:t>Rossberg</a:t>
            </a:r>
            <a:r>
              <a:rPr lang="fr-FR" sz="2200" dirty="0" smtClean="0">
                <a:solidFill>
                  <a:schemeClr val="tx1"/>
                </a:solidFill>
              </a:rPr>
              <a:t>, </a:t>
            </a:r>
            <a:r>
              <a:rPr lang="nn-NO" sz="2200" dirty="0" smtClean="0">
                <a:solidFill>
                  <a:schemeClr val="tx1"/>
                </a:solidFill>
              </a:rPr>
              <a:t>BMW </a:t>
            </a:r>
            <a:r>
              <a:rPr lang="nn-NO" sz="2200" dirty="0">
                <a:solidFill>
                  <a:schemeClr val="tx1"/>
                </a:solidFill>
              </a:rPr>
              <a:t>, Stanford University, </a:t>
            </a:r>
            <a:r>
              <a:rPr lang="nn-NO" sz="2200" dirty="0" smtClean="0">
                <a:solidFill>
                  <a:schemeClr val="tx1"/>
                </a:solidFill>
              </a:rPr>
              <a:t>2013)</a:t>
            </a:r>
            <a:endParaRPr lang="fr-FR" sz="22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986" y="2348880"/>
            <a:ext cx="4012454" cy="388843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9" y="3140968"/>
            <a:ext cx="3968519" cy="206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568952" cy="1512168"/>
          </a:xfrm>
        </p:spPr>
        <p:txBody>
          <a:bodyPr>
            <a:normAutofit/>
          </a:bodyPr>
          <a:lstStyle/>
          <a:p>
            <a:r>
              <a:rPr lang="fr-FR" dirty="0"/>
              <a:t>Mobile </a:t>
            </a:r>
            <a:r>
              <a:rPr lang="fr-FR" dirty="0" err="1"/>
              <a:t>Robotics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Main </a:t>
            </a:r>
            <a:r>
              <a:rPr lang="fr-FR" dirty="0" err="1"/>
              <a:t>Tasks</a:t>
            </a:r>
            <a:endParaRPr lang="fr-FR" sz="2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577692"/>
            <a:ext cx="878497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500" dirty="0">
                <a:latin typeface="Arial" panose="020B0604020202020204" pitchFamily="34" charset="0"/>
              </a:rPr>
              <a:t>• </a:t>
            </a:r>
            <a:r>
              <a:rPr lang="fr-FR" sz="2500" b="1" i="1" dirty="0" err="1" smtClean="0">
                <a:latin typeface="Calibri,BoldItalic"/>
              </a:rPr>
              <a:t>Localization</a:t>
            </a:r>
            <a:r>
              <a:rPr lang="fr-FR" sz="2500" b="1" i="1" dirty="0" smtClean="0">
                <a:latin typeface="Calibri,BoldItalic"/>
              </a:rPr>
              <a:t> </a:t>
            </a:r>
            <a:r>
              <a:rPr lang="fr-FR" sz="2500" b="1" i="1" dirty="0">
                <a:latin typeface="Calibri,BoldItalic"/>
              </a:rPr>
              <a:t>: </a:t>
            </a:r>
            <a:r>
              <a:rPr lang="en-US" sz="2500" dirty="0">
                <a:latin typeface="Calibri" panose="020F0502020204030204" pitchFamily="34" charset="0"/>
              </a:rPr>
              <a:t>position the robot in </a:t>
            </a:r>
            <a:r>
              <a:rPr lang="en-US" sz="2500" dirty="0" smtClean="0">
                <a:latin typeface="Calibri" panose="020F0502020204030204" pitchFamily="34" charset="0"/>
              </a:rPr>
              <a:t>its environment</a:t>
            </a:r>
            <a:r>
              <a:rPr lang="en-US" sz="2500" dirty="0">
                <a:latin typeface="Calibri" panose="020F0502020204030204" pitchFamily="34" charset="0"/>
              </a:rPr>
              <a:t>, which sometimes includes </a:t>
            </a:r>
            <a:r>
              <a:rPr lang="en-US" sz="2500" dirty="0" smtClean="0">
                <a:latin typeface="Calibri" panose="020F0502020204030204" pitchFamily="34" charset="0"/>
              </a:rPr>
              <a:t>cartography functionalities</a:t>
            </a:r>
          </a:p>
          <a:p>
            <a:pPr algn="just"/>
            <a:endParaRPr lang="en-US" sz="2500" dirty="0">
              <a:latin typeface="Calibri" panose="020F0502020204030204" pitchFamily="34" charset="0"/>
            </a:endParaRPr>
          </a:p>
          <a:p>
            <a:pPr algn="just"/>
            <a:r>
              <a:rPr lang="fr-FR" sz="2500" dirty="0" smtClean="0">
                <a:latin typeface="Arial" panose="020B0604020202020204" pitchFamily="34" charset="0"/>
              </a:rPr>
              <a:t>• </a:t>
            </a:r>
            <a:r>
              <a:rPr lang="fr-FR" sz="2500" b="1" i="1" dirty="0">
                <a:latin typeface="Calibri,BoldItalic"/>
              </a:rPr>
              <a:t>Perception : </a:t>
            </a:r>
            <a:r>
              <a:rPr lang="en-US" sz="2500" dirty="0">
                <a:latin typeface="Calibri" panose="020F0502020204030204" pitchFamily="34" charset="0"/>
              </a:rPr>
              <a:t>detect the robot environment, navigable spaces, obstacles and ideally understand the </a:t>
            </a:r>
            <a:r>
              <a:rPr lang="en-US" sz="2500" dirty="0" smtClean="0">
                <a:latin typeface="Calibri" panose="020F0502020204030204" pitchFamily="34" charset="0"/>
              </a:rPr>
              <a:t>scene</a:t>
            </a:r>
          </a:p>
          <a:p>
            <a:pPr algn="just"/>
            <a:endParaRPr lang="en-US" sz="2500" dirty="0" smtClean="0">
              <a:latin typeface="Calibri" panose="020F0502020204030204" pitchFamily="34" charset="0"/>
            </a:endParaRPr>
          </a:p>
          <a:p>
            <a:pPr algn="just"/>
            <a:r>
              <a:rPr lang="fr-FR" sz="2500" dirty="0" smtClean="0">
                <a:latin typeface="Arial" panose="020B0604020202020204" pitchFamily="34" charset="0"/>
              </a:rPr>
              <a:t>• </a:t>
            </a:r>
            <a:r>
              <a:rPr lang="fr-FR" sz="2500" b="1" i="1" dirty="0">
                <a:latin typeface="Calibri,BoldItalic"/>
              </a:rPr>
              <a:t>Navigation : </a:t>
            </a:r>
            <a:r>
              <a:rPr lang="en-US" sz="2500" dirty="0">
                <a:latin typeface="Calibri" panose="020F0502020204030204" pitchFamily="34" charset="0"/>
              </a:rPr>
              <a:t>optimal trajectory planning for moving the </a:t>
            </a:r>
            <a:r>
              <a:rPr lang="en-US" sz="2500" dirty="0" smtClean="0">
                <a:latin typeface="Calibri" panose="020F0502020204030204" pitchFamily="34" charset="0"/>
              </a:rPr>
              <a:t>robot</a:t>
            </a:r>
          </a:p>
          <a:p>
            <a:pPr algn="just"/>
            <a:endParaRPr lang="en-US" sz="2500" dirty="0" smtClean="0">
              <a:latin typeface="Calibri" panose="020F0502020204030204" pitchFamily="34" charset="0"/>
            </a:endParaRPr>
          </a:p>
          <a:p>
            <a:pPr algn="just"/>
            <a:r>
              <a:rPr lang="fr-FR" sz="2500" dirty="0" smtClean="0">
                <a:latin typeface="Arial" panose="020B0604020202020204" pitchFamily="34" charset="0"/>
              </a:rPr>
              <a:t>• </a:t>
            </a:r>
            <a:r>
              <a:rPr lang="fr-FR" sz="2500" b="1" i="1" dirty="0" smtClean="0">
                <a:latin typeface="Calibri,BoldItalic"/>
              </a:rPr>
              <a:t>Control </a:t>
            </a:r>
            <a:r>
              <a:rPr lang="fr-FR" sz="2500" b="1" i="1" dirty="0">
                <a:latin typeface="Calibri,BoldItalic"/>
              </a:rPr>
              <a:t>: </a:t>
            </a:r>
            <a:r>
              <a:rPr lang="en-US" sz="2500" dirty="0" smtClean="0">
                <a:latin typeface="Calibri" panose="020F0502020204030204" pitchFamily="34" charset="0"/>
              </a:rPr>
              <a:t>application </a:t>
            </a:r>
            <a:r>
              <a:rPr lang="en-US" sz="2500" dirty="0">
                <a:latin typeface="Calibri" panose="020F0502020204030204" pitchFamily="34" charset="0"/>
              </a:rPr>
              <a:t>of the commands on the actuators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106451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136904" cy="1138138"/>
          </a:xfrm>
        </p:spPr>
        <p:txBody>
          <a:bodyPr/>
          <a:lstStyle/>
          <a:p>
            <a:r>
              <a:rPr lang="fr-FR" dirty="0"/>
              <a:t>Course objectives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9512" y="1903524"/>
            <a:ext cx="8208912" cy="325366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Know how to apprehend a robotic system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Know how to model a mobile robot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Know the different technologies of perception, localization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Mastering different robot trajectory planning techniques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Plan the movements and control the robot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Design and develop a robotic 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7763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e29489c09c3c63187c2677341ee6319b0e3d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19389</TotalTime>
  <Words>224</Words>
  <Application>Microsoft Office PowerPoint</Application>
  <PresentationFormat>Affichage à l'écran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Calibri,BoldItalic</vt:lpstr>
      <vt:lpstr>Open Sans Light</vt:lpstr>
      <vt:lpstr>Open Sans Semibold</vt:lpstr>
      <vt:lpstr>Wingdings</vt:lpstr>
      <vt:lpstr>Thème Office</vt:lpstr>
      <vt:lpstr>Systèmes robotisés intelligents Smart Robotic Systems  Introduction</vt:lpstr>
      <vt:lpstr>Robotics</vt:lpstr>
      <vt:lpstr>Robotics</vt:lpstr>
      <vt:lpstr>Robotics</vt:lpstr>
      <vt:lpstr>Mobile robotics</vt:lpstr>
      <vt:lpstr>Mobile robotics</vt:lpstr>
      <vt:lpstr>Mobile Robotics  Example: Key Technologies for Intelligent Vehicles (according to Dirk Rossberg, BMW , Stanford University, 2013)</vt:lpstr>
      <vt:lpstr>Mobile Robotics  Main Tasks</vt:lpstr>
      <vt:lpstr>Course objectives</vt:lpstr>
      <vt:lpstr>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Stéphanie Messio</dc:creator>
  <cp:lastModifiedBy>Gilles TAGNE</cp:lastModifiedBy>
  <cp:revision>272</cp:revision>
  <dcterms:created xsi:type="dcterms:W3CDTF">2014-11-18T08:42:18Z</dcterms:created>
  <dcterms:modified xsi:type="dcterms:W3CDTF">2018-10-18T04:39:03Z</dcterms:modified>
</cp:coreProperties>
</file>