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53" y="9296400"/>
            <a:ext cx="340321" cy="3556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ands-On: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Hands-On: </a:t>
            </a:r>
          </a:p>
          <a:p>
            <a:pPr/>
            <a:r>
              <a:t>Solidity for beginners</a:t>
            </a:r>
          </a:p>
        </p:txBody>
      </p:sp>
      <p:sp>
        <p:nvSpPr>
          <p:cNvPr id="120" name="M2 MFCA Lille 2020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M2 MFCA Lille 2020</a:t>
            </a:r>
          </a:p>
        </p:txBody>
      </p:sp>
      <p:sp>
        <p:nvSpPr>
          <p:cNvPr id="121" name="santiago.bragagnolo@inria.fr"/>
          <p:cNvSpPr txBox="1"/>
          <p:nvPr/>
        </p:nvSpPr>
        <p:spPr>
          <a:xfrm>
            <a:off x="2953667" y="6565900"/>
            <a:ext cx="6564066" cy="792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santiago.bragagnolo@inria.fr</a:t>
            </a:r>
          </a:p>
        </p:txBody>
      </p:sp>
      <p:sp>
        <p:nvSpPr>
          <p:cNvPr id="122" name="https://github.com/sbragagnolo/hands-on-solidity"/>
          <p:cNvSpPr txBox="1"/>
          <p:nvPr/>
        </p:nvSpPr>
        <p:spPr>
          <a:xfrm>
            <a:off x="3131467" y="7429500"/>
            <a:ext cx="6564066" cy="514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56362">
              <a:defRPr b="0" sz="2257"/>
            </a:lvl1pPr>
          </a:lstStyle>
          <a:p>
            <a:pPr/>
            <a:r>
              <a:t>https://github.com/sbragagnolo/hands-on-solidity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irst compiling errors :)"/>
          <p:cNvSpPr txBox="1"/>
          <p:nvPr>
            <p:ph type="ctrTitle"/>
          </p:nvPr>
        </p:nvSpPr>
        <p:spPr>
          <a:xfrm>
            <a:off x="1270000" y="-7747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First compiling errors :)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900" y="3138828"/>
            <a:ext cx="12264845" cy="5404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Built-in method modifiers"/>
          <p:cNvSpPr txBox="1"/>
          <p:nvPr>
            <p:ph type="ctrTitle"/>
          </p:nvPr>
        </p:nvSpPr>
        <p:spPr>
          <a:xfrm>
            <a:off x="1270000" y="-7747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Built-in method modifiers</a:t>
            </a:r>
          </a:p>
        </p:txBody>
      </p:sp>
      <p:sp>
        <p:nvSpPr>
          <p:cNvPr id="160" name="Visibility Modifiers: private, public, internal, external…"/>
          <p:cNvSpPr txBox="1"/>
          <p:nvPr>
            <p:ph type="subTitle" idx="1"/>
          </p:nvPr>
        </p:nvSpPr>
        <p:spPr>
          <a:xfrm>
            <a:off x="952500" y="2032000"/>
            <a:ext cx="11099800" cy="6286500"/>
          </a:xfrm>
          <a:prstGeom prst="rect">
            <a:avLst/>
          </a:prstGeom>
        </p:spPr>
        <p:txBody>
          <a:bodyPr anchor="ctr"/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200"/>
            </a:pPr>
            <a:r>
              <a:t>Visibility Modifiers: private, public, internal, external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/>
            </a:pPr>
            <a:r>
              <a:t>Mutability Modifiers: view, pure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/>
            </a:pPr>
            <a:r>
              <a:t>Cryptocurrency Modifiers: payable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Built-in method modifiers"/>
          <p:cNvSpPr txBox="1"/>
          <p:nvPr>
            <p:ph type="ctrTitle"/>
          </p:nvPr>
        </p:nvSpPr>
        <p:spPr>
          <a:xfrm>
            <a:off x="1270000" y="-7747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Built-in method modifiers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8939" y="3148677"/>
            <a:ext cx="13419198" cy="3897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More compiling errors :("/>
          <p:cNvSpPr txBox="1"/>
          <p:nvPr>
            <p:ph type="ctrTitle"/>
          </p:nvPr>
        </p:nvSpPr>
        <p:spPr>
          <a:xfrm>
            <a:off x="1270000" y="-7747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More compiling errors :(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3899" y="3289424"/>
            <a:ext cx="13459150" cy="4003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More compiling errors :("/>
          <p:cNvSpPr txBox="1"/>
          <p:nvPr>
            <p:ph type="ctrTitle"/>
          </p:nvPr>
        </p:nvSpPr>
        <p:spPr>
          <a:xfrm>
            <a:off x="1270000" y="-7747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More compiling errors :(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3899" y="3289424"/>
            <a:ext cx="13459150" cy="4003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Built-in parameter modifiers"/>
          <p:cNvSpPr txBox="1"/>
          <p:nvPr>
            <p:ph type="ctrTitle"/>
          </p:nvPr>
        </p:nvSpPr>
        <p:spPr>
          <a:xfrm>
            <a:off x="1270000" y="-7747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Built-in parameter modifiers</a:t>
            </a:r>
          </a:p>
        </p:txBody>
      </p:sp>
      <p:sp>
        <p:nvSpPr>
          <p:cNvPr id="172" name="Memory…"/>
          <p:cNvSpPr txBox="1"/>
          <p:nvPr>
            <p:ph type="subTitle" idx="1"/>
          </p:nvPr>
        </p:nvSpPr>
        <p:spPr>
          <a:xfrm>
            <a:off x="952500" y="2032000"/>
            <a:ext cx="11099800" cy="6286500"/>
          </a:xfrm>
          <a:prstGeom prst="rect">
            <a:avLst/>
          </a:prstGeom>
        </p:spPr>
        <p:txBody>
          <a:bodyPr anchor="ctr"/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200"/>
            </a:pPr>
            <a:r>
              <a:t>Memory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/>
            </a:pPr>
            <a:r>
              <a:t>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4167" y="3180208"/>
            <a:ext cx="12217401" cy="356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Built-in parameter modifiers"/>
          <p:cNvSpPr txBox="1"/>
          <p:nvPr>
            <p:ph type="ctrTitle"/>
          </p:nvPr>
        </p:nvSpPr>
        <p:spPr>
          <a:xfrm>
            <a:off x="1270000" y="-7747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Built-in parameter modifiers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075" y="34925"/>
            <a:ext cx="12661901" cy="825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25" y="97645"/>
            <a:ext cx="13004801" cy="8129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Exce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Exceptions</a:t>
            </a:r>
          </a:p>
        </p:txBody>
      </p:sp>
      <p:sp>
        <p:nvSpPr>
          <p:cNvPr id="182" name="An exception undo all changes and propagates through the call and sub-calls…"/>
          <p:cNvSpPr txBox="1"/>
          <p:nvPr>
            <p:ph type="body" idx="1"/>
          </p:nvPr>
        </p:nvSpPr>
        <p:spPr>
          <a:xfrm>
            <a:off x="430884" y="2597150"/>
            <a:ext cx="12143032" cy="6286500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An exception undo all changes and propagates through the call and sub-calls </a:t>
            </a:r>
          </a:p>
          <a:p>
            <a:pPr lvl="1" marL="844550" indent="-422275" defTabSz="554990">
              <a:spcBef>
                <a:spcPts val="3900"/>
              </a:spcBef>
              <a:defRPr sz="3040"/>
            </a:pPr>
            <a:r>
              <a:rPr b="1"/>
              <a:t>assert(bool condition)</a:t>
            </a:r>
            <a:r>
              <a:t>: abort execution and revert state changes if condition is false (use for internal error)</a:t>
            </a:r>
          </a:p>
          <a:p>
            <a:pPr lvl="1" marL="844550" indent="-422275" defTabSz="554990">
              <a:spcBef>
                <a:spcPts val="3900"/>
              </a:spcBef>
              <a:defRPr sz="304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require(bool condition, string memory message)</a:t>
            </a:r>
            <a:r>
              <a:t>: abort execution and revert state changes if condition 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false</a:t>
            </a:r>
            <a:r>
              <a:t> (use for malformed input or error in external component). Also provide error message.</a:t>
            </a:r>
          </a:p>
          <a:p>
            <a:pPr lvl="1" marL="844550" indent="-422275" defTabSz="554990">
              <a:spcBef>
                <a:spcPts val="3900"/>
              </a:spcBef>
              <a:defRPr sz="3040"/>
            </a:pPr>
            <a:r>
              <a:rPr b="1"/>
              <a:t>revert(string memory message)</a:t>
            </a:r>
            <a:r>
              <a:t>: abort execution and revert state changes providing an explanatory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olid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Solidity</a:t>
            </a:r>
          </a:p>
        </p:txBody>
      </p:sp>
      <p:sp>
        <p:nvSpPr>
          <p:cNvPr id="125" name="Ethereum’s smart contract main language…"/>
          <p:cNvSpPr txBox="1"/>
          <p:nvPr>
            <p:ph type="body" idx="1"/>
          </p:nvPr>
        </p:nvSpPr>
        <p:spPr>
          <a:xfrm>
            <a:off x="952500" y="15748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Ethereum’s smart contract main language </a:t>
            </a:r>
          </a:p>
          <a:p>
            <a:pPr/>
            <a:r>
              <a:t>High level language inspired in Go, C, Javascript</a:t>
            </a:r>
          </a:p>
          <a:p>
            <a:pPr/>
            <a:r>
              <a:t>Statically typed (Java, C, C++, C#, Go, etc)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stricted access V1"/>
          <p:cNvSpPr txBox="1"/>
          <p:nvPr>
            <p:ph type="title"/>
          </p:nvPr>
        </p:nvSpPr>
        <p:spPr>
          <a:xfrm>
            <a:off x="1270000" y="-774700"/>
            <a:ext cx="10464800" cy="2724069"/>
          </a:xfrm>
          <a:prstGeom prst="rect">
            <a:avLst/>
          </a:prstGeom>
        </p:spPr>
        <p:txBody>
          <a:bodyPr anchor="b"/>
          <a:lstStyle/>
          <a:p>
            <a:pPr/>
            <a:r>
              <a:t>Restricted access V1</a:t>
            </a: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8640" y="2632670"/>
            <a:ext cx="12179301" cy="570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593" y="168795"/>
            <a:ext cx="11815614" cy="88964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stricted access V2"/>
          <p:cNvSpPr txBox="1"/>
          <p:nvPr>
            <p:ph type="title"/>
          </p:nvPr>
        </p:nvSpPr>
        <p:spPr>
          <a:xfrm>
            <a:off x="1270000" y="-774700"/>
            <a:ext cx="10464800" cy="2724069"/>
          </a:xfrm>
          <a:prstGeom prst="rect">
            <a:avLst/>
          </a:prstGeom>
        </p:spPr>
        <p:txBody>
          <a:bodyPr anchor="b"/>
          <a:lstStyle/>
          <a:p>
            <a:pPr/>
            <a:r>
              <a:t>Restricted access V2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4467" y="2350268"/>
            <a:ext cx="12496801" cy="646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ealing with mon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Dealing with money</a:t>
            </a:r>
          </a:p>
        </p:txBody>
      </p:sp>
      <p:sp>
        <p:nvSpPr>
          <p:cNvPr id="193" name="payable addresses implements money transfer methods…"/>
          <p:cNvSpPr txBox="1"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payable addresses implements money transfer methods</a:t>
            </a:r>
          </a:p>
          <a:p>
            <a:pPr lvl="1"/>
            <a:r>
              <a:t>send</a:t>
            </a:r>
          </a:p>
          <a:p>
            <a:pPr lvl="1"/>
            <a:r>
              <a:t>transfer</a:t>
            </a:r>
          </a:p>
          <a:p>
            <a:pPr/>
            <a:r>
              <a:t>only payable functions can handle money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Wallet v1"/>
          <p:cNvSpPr txBox="1"/>
          <p:nvPr>
            <p:ph type="title"/>
          </p:nvPr>
        </p:nvSpPr>
        <p:spPr>
          <a:xfrm>
            <a:off x="1270000" y="-774700"/>
            <a:ext cx="10464800" cy="2144826"/>
          </a:xfrm>
          <a:prstGeom prst="rect">
            <a:avLst/>
          </a:prstGeom>
        </p:spPr>
        <p:txBody>
          <a:bodyPr anchor="b"/>
          <a:lstStyle/>
          <a:p>
            <a:pPr/>
            <a:r>
              <a:t>Wallet v1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4033" y="1625848"/>
            <a:ext cx="11722101" cy="723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199" name="Client notification…"/>
          <p:cNvSpPr txBox="1"/>
          <p:nvPr>
            <p:ph type="body" idx="1"/>
          </p:nvPr>
        </p:nvSpPr>
        <p:spPr>
          <a:xfrm>
            <a:off x="1093415" y="2257697"/>
            <a:ext cx="11099801" cy="6286501"/>
          </a:xfrm>
          <a:prstGeom prst="rect">
            <a:avLst/>
          </a:prstGeom>
        </p:spPr>
        <p:txBody>
          <a:bodyPr/>
          <a:lstStyle/>
          <a:p>
            <a:pPr/>
            <a:r>
              <a:t>Client notification</a:t>
            </a:r>
          </a:p>
          <a:p>
            <a:pPr lvl="1"/>
            <a:r>
              <a:t>Allows clients to note a change</a:t>
            </a:r>
          </a:p>
          <a:p>
            <a:pPr lvl="1"/>
            <a:r>
              <a:t>Allows clients to articulate their business </a:t>
            </a:r>
          </a:p>
          <a:p>
            <a:pPr/>
            <a:r>
              <a:t>Logging </a:t>
            </a:r>
          </a:p>
          <a:p>
            <a:pPr lvl="1"/>
            <a:r>
              <a:t>Debugging</a:t>
            </a:r>
          </a:p>
          <a:p>
            <a:pPr lvl="1"/>
            <a:r>
              <a:t>Easy auditory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Wallet v2"/>
          <p:cNvSpPr txBox="1"/>
          <p:nvPr>
            <p:ph type="title"/>
          </p:nvPr>
        </p:nvSpPr>
        <p:spPr>
          <a:xfrm>
            <a:off x="1270000" y="-774700"/>
            <a:ext cx="10464800" cy="2144826"/>
          </a:xfrm>
          <a:prstGeom prst="rect">
            <a:avLst/>
          </a:prstGeom>
        </p:spPr>
        <p:txBody>
          <a:bodyPr anchor="b"/>
          <a:lstStyle/>
          <a:p>
            <a:pPr/>
            <a:r>
              <a:t>Wallet v2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18526" b="0"/>
          <a:stretch>
            <a:fillRect/>
          </a:stretch>
        </p:blipFill>
        <p:spPr>
          <a:xfrm>
            <a:off x="1426716" y="1585912"/>
            <a:ext cx="8223731" cy="6581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allback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Fallback Function</a:t>
            </a:r>
          </a:p>
        </p:txBody>
      </p:sp>
      <p:sp>
        <p:nvSpPr>
          <p:cNvPr id="205" name="Un-named function…"/>
          <p:cNvSpPr txBox="1"/>
          <p:nvPr>
            <p:ph type="body" idx="1"/>
          </p:nvPr>
        </p:nvSpPr>
        <p:spPr>
          <a:xfrm>
            <a:off x="1050056" y="2398613"/>
            <a:ext cx="11099801" cy="6286501"/>
          </a:xfrm>
          <a:prstGeom prst="rect">
            <a:avLst/>
          </a:prstGeom>
        </p:spPr>
        <p:txBody>
          <a:bodyPr/>
          <a:lstStyle/>
          <a:p>
            <a:pPr/>
            <a:r>
              <a:t>Un-named function</a:t>
            </a:r>
          </a:p>
          <a:p>
            <a:pPr/>
            <a:r>
              <a:t>Cannot have any parameter, cannot return any value </a:t>
            </a:r>
          </a:p>
          <a:p>
            <a:pPr/>
            <a:r>
              <a:t>must be external</a:t>
            </a:r>
          </a:p>
          <a:p>
            <a:pPr/>
            <a:r>
              <a:t>could be payable</a:t>
            </a:r>
          </a:p>
          <a:p>
            <a:pPr/>
            <a:r>
              <a:t>Executed when a method name is not found </a:t>
            </a:r>
          </a:p>
          <a:p>
            <a:pPr/>
            <a:r>
              <a:t>Executed (if payable) when transferring money to this contract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1734" y="1578390"/>
            <a:ext cx="10081332" cy="7333916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Wallet v3"/>
          <p:cNvSpPr txBox="1"/>
          <p:nvPr>
            <p:ph type="title"/>
          </p:nvPr>
        </p:nvSpPr>
        <p:spPr>
          <a:xfrm>
            <a:off x="1270000" y="-774700"/>
            <a:ext cx="10464800" cy="2144826"/>
          </a:xfrm>
          <a:prstGeom prst="rect">
            <a:avLst/>
          </a:prstGeom>
        </p:spPr>
        <p:txBody>
          <a:bodyPr anchor="b"/>
          <a:lstStyle/>
          <a:p>
            <a:pPr/>
            <a:r>
              <a:t>Wallet v3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tate machine"/>
          <p:cNvSpPr txBox="1"/>
          <p:nvPr>
            <p:ph type="title"/>
          </p:nvPr>
        </p:nvSpPr>
        <p:spPr>
          <a:xfrm>
            <a:off x="1270000" y="-774700"/>
            <a:ext cx="10464800" cy="2144826"/>
          </a:xfrm>
          <a:prstGeom prst="rect">
            <a:avLst/>
          </a:prstGeom>
        </p:spPr>
        <p:txBody>
          <a:bodyPr anchor="b"/>
          <a:lstStyle/>
          <a:p>
            <a:pPr/>
            <a:r>
              <a:t>State machine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6892" y="1478582"/>
            <a:ext cx="6720827" cy="76599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olidity Web-IDE: Rem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Solidity Web-IDE: Remix</a:t>
            </a:r>
          </a:p>
        </p:txBody>
      </p:sp>
      <p:sp>
        <p:nvSpPr>
          <p:cNvPr id="128" name="https://remix.ethereum.org/"/>
          <p:cNvSpPr txBox="1"/>
          <p:nvPr/>
        </p:nvSpPr>
        <p:spPr>
          <a:xfrm>
            <a:off x="2774432" y="3219449"/>
            <a:ext cx="688443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10200"/>
              </a:lnSpc>
              <a:spcBef>
                <a:spcPts val="1200"/>
              </a:spcBef>
              <a:defRPr b="0" sz="4266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https://remix.ethereum.org/ </a:t>
            </a:r>
            <a:endParaRPr sz="120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Explain what this State machine tries to guarantee…"/>
          <p:cNvSpPr txBox="1"/>
          <p:nvPr>
            <p:ph type="body" idx="1"/>
          </p:nvPr>
        </p:nvSpPr>
        <p:spPr>
          <a:xfrm>
            <a:off x="1288529" y="816024"/>
            <a:ext cx="11099801" cy="6286501"/>
          </a:xfrm>
          <a:prstGeom prst="rect">
            <a:avLst/>
          </a:prstGeom>
        </p:spPr>
        <p:txBody>
          <a:bodyPr/>
          <a:lstStyle/>
          <a:p>
            <a:pPr/>
            <a:r>
              <a:t>Explain what this State machine tries to guarantee </a:t>
            </a:r>
          </a:p>
          <a:p>
            <a:pPr/>
            <a:r>
              <a:t>Refactor the contract by using modifiers for the method requirements (such as ensuring the owner)</a:t>
            </a:r>
          </a:p>
          <a:p>
            <a:pPr/>
            <a:r>
              <a:t>How it would be an external application that uses such a contract?</a:t>
            </a:r>
          </a:p>
        </p:txBody>
      </p:sp>
      <p:sp>
        <p:nvSpPr>
          <p:cNvPr id="214" name="Tasks"/>
          <p:cNvSpPr txBox="1"/>
          <p:nvPr>
            <p:ph type="title"/>
          </p:nvPr>
        </p:nvSpPr>
        <p:spPr>
          <a:xfrm>
            <a:off x="1270000" y="-774700"/>
            <a:ext cx="10464800" cy="2544961"/>
          </a:xfrm>
          <a:prstGeom prst="rect">
            <a:avLst/>
          </a:prstGeom>
        </p:spPr>
        <p:txBody>
          <a:bodyPr anchor="b"/>
          <a:lstStyle/>
          <a:p>
            <a:pPr/>
            <a:r>
              <a:t>Tasks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olidity Web-IDE: Rem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Solidity Web-IDE: Remix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565" y="2878088"/>
            <a:ext cx="12303670" cy="57246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irst contract"/>
          <p:cNvSpPr txBox="1"/>
          <p:nvPr>
            <p:ph type="ctrTitle"/>
          </p:nvPr>
        </p:nvSpPr>
        <p:spPr>
          <a:xfrm>
            <a:off x="1270000" y="-7747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First contract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900" y="3138828"/>
            <a:ext cx="12264845" cy="5404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7200" y="5168900"/>
            <a:ext cx="330200" cy="55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7200" y="6096000"/>
            <a:ext cx="330200" cy="55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rimitive types"/>
          <p:cNvSpPr txBox="1"/>
          <p:nvPr>
            <p:ph type="ctrTitle"/>
          </p:nvPr>
        </p:nvSpPr>
        <p:spPr>
          <a:xfrm>
            <a:off x="1270000" y="-7747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Primitive types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800" y="3075328"/>
            <a:ext cx="12264845" cy="5404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7200" y="5168900"/>
            <a:ext cx="330200" cy="55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7200" y="6096000"/>
            <a:ext cx="330200" cy="55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73272" y="4565765"/>
            <a:ext cx="2444746" cy="450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rimitive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Primitive types</a:t>
            </a:r>
          </a:p>
        </p:txBody>
      </p:sp>
      <p:sp>
        <p:nvSpPr>
          <p:cNvPr id="145" name="bool…"/>
          <p:cNvSpPr txBox="1"/>
          <p:nvPr>
            <p:ph type="body" idx="1"/>
          </p:nvPr>
        </p:nvSpPr>
        <p:spPr>
          <a:xfrm>
            <a:off x="952500" y="15748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bool </a:t>
            </a:r>
          </a:p>
          <a:p>
            <a:pPr/>
            <a:r>
              <a:t>int / uint ... int8 / uint8 ... int256 / uint256</a:t>
            </a:r>
          </a:p>
          <a:p>
            <a:pPr/>
            <a:r>
              <a:t>string </a:t>
            </a:r>
          </a:p>
          <a:p>
            <a:pPr/>
            <a:r>
              <a:t>byte / bytes / bytes1... bytes32</a:t>
            </a:r>
          </a:p>
          <a:p>
            <a:pPr/>
            <a:r>
              <a:t>address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unctions"/>
          <p:cNvSpPr txBox="1"/>
          <p:nvPr>
            <p:ph type="ctrTitle"/>
          </p:nvPr>
        </p:nvSpPr>
        <p:spPr>
          <a:xfrm>
            <a:off x="1270000" y="-7747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800" y="3075328"/>
            <a:ext cx="12264845" cy="5404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7200" y="5168900"/>
            <a:ext cx="330200" cy="55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7200" y="6096000"/>
            <a:ext cx="330200" cy="55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73272" y="5016500"/>
            <a:ext cx="6337301" cy="116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54" name="The “rules” enforced by a contract is defined by its functions…"/>
          <p:cNvSpPr txBox="1"/>
          <p:nvPr>
            <p:ph type="body" idx="1"/>
          </p:nvPr>
        </p:nvSpPr>
        <p:spPr>
          <a:xfrm>
            <a:off x="952500" y="15748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The “rules” enforced by a contract is defined by its functions</a:t>
            </a:r>
          </a:p>
          <a:p>
            <a:pPr/>
            <a:r>
              <a:t>It can return more than one value (or none at all)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/>
            <a:r>
              <a:t>Functions can be overloaded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