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0" r:id="rId4"/>
    <p:sldId id="271" r:id="rId5"/>
    <p:sldId id="264" r:id="rId6"/>
    <p:sldId id="314" r:id="rId7"/>
    <p:sldId id="315" r:id="rId8"/>
    <p:sldId id="317" r:id="rId9"/>
    <p:sldId id="318" r:id="rId10"/>
    <p:sldId id="319" r:id="rId11"/>
    <p:sldId id="327" r:id="rId12"/>
    <p:sldId id="328" r:id="rId13"/>
    <p:sldId id="261" r:id="rId14"/>
    <p:sldId id="313" r:id="rId15"/>
    <p:sldId id="269" r:id="rId16"/>
    <p:sldId id="263" r:id="rId17"/>
    <p:sldId id="266" r:id="rId18"/>
    <p:sldId id="268" r:id="rId19"/>
    <p:sldId id="310" r:id="rId20"/>
    <p:sldId id="31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AB"/>
    <a:srgbClr val="406C56"/>
    <a:srgbClr val="555472"/>
    <a:srgbClr val="805B56"/>
    <a:srgbClr val="007E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varScale="1">
        <p:scale>
          <a:sx n="63" d="100"/>
          <a:sy n="63" d="100"/>
        </p:scale>
        <p:origin x="696"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A1AAD-BD18-48C6-A6C6-263B43F0276B}" type="datetimeFigureOut">
              <a:rPr lang="en-US" smtClean="0"/>
              <a:t>11/21/2019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C2591-0861-49C3-98E5-921019602F5D}" type="slidenum">
              <a:rPr lang="en-US" smtClean="0"/>
              <a:t>‹#›</a:t>
            </a:fld>
            <a:endParaRPr lang="en-US"/>
          </a:p>
        </p:txBody>
      </p:sp>
    </p:spTree>
    <p:extLst>
      <p:ext uri="{BB962C8B-B14F-4D97-AF65-F5344CB8AC3E}">
        <p14:creationId xmlns:p14="http://schemas.microsoft.com/office/powerpoint/2010/main" val="327116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C2591-0861-49C3-98E5-921019602F5D}" type="slidenum">
              <a:rPr lang="en-US" smtClean="0"/>
              <a:t>1</a:t>
            </a:fld>
            <a:endParaRPr lang="en-US"/>
          </a:p>
        </p:txBody>
      </p:sp>
    </p:spTree>
    <p:extLst>
      <p:ext uri="{BB962C8B-B14F-4D97-AF65-F5344CB8AC3E}">
        <p14:creationId xmlns:p14="http://schemas.microsoft.com/office/powerpoint/2010/main" val="34894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C2591-0861-49C3-98E5-921019602F5D}" type="slidenum">
              <a:rPr lang="en-US" smtClean="0"/>
              <a:t>8</a:t>
            </a:fld>
            <a:endParaRPr lang="en-US"/>
          </a:p>
        </p:txBody>
      </p:sp>
    </p:spTree>
    <p:extLst>
      <p:ext uri="{BB962C8B-B14F-4D97-AF65-F5344CB8AC3E}">
        <p14:creationId xmlns:p14="http://schemas.microsoft.com/office/powerpoint/2010/main" val="886991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C2591-0861-49C3-98E5-921019602F5D}" type="slidenum">
              <a:rPr lang="en-US" smtClean="0"/>
              <a:t>12</a:t>
            </a:fld>
            <a:endParaRPr lang="en-US"/>
          </a:p>
        </p:txBody>
      </p:sp>
    </p:spTree>
    <p:extLst>
      <p:ext uri="{BB962C8B-B14F-4D97-AF65-F5344CB8AC3E}">
        <p14:creationId xmlns:p14="http://schemas.microsoft.com/office/powerpoint/2010/main" val="365845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C2591-0861-49C3-98E5-921019602F5D}" type="slidenum">
              <a:rPr lang="en-US" smtClean="0"/>
              <a:t>13</a:t>
            </a:fld>
            <a:endParaRPr lang="en-US"/>
          </a:p>
        </p:txBody>
      </p:sp>
    </p:spTree>
    <p:extLst>
      <p:ext uri="{BB962C8B-B14F-4D97-AF65-F5344CB8AC3E}">
        <p14:creationId xmlns:p14="http://schemas.microsoft.com/office/powerpoint/2010/main" val="82081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757FCD-8316-467A-88CE-C750D97C0723}"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126986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57FCD-8316-467A-88CE-C750D97C0723}"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58414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57FCD-8316-467A-88CE-C750D97C0723}"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79268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757FCD-8316-467A-88CE-C750D97C0723}"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136502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57FCD-8316-467A-88CE-C750D97C0723}"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410308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757FCD-8316-467A-88CE-C750D97C0723}"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4085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757FCD-8316-467A-88CE-C750D97C0723}"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229286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757FCD-8316-467A-88CE-C750D97C0723}"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111010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57FCD-8316-467A-88CE-C750D97C0723}"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216089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57FCD-8316-467A-88CE-C750D97C0723}"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1544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57FCD-8316-467A-88CE-C750D97C0723}"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68472-2D06-4C2D-A667-67F52EEF3A75}" type="slidenum">
              <a:rPr lang="en-US" smtClean="0"/>
              <a:t>‹#›</a:t>
            </a:fld>
            <a:endParaRPr lang="en-US"/>
          </a:p>
        </p:txBody>
      </p:sp>
    </p:spTree>
    <p:extLst>
      <p:ext uri="{BB962C8B-B14F-4D97-AF65-F5344CB8AC3E}">
        <p14:creationId xmlns:p14="http://schemas.microsoft.com/office/powerpoint/2010/main" val="272697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57FCD-8316-467A-88CE-C750D97C0723}" type="datetimeFigureOut">
              <a:rPr lang="en-US" smtClean="0"/>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68472-2D06-4C2D-A667-67F52EEF3A75}" type="slidenum">
              <a:rPr lang="en-US" smtClean="0"/>
              <a:t>‹#›</a:t>
            </a:fld>
            <a:endParaRPr lang="en-US"/>
          </a:p>
        </p:txBody>
      </p:sp>
    </p:spTree>
    <p:extLst>
      <p:ext uri="{BB962C8B-B14F-4D97-AF65-F5344CB8AC3E}">
        <p14:creationId xmlns:p14="http://schemas.microsoft.com/office/powerpoint/2010/main" val="3121459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tools.ietf.org/html/rfc2409" TargetMode="External"/><Relationship Id="rId2" Type="http://schemas.openxmlformats.org/officeDocument/2006/relationships/hyperlink" Target="https://www.youtube.com/watch?v=Yjrfm_oRO0w" TargetMode="External"/><Relationship Id="rId1" Type="http://schemas.openxmlformats.org/officeDocument/2006/relationships/slideLayout" Target="../slideLayouts/slideLayout6.xml"/><Relationship Id="rId5" Type="http://schemas.openxmlformats.org/officeDocument/2006/relationships/hyperlink" Target="https://crypto.stanford.edu/pbc/notes/numbertheory/arith.html" TargetMode="External"/><Relationship Id="rId4" Type="http://schemas.openxmlformats.org/officeDocument/2006/relationships/hyperlink" Target="http://citeseerx.ist.psu.edu/viewdoc/summary?doi=10.1.1.362.559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9F26692-F12A-4F9E-9C6D-FABE9A277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19"/>
            <a:ext cx="9144001" cy="6849621"/>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3" name="Picture 72">
            <a:extLst>
              <a:ext uri="{FF2B5EF4-FFF2-40B4-BE49-F238E27FC236}">
                <a16:creationId xmlns:a16="http://schemas.microsoft.com/office/drawing/2014/main" id="{19BDF44E-531A-4177-A2D6-2D2310D058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24979"/>
          <a:stretch/>
        </p:blipFill>
        <p:spPr>
          <a:xfrm flipH="1">
            <a:off x="-1" y="1959"/>
            <a:ext cx="9143999" cy="6856041"/>
          </a:xfrm>
          <a:prstGeom prst="rect">
            <a:avLst/>
          </a:prstGeom>
        </p:spPr>
      </p:pic>
      <p:sp>
        <p:nvSpPr>
          <p:cNvPr id="75" name="Freeform: Shape 74">
            <a:extLst>
              <a:ext uri="{FF2B5EF4-FFF2-40B4-BE49-F238E27FC236}">
                <a16:creationId xmlns:a16="http://schemas.microsoft.com/office/drawing/2014/main" id="{6BFB173A-5EF2-43F4-B3BB-6EA1975FA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421" y="-12885"/>
            <a:ext cx="3728825" cy="2211002"/>
          </a:xfrm>
          <a:custGeom>
            <a:avLst/>
            <a:gdLst>
              <a:gd name="connsiteX0" fmla="*/ 34084 w 3801784"/>
              <a:gd name="connsiteY0" fmla="*/ 0 h 2254263"/>
              <a:gd name="connsiteX1" fmla="*/ 3767702 w 3801784"/>
              <a:gd name="connsiteY1" fmla="*/ 0 h 2254263"/>
              <a:gd name="connsiteX2" fmla="*/ 3791970 w 3801784"/>
              <a:gd name="connsiteY2" fmla="*/ 159016 h 2254263"/>
              <a:gd name="connsiteX3" fmla="*/ 3801784 w 3801784"/>
              <a:gd name="connsiteY3" fmla="*/ 353371 h 2254263"/>
              <a:gd name="connsiteX4" fmla="*/ 1900892 w 3801784"/>
              <a:gd name="connsiteY4" fmla="*/ 2254263 h 2254263"/>
              <a:gd name="connsiteX5" fmla="*/ 0 w 3801784"/>
              <a:gd name="connsiteY5" fmla="*/ 353371 h 2254263"/>
              <a:gd name="connsiteX6" fmla="*/ 9815 w 3801784"/>
              <a:gd name="connsiteY6" fmla="*/ 159016 h 225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1784" h="2254263">
                <a:moveTo>
                  <a:pt x="34084" y="0"/>
                </a:moveTo>
                <a:lnTo>
                  <a:pt x="3767702" y="0"/>
                </a:lnTo>
                <a:lnTo>
                  <a:pt x="3791970" y="159016"/>
                </a:lnTo>
                <a:cubicBezTo>
                  <a:pt x="3798459" y="222918"/>
                  <a:pt x="3801784" y="287757"/>
                  <a:pt x="3801784" y="353371"/>
                </a:cubicBezTo>
                <a:cubicBezTo>
                  <a:pt x="3801784" y="1403205"/>
                  <a:pt x="2950726" y="2254263"/>
                  <a:pt x="1900892" y="2254263"/>
                </a:cubicBezTo>
                <a:cubicBezTo>
                  <a:pt x="851058" y="2254263"/>
                  <a:pt x="0" y="1403205"/>
                  <a:pt x="0" y="353371"/>
                </a:cubicBezTo>
                <a:cubicBezTo>
                  <a:pt x="0" y="287757"/>
                  <a:pt x="3325" y="222918"/>
                  <a:pt x="9815" y="15901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5402" y="412361"/>
            <a:ext cx="2456861" cy="902035"/>
          </a:xfrm>
          <a:prstGeom prst="rect">
            <a:avLst/>
          </a:prstGeom>
        </p:spPr>
      </p:pic>
      <p:sp>
        <p:nvSpPr>
          <p:cNvPr id="77" name="Freeform 67">
            <a:extLst>
              <a:ext uri="{FF2B5EF4-FFF2-40B4-BE49-F238E27FC236}">
                <a16:creationId xmlns:a16="http://schemas.microsoft.com/office/drawing/2014/main" id="{726FC37F-1DE8-4A19-A1DE-0A2176ED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266" y="2599049"/>
            <a:ext cx="4890734" cy="4258951"/>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p:cNvSpPr>
            <a:spLocks noGrp="1"/>
          </p:cNvSpPr>
          <p:nvPr>
            <p:ph type="ctrTitle"/>
          </p:nvPr>
        </p:nvSpPr>
        <p:spPr>
          <a:xfrm>
            <a:off x="345134" y="3692520"/>
            <a:ext cx="4760265" cy="1135639"/>
          </a:xfrm>
        </p:spPr>
        <p:txBody>
          <a:bodyPr anchor="t">
            <a:normAutofit fontScale="90000"/>
          </a:bodyPr>
          <a:lstStyle/>
          <a:p>
            <a:pPr algn="l"/>
            <a:r>
              <a:rPr lang="en-US" sz="3200" b="1" dirty="0">
                <a:solidFill>
                  <a:srgbClr val="000000"/>
                </a:solidFill>
              </a:rPr>
              <a:t>Diffie-Hellman Key Exchange</a:t>
            </a:r>
            <a:br>
              <a:rPr lang="en-US" sz="3200" b="1" dirty="0">
                <a:solidFill>
                  <a:srgbClr val="000000"/>
                </a:solidFill>
              </a:rPr>
            </a:br>
            <a:r>
              <a:rPr lang="en-US" sz="3200" b="1" dirty="0">
                <a:solidFill>
                  <a:srgbClr val="000000"/>
                </a:solidFill>
              </a:rPr>
              <a:t>(DHKE) </a:t>
            </a:r>
          </a:p>
        </p:txBody>
      </p:sp>
      <p:sp>
        <p:nvSpPr>
          <p:cNvPr id="3" name="Subtitle 2"/>
          <p:cNvSpPr>
            <a:spLocks noGrp="1"/>
          </p:cNvSpPr>
          <p:nvPr>
            <p:ph type="subTitle" idx="1"/>
          </p:nvPr>
        </p:nvSpPr>
        <p:spPr>
          <a:xfrm>
            <a:off x="345417" y="2556879"/>
            <a:ext cx="4459652" cy="1135639"/>
          </a:xfrm>
        </p:spPr>
        <p:txBody>
          <a:bodyPr anchor="b">
            <a:normAutofit/>
          </a:bodyPr>
          <a:lstStyle/>
          <a:p>
            <a:pPr algn="l">
              <a:lnSpc>
                <a:spcPct val="90000"/>
              </a:lnSpc>
            </a:pPr>
            <a:r>
              <a:rPr lang="en-US" sz="1800" dirty="0">
                <a:solidFill>
                  <a:srgbClr val="000000"/>
                </a:solidFill>
              </a:rPr>
              <a:t>CIT-242-01</a:t>
            </a:r>
          </a:p>
          <a:p>
            <a:pPr algn="l">
              <a:lnSpc>
                <a:spcPct val="90000"/>
              </a:lnSpc>
            </a:pPr>
            <a:r>
              <a:rPr lang="en-US" sz="1800" dirty="0">
                <a:solidFill>
                  <a:srgbClr val="000000"/>
                </a:solidFill>
              </a:rPr>
              <a:t>Sebastian Brann-Singer</a:t>
            </a:r>
          </a:p>
          <a:p>
            <a:pPr algn="l">
              <a:lnSpc>
                <a:spcPct val="90000"/>
              </a:lnSpc>
            </a:pPr>
            <a:r>
              <a:rPr lang="en-US" sz="1800" dirty="0">
                <a:solidFill>
                  <a:srgbClr val="000000"/>
                </a:solidFill>
              </a:rPr>
              <a:t>11/21/19</a:t>
            </a:r>
          </a:p>
        </p:txBody>
      </p:sp>
      <p:pic>
        <p:nvPicPr>
          <p:cNvPr id="1026" name="Picture 2" descr="Clipart Of Keys">
            <a:extLst>
              <a:ext uri="{FF2B5EF4-FFF2-40B4-BE49-F238E27FC236}">
                <a16:creationId xmlns:a16="http://schemas.microsoft.com/office/drawing/2014/main" id="{A2330F58-FC60-43B3-B72D-F4828CC4620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982961" y="4186736"/>
            <a:ext cx="3983145" cy="193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2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424557" y="1210386"/>
            <a:ext cx="2294886" cy="461665"/>
          </a:xfrm>
          <a:prstGeom prst="rect">
            <a:avLst/>
          </a:prstGeom>
          <a:noFill/>
        </p:spPr>
        <p:txBody>
          <a:bodyPr wrap="square" rtlCol="0">
            <a:spAutoFit/>
          </a:bodyPr>
          <a:lstStyle/>
          <a:p>
            <a:pPr algn="ctr"/>
            <a:r>
              <a:rPr lang="en-US" sz="2400"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724523" y="139985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2819400" y="1413480"/>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011806" y="1611102"/>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16" name="TextBox 15">
            <a:extLst>
              <a:ext uri="{FF2B5EF4-FFF2-40B4-BE49-F238E27FC236}">
                <a16:creationId xmlns:a16="http://schemas.microsoft.com/office/drawing/2014/main" id="{9169135F-D677-4D20-A9AB-05619AED4558}"/>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17" name="TextBox 16">
            <a:extLst>
              <a:ext uri="{FF2B5EF4-FFF2-40B4-BE49-F238E27FC236}">
                <a16:creationId xmlns:a16="http://schemas.microsoft.com/office/drawing/2014/main" id="{EE6927E7-BDCA-4FBE-AA7E-7CA5F0820CCD}"/>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22" name="TextBox 21">
            <a:extLst>
              <a:ext uri="{FF2B5EF4-FFF2-40B4-BE49-F238E27FC236}">
                <a16:creationId xmlns:a16="http://schemas.microsoft.com/office/drawing/2014/main" id="{E07E30A3-C2E0-48A0-A42C-C53448785B89}"/>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sp>
        <p:nvSpPr>
          <p:cNvPr id="33" name="Flowchart: Connector 32">
            <a:extLst>
              <a:ext uri="{FF2B5EF4-FFF2-40B4-BE49-F238E27FC236}">
                <a16:creationId xmlns:a16="http://schemas.microsoft.com/office/drawing/2014/main" id="{2DE9081D-3D64-465E-A472-E45E1A3155BE}"/>
              </a:ext>
            </a:extLst>
          </p:cNvPr>
          <p:cNvSpPr/>
          <p:nvPr/>
        </p:nvSpPr>
        <p:spPr>
          <a:xfrm>
            <a:off x="1002031" y="4914996"/>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4" name="Flowchart: Connector 33">
            <a:extLst>
              <a:ext uri="{FF2B5EF4-FFF2-40B4-BE49-F238E27FC236}">
                <a16:creationId xmlns:a16="http://schemas.microsoft.com/office/drawing/2014/main" id="{07CB7A2B-1527-47C1-AC9F-8B2B5A17A3FC}"/>
              </a:ext>
            </a:extLst>
          </p:cNvPr>
          <p:cNvSpPr/>
          <p:nvPr/>
        </p:nvSpPr>
        <p:spPr>
          <a:xfrm>
            <a:off x="6645909" y="3527961"/>
            <a:ext cx="1056637" cy="1034059"/>
          </a:xfrm>
          <a:prstGeom prst="flowChartConnector">
            <a:avLst/>
          </a:prstGeom>
          <a:solidFill>
            <a:srgbClr val="55547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Shared</a:t>
            </a:r>
          </a:p>
          <a:p>
            <a:pPr algn="ctr"/>
            <a:r>
              <a:rPr lang="en-US" dirty="0"/>
              <a:t>Secret</a:t>
            </a:r>
          </a:p>
          <a:p>
            <a:pPr algn="ctr"/>
            <a:r>
              <a:rPr lang="en-US" dirty="0"/>
              <a:t>Key</a:t>
            </a:r>
          </a:p>
        </p:txBody>
      </p:sp>
      <p:cxnSp>
        <p:nvCxnSpPr>
          <p:cNvPr id="20" name="Straight Arrow Connector 19">
            <a:extLst>
              <a:ext uri="{FF2B5EF4-FFF2-40B4-BE49-F238E27FC236}">
                <a16:creationId xmlns:a16="http://schemas.microsoft.com/office/drawing/2014/main" id="{ACCC443C-7056-4098-A990-738A2CABE2C8}"/>
              </a:ext>
            </a:extLst>
          </p:cNvPr>
          <p:cNvCxnSpPr>
            <a:cxnSpLocks/>
          </p:cNvCxnSpPr>
          <p:nvPr/>
        </p:nvCxnSpPr>
        <p:spPr>
          <a:xfrm flipH="1">
            <a:off x="1548452" y="3070662"/>
            <a:ext cx="13649" cy="4268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7B493F71-2625-44FD-8246-D673649E8DF9}"/>
              </a:ext>
            </a:extLst>
          </p:cNvPr>
          <p:cNvSpPr/>
          <p:nvPr/>
        </p:nvSpPr>
        <p:spPr>
          <a:xfrm>
            <a:off x="1002032" y="3510460"/>
            <a:ext cx="1056637" cy="1034059"/>
          </a:xfrm>
          <a:prstGeom prst="flowChartConnector">
            <a:avLst/>
          </a:prstGeom>
          <a:solidFill>
            <a:srgbClr val="55547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Shared</a:t>
            </a:r>
          </a:p>
          <a:p>
            <a:pPr algn="ctr"/>
            <a:r>
              <a:rPr lang="en-US" dirty="0"/>
              <a:t>Secret</a:t>
            </a:r>
          </a:p>
          <a:p>
            <a:pPr algn="ctr"/>
            <a:r>
              <a:rPr lang="en-US" dirty="0"/>
              <a:t>Key</a:t>
            </a:r>
          </a:p>
        </p:txBody>
      </p:sp>
      <p:sp>
        <p:nvSpPr>
          <p:cNvPr id="31" name="Flowchart: Connector 30">
            <a:extLst>
              <a:ext uri="{FF2B5EF4-FFF2-40B4-BE49-F238E27FC236}">
                <a16:creationId xmlns:a16="http://schemas.microsoft.com/office/drawing/2014/main" id="{EE1F66E6-3EC6-4850-A8F8-14C7128A754A}"/>
              </a:ext>
            </a:extLst>
          </p:cNvPr>
          <p:cNvSpPr/>
          <p:nvPr/>
        </p:nvSpPr>
        <p:spPr>
          <a:xfrm>
            <a:off x="4161474" y="1612233"/>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2" name="Flowchart: Connector 31">
            <a:extLst>
              <a:ext uri="{FF2B5EF4-FFF2-40B4-BE49-F238E27FC236}">
                <a16:creationId xmlns:a16="http://schemas.microsoft.com/office/drawing/2014/main" id="{7DE99F3E-DEFF-488B-B24D-3CCDBD85F663}"/>
              </a:ext>
            </a:extLst>
          </p:cNvPr>
          <p:cNvSpPr/>
          <p:nvPr/>
        </p:nvSpPr>
        <p:spPr>
          <a:xfrm>
            <a:off x="6645908" y="4973599"/>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5" name="Flowchart: Connector 34">
            <a:extLst>
              <a:ext uri="{FF2B5EF4-FFF2-40B4-BE49-F238E27FC236}">
                <a16:creationId xmlns:a16="http://schemas.microsoft.com/office/drawing/2014/main" id="{6669F686-53D2-4EC7-B2DE-F7C68DDDFBD8}"/>
              </a:ext>
            </a:extLst>
          </p:cNvPr>
          <p:cNvSpPr/>
          <p:nvPr/>
        </p:nvSpPr>
        <p:spPr>
          <a:xfrm>
            <a:off x="4161474" y="4638955"/>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cxnSp>
        <p:nvCxnSpPr>
          <p:cNvPr id="42" name="Straight Arrow Connector 41">
            <a:extLst>
              <a:ext uri="{FF2B5EF4-FFF2-40B4-BE49-F238E27FC236}">
                <a16:creationId xmlns:a16="http://schemas.microsoft.com/office/drawing/2014/main" id="{106F7698-D7E4-4890-A090-7CCC5EA7EF23}"/>
              </a:ext>
            </a:extLst>
          </p:cNvPr>
          <p:cNvCxnSpPr>
            <a:cxnSpLocks/>
            <a:stCxn id="29" idx="4"/>
            <a:endCxn id="34" idx="0"/>
          </p:cNvCxnSpPr>
          <p:nvPr/>
        </p:nvCxnSpPr>
        <p:spPr>
          <a:xfrm flipH="1">
            <a:off x="7174228" y="3116382"/>
            <a:ext cx="2" cy="4115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0C76CC-CD09-456F-A0D6-B01FB55FB60E}"/>
              </a:ext>
            </a:extLst>
          </p:cNvPr>
          <p:cNvCxnSpPr>
            <a:cxnSpLocks/>
            <a:stCxn id="32" idx="0"/>
            <a:endCxn id="34" idx="4"/>
          </p:cNvCxnSpPr>
          <p:nvPr/>
        </p:nvCxnSpPr>
        <p:spPr>
          <a:xfrm flipV="1">
            <a:off x="7174227" y="4562020"/>
            <a:ext cx="1" cy="4115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D6F81EF-EF83-443F-AFE5-5D0BDDBD47FF}"/>
              </a:ext>
            </a:extLst>
          </p:cNvPr>
          <p:cNvCxnSpPr>
            <a:cxnSpLocks/>
            <a:stCxn id="33" idx="0"/>
            <a:endCxn id="26" idx="4"/>
          </p:cNvCxnSpPr>
          <p:nvPr/>
        </p:nvCxnSpPr>
        <p:spPr>
          <a:xfrm flipV="1">
            <a:off x="1530350" y="4544519"/>
            <a:ext cx="1" cy="370477"/>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Flowchart: Connector 23">
            <a:extLst>
              <a:ext uri="{FF2B5EF4-FFF2-40B4-BE49-F238E27FC236}">
                <a16:creationId xmlns:a16="http://schemas.microsoft.com/office/drawing/2014/main" id="{9FFFF52E-8666-4ADB-89AE-2B10867AE5A9}"/>
              </a:ext>
            </a:extLst>
          </p:cNvPr>
          <p:cNvSpPr/>
          <p:nvPr/>
        </p:nvSpPr>
        <p:spPr>
          <a:xfrm>
            <a:off x="4161474" y="3065023"/>
            <a:ext cx="1056637" cy="1034059"/>
          </a:xfrm>
          <a:prstGeom prst="flowChartConnector">
            <a:avLst/>
          </a:prstGeom>
          <a:solidFill>
            <a:srgbClr val="406C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Forged</a:t>
            </a:r>
          </a:p>
          <a:p>
            <a:pPr algn="ctr"/>
            <a:r>
              <a:rPr lang="en-US" dirty="0"/>
              <a:t>Secret</a:t>
            </a:r>
          </a:p>
          <a:p>
            <a:pPr algn="ctr"/>
            <a:r>
              <a:rPr lang="en-US" dirty="0"/>
              <a:t>Key</a:t>
            </a:r>
          </a:p>
        </p:txBody>
      </p:sp>
      <p:cxnSp>
        <p:nvCxnSpPr>
          <p:cNvPr id="30" name="Straight Arrow Connector 29">
            <a:extLst>
              <a:ext uri="{FF2B5EF4-FFF2-40B4-BE49-F238E27FC236}">
                <a16:creationId xmlns:a16="http://schemas.microsoft.com/office/drawing/2014/main" id="{4A0D4DA8-9408-49BE-A3B5-40B1CB058B82}"/>
              </a:ext>
            </a:extLst>
          </p:cNvPr>
          <p:cNvCxnSpPr>
            <a:cxnSpLocks/>
          </p:cNvCxnSpPr>
          <p:nvPr/>
        </p:nvCxnSpPr>
        <p:spPr>
          <a:xfrm flipV="1">
            <a:off x="4689792" y="4099082"/>
            <a:ext cx="0" cy="539873"/>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ADF3EDA-9263-4FA7-9402-EEAF4E5D1002}"/>
              </a:ext>
            </a:extLst>
          </p:cNvPr>
          <p:cNvCxnSpPr>
            <a:cxnSpLocks/>
          </p:cNvCxnSpPr>
          <p:nvPr/>
        </p:nvCxnSpPr>
        <p:spPr>
          <a:xfrm>
            <a:off x="4689792" y="2646292"/>
            <a:ext cx="0" cy="418731"/>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62C641-1E88-495F-B028-E91EE1900FD7}"/>
              </a:ext>
            </a:extLst>
          </p:cNvPr>
          <p:cNvCxnSpPr/>
          <p:nvPr/>
        </p:nvCxnSpPr>
        <p:spPr>
          <a:xfrm>
            <a:off x="4316215" y="3216457"/>
            <a:ext cx="747155" cy="7311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5DD85A-5C93-4E71-A06F-90366ECEF199}"/>
              </a:ext>
            </a:extLst>
          </p:cNvPr>
          <p:cNvCxnSpPr/>
          <p:nvPr/>
        </p:nvCxnSpPr>
        <p:spPr>
          <a:xfrm flipH="1">
            <a:off x="4316215" y="3216457"/>
            <a:ext cx="747155" cy="7311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9CF9E48-7BF6-4AA0-8763-6F1D911233F1}"/>
              </a:ext>
            </a:extLst>
          </p:cNvPr>
          <p:cNvSpPr txBox="1"/>
          <p:nvPr/>
        </p:nvSpPr>
        <p:spPr>
          <a:xfrm>
            <a:off x="1333505" y="6051202"/>
            <a:ext cx="6476991" cy="830997"/>
          </a:xfrm>
          <a:prstGeom prst="rect">
            <a:avLst/>
          </a:prstGeom>
          <a:noFill/>
        </p:spPr>
        <p:txBody>
          <a:bodyPr wrap="square" rtlCol="0">
            <a:spAutoFit/>
          </a:bodyPr>
          <a:lstStyle/>
          <a:p>
            <a:pPr algn="ctr"/>
            <a:r>
              <a:rPr lang="en-US" sz="2400" dirty="0"/>
              <a:t>The information passed over the insecure network isn’t sufficient to create the secret key</a:t>
            </a:r>
          </a:p>
        </p:txBody>
      </p:sp>
    </p:spTree>
    <p:extLst>
      <p:ext uri="{BB962C8B-B14F-4D97-AF65-F5344CB8AC3E}">
        <p14:creationId xmlns:p14="http://schemas.microsoft.com/office/powerpoint/2010/main" val="258246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15" name="TextBox 14">
            <a:extLst>
              <a:ext uri="{FF2B5EF4-FFF2-40B4-BE49-F238E27FC236}">
                <a16:creationId xmlns:a16="http://schemas.microsoft.com/office/drawing/2014/main" id="{E511D4C8-E2C5-4432-941A-80DCF80E3F57}"/>
              </a:ext>
            </a:extLst>
          </p:cNvPr>
          <p:cNvSpPr txBox="1"/>
          <p:nvPr/>
        </p:nvSpPr>
        <p:spPr>
          <a:xfrm>
            <a:off x="3486468" y="3366133"/>
            <a:ext cx="1353185" cy="646331"/>
          </a:xfrm>
          <a:prstGeom prst="rect">
            <a:avLst/>
          </a:prstGeom>
          <a:noFill/>
        </p:spPr>
        <p:txBody>
          <a:bodyPr wrap="square" rtlCol="0">
            <a:spAutoFit/>
          </a:bodyPr>
          <a:lstStyle/>
          <a:p>
            <a:pPr algn="ctr"/>
            <a:r>
              <a:rPr lang="en-US" dirty="0"/>
              <a:t>3</a:t>
            </a:r>
            <a:r>
              <a:rPr lang="en-US" baseline="30000" dirty="0"/>
              <a:t>rd</a:t>
            </a:r>
            <a:r>
              <a:rPr lang="en-US" dirty="0"/>
              <a:t> Party Interceptor</a:t>
            </a:r>
          </a:p>
        </p:txBody>
      </p:sp>
      <p:sp>
        <p:nvSpPr>
          <p:cNvPr id="18" name="TextBox 17">
            <a:extLst>
              <a:ext uri="{FF2B5EF4-FFF2-40B4-BE49-F238E27FC236}">
                <a16:creationId xmlns:a16="http://schemas.microsoft.com/office/drawing/2014/main" id="{7EB39862-5CFC-4679-A133-43A1DC6205EB}"/>
              </a:ext>
            </a:extLst>
          </p:cNvPr>
          <p:cNvSpPr txBox="1"/>
          <p:nvPr/>
        </p:nvSpPr>
        <p:spPr>
          <a:xfrm>
            <a:off x="1224915" y="1393350"/>
            <a:ext cx="838200" cy="461665"/>
          </a:xfrm>
          <a:prstGeom prst="rect">
            <a:avLst/>
          </a:prstGeom>
          <a:noFill/>
        </p:spPr>
        <p:txBody>
          <a:bodyPr wrap="square" rtlCol="0">
            <a:spAutoFit/>
          </a:bodyPr>
          <a:lstStyle/>
          <a:p>
            <a:r>
              <a:rPr lang="en-US" sz="2400" dirty="0">
                <a:solidFill>
                  <a:srgbClr val="0070C0"/>
                </a:solidFill>
              </a:rPr>
              <a:t>Liam</a:t>
            </a:r>
          </a:p>
        </p:txBody>
      </p:sp>
      <p:sp>
        <p:nvSpPr>
          <p:cNvPr id="20" name="TextBox 19">
            <a:extLst>
              <a:ext uri="{FF2B5EF4-FFF2-40B4-BE49-F238E27FC236}">
                <a16:creationId xmlns:a16="http://schemas.microsoft.com/office/drawing/2014/main" id="{CAE4ACC0-43F0-48DE-8D6F-B55793012F22}"/>
              </a:ext>
            </a:extLst>
          </p:cNvPr>
          <p:cNvSpPr txBox="1"/>
          <p:nvPr/>
        </p:nvSpPr>
        <p:spPr>
          <a:xfrm>
            <a:off x="6145847" y="1338824"/>
            <a:ext cx="1457962" cy="461665"/>
          </a:xfrm>
          <a:prstGeom prst="rect">
            <a:avLst/>
          </a:prstGeom>
          <a:noFill/>
        </p:spPr>
        <p:txBody>
          <a:bodyPr wrap="square" rtlCol="0">
            <a:spAutoFit/>
          </a:bodyPr>
          <a:lstStyle/>
          <a:p>
            <a:r>
              <a:rPr lang="en-US" sz="2400" dirty="0">
                <a:solidFill>
                  <a:srgbClr val="FF00AB"/>
                </a:solidFill>
              </a:rPr>
              <a:t>Charlotte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267712" y="1382078"/>
            <a:ext cx="1790700" cy="373241"/>
          </a:xfrm>
          <a:prstGeom prst="rect">
            <a:avLst/>
          </a:prstGeom>
          <a:noFill/>
        </p:spPr>
        <p:txBody>
          <a:bodyPr wrap="square" rtlCol="0">
            <a:spAutoFit/>
          </a:bodyPr>
          <a:lstStyle/>
          <a:p>
            <a:r>
              <a:rPr lang="en-US" dirty="0"/>
              <a:t>Unsafe Network</a:t>
            </a:r>
          </a:p>
        </p:txBody>
      </p:sp>
      <p:sp>
        <p:nvSpPr>
          <p:cNvPr id="24" name="Rectangle: Rounded Corners 23">
            <a:extLst>
              <a:ext uri="{FF2B5EF4-FFF2-40B4-BE49-F238E27FC236}">
                <a16:creationId xmlns:a16="http://schemas.microsoft.com/office/drawing/2014/main" id="{7D98C4E1-1AAB-4C99-A463-1A6DC9F738AF}"/>
              </a:ext>
            </a:extLst>
          </p:cNvPr>
          <p:cNvSpPr/>
          <p:nvPr/>
        </p:nvSpPr>
        <p:spPr>
          <a:xfrm>
            <a:off x="3012440" y="1755319"/>
            <a:ext cx="2103122"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Public Base  = </a:t>
            </a:r>
            <a:r>
              <a:rPr lang="en-US" dirty="0">
                <a:solidFill>
                  <a:srgbClr val="0070C0"/>
                </a:solidFill>
              </a:rPr>
              <a:t>g</a:t>
            </a:r>
          </a:p>
          <a:p>
            <a:r>
              <a:rPr lang="en-US" dirty="0">
                <a:solidFill>
                  <a:schemeClr val="tx1"/>
                </a:solidFill>
              </a:rPr>
              <a:t>Public Modulus = </a:t>
            </a:r>
            <a:r>
              <a:rPr lang="en-US" dirty="0">
                <a:solidFill>
                  <a:srgbClr val="0070C0"/>
                </a:solidFill>
              </a:rPr>
              <a:t>p</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334000" y="141763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2895600" y="1382078"/>
            <a:ext cx="0" cy="463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5FA69019-2058-45BD-B0DA-574D2BB12D19}"/>
              </a:ext>
            </a:extLst>
          </p:cNvPr>
          <p:cNvCxnSpPr>
            <a:cxnSpLocks/>
            <a:stCxn id="24" idx="2"/>
            <a:endCxn id="37" idx="1"/>
          </p:cNvCxnSpPr>
          <p:nvPr/>
        </p:nvCxnSpPr>
        <p:spPr>
          <a:xfrm rot="16200000" flipH="1">
            <a:off x="4110194" y="2471125"/>
            <a:ext cx="1724987" cy="181737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DE9F500D-D36E-4C6B-B63C-47A98C492F68}"/>
              </a:ext>
            </a:extLst>
          </p:cNvPr>
          <p:cNvCxnSpPr>
            <a:cxnSpLocks/>
            <a:stCxn id="24" idx="2"/>
            <a:endCxn id="29" idx="3"/>
          </p:cNvCxnSpPr>
          <p:nvPr/>
        </p:nvCxnSpPr>
        <p:spPr>
          <a:xfrm rot="5400000">
            <a:off x="2425533" y="2511141"/>
            <a:ext cx="1632291" cy="164464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C5F124EE-A1D7-4E60-AA7D-0994E58F415F}"/>
              </a:ext>
            </a:extLst>
          </p:cNvPr>
          <p:cNvCxnSpPr>
            <a:cxnSpLocks/>
            <a:stCxn id="29" idx="2"/>
            <a:endCxn id="49" idx="1"/>
          </p:cNvCxnSpPr>
          <p:nvPr/>
        </p:nvCxnSpPr>
        <p:spPr>
          <a:xfrm rot="16200000" flipH="1">
            <a:off x="3169498" y="2827966"/>
            <a:ext cx="1050187" cy="445547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6C34BA4F-4E66-42E1-A227-1A29FF6331AC}"/>
              </a:ext>
            </a:extLst>
          </p:cNvPr>
          <p:cNvCxnSpPr>
            <a:cxnSpLocks/>
            <a:stCxn id="37" idx="2"/>
            <a:endCxn id="43" idx="3"/>
          </p:cNvCxnSpPr>
          <p:nvPr/>
        </p:nvCxnSpPr>
        <p:spPr>
          <a:xfrm rot="5400000">
            <a:off x="4125015" y="2902723"/>
            <a:ext cx="988276" cy="442944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1844F65-9E1F-4FD0-81AF-782C94A2288E}"/>
              </a:ext>
            </a:extLst>
          </p:cNvPr>
          <p:cNvSpPr txBox="1"/>
          <p:nvPr/>
        </p:nvSpPr>
        <p:spPr>
          <a:xfrm>
            <a:off x="3565528" y="5989320"/>
            <a:ext cx="1274125" cy="523220"/>
          </a:xfrm>
          <a:prstGeom prst="rect">
            <a:avLst/>
          </a:prstGeom>
          <a:noFill/>
        </p:spPr>
        <p:txBody>
          <a:bodyPr wrap="square" rtlCol="0">
            <a:spAutoFit/>
          </a:bodyPr>
          <a:lstStyle/>
          <a:p>
            <a:r>
              <a:rPr lang="en-US" sz="2800" dirty="0">
                <a:solidFill>
                  <a:srgbClr val="FF0000"/>
                </a:solidFill>
              </a:rPr>
              <a:t>s</a:t>
            </a:r>
            <a:r>
              <a:rPr lang="en-US" sz="2800" baseline="-25000" dirty="0"/>
              <a:t>1 </a:t>
            </a:r>
            <a:r>
              <a:rPr lang="en-US" sz="2800" dirty="0"/>
              <a:t>= </a:t>
            </a:r>
            <a:r>
              <a:rPr lang="en-US" sz="2800" dirty="0">
                <a:solidFill>
                  <a:srgbClr val="FF0000"/>
                </a:solidFill>
              </a:rPr>
              <a:t>s</a:t>
            </a:r>
            <a:r>
              <a:rPr lang="en-US" sz="2800" baseline="-25000" dirty="0"/>
              <a:t>2</a:t>
            </a:r>
            <a:endParaRPr lang="en-US" sz="2800" dirty="0"/>
          </a:p>
        </p:txBody>
      </p:sp>
      <p:sp>
        <p:nvSpPr>
          <p:cNvPr id="51" name="Rectangle: Rounded Corners 50">
            <a:extLst>
              <a:ext uri="{FF2B5EF4-FFF2-40B4-BE49-F238E27FC236}">
                <a16:creationId xmlns:a16="http://schemas.microsoft.com/office/drawing/2014/main" id="{80FE7877-0A18-4D2B-81E3-9B66AF5541E2}"/>
              </a:ext>
            </a:extLst>
          </p:cNvPr>
          <p:cNvSpPr/>
          <p:nvPr/>
        </p:nvSpPr>
        <p:spPr>
          <a:xfrm>
            <a:off x="3083563" y="4054693"/>
            <a:ext cx="2133598" cy="673119"/>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 to:</a:t>
            </a:r>
          </a:p>
          <a:p>
            <a:pPr algn="ctr"/>
            <a:r>
              <a:rPr lang="en-US" dirty="0">
                <a:solidFill>
                  <a:schemeClr val="tx1"/>
                </a:solidFill>
              </a:rPr>
              <a:t> g, p, A and B</a:t>
            </a:r>
          </a:p>
        </p:txBody>
      </p:sp>
      <p:grpSp>
        <p:nvGrpSpPr>
          <p:cNvPr id="6" name="Group 5">
            <a:extLst>
              <a:ext uri="{FF2B5EF4-FFF2-40B4-BE49-F238E27FC236}">
                <a16:creationId xmlns:a16="http://schemas.microsoft.com/office/drawing/2014/main" id="{3279B8EB-A068-4EE0-91C1-435B5422DB46}"/>
              </a:ext>
            </a:extLst>
          </p:cNvPr>
          <p:cNvGrpSpPr/>
          <p:nvPr/>
        </p:nvGrpSpPr>
        <p:grpSpPr>
          <a:xfrm>
            <a:off x="535942" y="2136392"/>
            <a:ext cx="1905000" cy="1171898"/>
            <a:chOff x="762000" y="2339553"/>
            <a:chExt cx="1905000" cy="1171898"/>
          </a:xfrm>
        </p:grpSpPr>
        <p:sp>
          <p:nvSpPr>
            <p:cNvPr id="19" name="Rectangle: Rounded Corners 18">
              <a:extLst>
                <a:ext uri="{FF2B5EF4-FFF2-40B4-BE49-F238E27FC236}">
                  <a16:creationId xmlns:a16="http://schemas.microsoft.com/office/drawing/2014/main" id="{E9FE4240-D37F-4728-9F94-4DD1884C8FC5}"/>
                </a:ext>
              </a:extLst>
            </p:cNvPr>
            <p:cNvSpPr/>
            <p:nvPr/>
          </p:nvSpPr>
          <p:spPr>
            <a:xfrm>
              <a:off x="762000" y="2749451"/>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a</a:t>
              </a:r>
            </a:p>
          </p:txBody>
        </p:sp>
        <p:sp>
          <p:nvSpPr>
            <p:cNvPr id="5" name="TextBox 4">
              <a:extLst>
                <a:ext uri="{FF2B5EF4-FFF2-40B4-BE49-F238E27FC236}">
                  <a16:creationId xmlns:a16="http://schemas.microsoft.com/office/drawing/2014/main" id="{CA86D435-0B4C-418F-9002-2E6676AAB2C7}"/>
                </a:ext>
              </a:extLst>
            </p:cNvPr>
            <p:cNvSpPr txBox="1"/>
            <p:nvPr/>
          </p:nvSpPr>
          <p:spPr>
            <a:xfrm>
              <a:off x="1026795" y="2339553"/>
              <a:ext cx="1376044" cy="369332"/>
            </a:xfrm>
            <a:prstGeom prst="rect">
              <a:avLst/>
            </a:prstGeom>
            <a:noFill/>
          </p:spPr>
          <p:txBody>
            <a:bodyPr wrap="square" rtlCol="0">
              <a:spAutoFit/>
            </a:bodyPr>
            <a:lstStyle/>
            <a:p>
              <a:pPr algn="ctr"/>
              <a:r>
                <a:rPr lang="en-US" dirty="0"/>
                <a:t>Private Key</a:t>
              </a:r>
            </a:p>
          </p:txBody>
        </p:sp>
      </p:grpSp>
      <p:grpSp>
        <p:nvGrpSpPr>
          <p:cNvPr id="28" name="Group 27">
            <a:extLst>
              <a:ext uri="{FF2B5EF4-FFF2-40B4-BE49-F238E27FC236}">
                <a16:creationId xmlns:a16="http://schemas.microsoft.com/office/drawing/2014/main" id="{E6B81652-F29F-44C4-9306-466BF9110B09}"/>
              </a:ext>
            </a:extLst>
          </p:cNvPr>
          <p:cNvGrpSpPr/>
          <p:nvPr/>
        </p:nvGrpSpPr>
        <p:grpSpPr>
          <a:xfrm>
            <a:off x="514355" y="3358712"/>
            <a:ext cx="1905000" cy="1171898"/>
            <a:chOff x="762000" y="2339553"/>
            <a:chExt cx="1905000" cy="1171898"/>
          </a:xfrm>
        </p:grpSpPr>
        <p:sp>
          <p:nvSpPr>
            <p:cNvPr id="29" name="Rectangle: Rounded Corners 28">
              <a:extLst>
                <a:ext uri="{FF2B5EF4-FFF2-40B4-BE49-F238E27FC236}">
                  <a16:creationId xmlns:a16="http://schemas.microsoft.com/office/drawing/2014/main" id="{0ED841C1-039F-4390-9707-47A402F24E07}"/>
                </a:ext>
              </a:extLst>
            </p:cNvPr>
            <p:cNvSpPr/>
            <p:nvPr/>
          </p:nvSpPr>
          <p:spPr>
            <a:xfrm>
              <a:off x="762000" y="2749451"/>
              <a:ext cx="1905000"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A</a:t>
              </a:r>
              <a:r>
                <a:rPr lang="en-US" sz="2400" dirty="0"/>
                <a:t> </a:t>
              </a:r>
              <a:r>
                <a:rPr lang="en-US" sz="2400" dirty="0">
                  <a:solidFill>
                    <a:schemeClr val="tx1"/>
                  </a:solidFill>
                </a:rPr>
                <a:t>=</a:t>
              </a:r>
              <a:r>
                <a:rPr lang="en-US" sz="2400" dirty="0"/>
                <a:t> </a:t>
              </a:r>
              <a:r>
                <a:rPr lang="en-US" sz="2400" dirty="0" err="1">
                  <a:solidFill>
                    <a:srgbClr val="0070C0"/>
                  </a:solidFill>
                </a:rPr>
                <a:t>g</a:t>
              </a:r>
              <a:r>
                <a:rPr lang="en-US" sz="2400" baseline="30000" dirty="0" err="1">
                  <a:solidFill>
                    <a:srgbClr val="FF0000"/>
                  </a:solidFill>
                </a:rPr>
                <a:t>a</a:t>
              </a:r>
              <a:r>
                <a:rPr lang="en-US" sz="2400" baseline="30000" dirty="0">
                  <a:solidFill>
                    <a:schemeClr val="tx1"/>
                  </a:solidFill>
                </a:rPr>
                <a:t> </a:t>
              </a:r>
              <a:r>
                <a:rPr lang="en-US" sz="2400" dirty="0">
                  <a:solidFill>
                    <a:schemeClr val="tx1"/>
                  </a:solidFill>
                </a:rPr>
                <a:t>mod  </a:t>
              </a:r>
              <a:r>
                <a:rPr lang="en-US" sz="2400" dirty="0">
                  <a:solidFill>
                    <a:srgbClr val="0070C0"/>
                  </a:solidFill>
                </a:rPr>
                <a:t>p</a:t>
              </a:r>
            </a:p>
          </p:txBody>
        </p:sp>
        <p:sp>
          <p:nvSpPr>
            <p:cNvPr id="31" name="TextBox 30">
              <a:extLst>
                <a:ext uri="{FF2B5EF4-FFF2-40B4-BE49-F238E27FC236}">
                  <a16:creationId xmlns:a16="http://schemas.microsoft.com/office/drawing/2014/main" id="{0A8820D4-B4BC-449C-B6E8-F52D74439A7F}"/>
                </a:ext>
              </a:extLst>
            </p:cNvPr>
            <p:cNvSpPr txBox="1"/>
            <p:nvPr/>
          </p:nvSpPr>
          <p:spPr>
            <a:xfrm>
              <a:off x="1026795" y="2339553"/>
              <a:ext cx="1376044" cy="369332"/>
            </a:xfrm>
            <a:prstGeom prst="rect">
              <a:avLst/>
            </a:prstGeom>
            <a:noFill/>
          </p:spPr>
          <p:txBody>
            <a:bodyPr wrap="square" rtlCol="0">
              <a:spAutoFit/>
            </a:bodyPr>
            <a:lstStyle/>
            <a:p>
              <a:pPr algn="ctr"/>
              <a:r>
                <a:rPr lang="en-US" dirty="0"/>
                <a:t>Key Pair</a:t>
              </a:r>
            </a:p>
          </p:txBody>
        </p:sp>
      </p:grpSp>
      <p:grpSp>
        <p:nvGrpSpPr>
          <p:cNvPr id="34" name="Group 33">
            <a:extLst>
              <a:ext uri="{FF2B5EF4-FFF2-40B4-BE49-F238E27FC236}">
                <a16:creationId xmlns:a16="http://schemas.microsoft.com/office/drawing/2014/main" id="{6168A457-5F6B-4A60-8C1E-E5C73DA4A017}"/>
              </a:ext>
            </a:extLst>
          </p:cNvPr>
          <p:cNvGrpSpPr/>
          <p:nvPr/>
        </p:nvGrpSpPr>
        <p:grpSpPr>
          <a:xfrm>
            <a:off x="5881374" y="3451408"/>
            <a:ext cx="1905000" cy="1171898"/>
            <a:chOff x="762000" y="2339553"/>
            <a:chExt cx="1905000" cy="1171898"/>
          </a:xfrm>
        </p:grpSpPr>
        <p:sp>
          <p:nvSpPr>
            <p:cNvPr id="37" name="Rectangle: Rounded Corners 36">
              <a:extLst>
                <a:ext uri="{FF2B5EF4-FFF2-40B4-BE49-F238E27FC236}">
                  <a16:creationId xmlns:a16="http://schemas.microsoft.com/office/drawing/2014/main" id="{9272D49B-20EF-4F03-935E-648873522563}"/>
                </a:ext>
              </a:extLst>
            </p:cNvPr>
            <p:cNvSpPr/>
            <p:nvPr/>
          </p:nvSpPr>
          <p:spPr>
            <a:xfrm>
              <a:off x="762000" y="2749451"/>
              <a:ext cx="1905000"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B</a:t>
              </a:r>
              <a:r>
                <a:rPr lang="en-US" sz="2400" dirty="0"/>
                <a:t> </a:t>
              </a:r>
              <a:r>
                <a:rPr lang="en-US" sz="2400" dirty="0">
                  <a:solidFill>
                    <a:schemeClr val="tx1"/>
                  </a:solidFill>
                </a:rPr>
                <a:t>=</a:t>
              </a:r>
              <a:r>
                <a:rPr lang="en-US" sz="2400" dirty="0"/>
                <a:t> </a:t>
              </a:r>
              <a:r>
                <a:rPr lang="en-US" sz="2400" dirty="0" err="1">
                  <a:solidFill>
                    <a:srgbClr val="0070C0"/>
                  </a:solidFill>
                </a:rPr>
                <a:t>g</a:t>
              </a:r>
              <a:r>
                <a:rPr lang="en-US" sz="2400" baseline="30000" dirty="0" err="1">
                  <a:solidFill>
                    <a:srgbClr val="FF0000"/>
                  </a:solidFill>
                </a:rPr>
                <a:t>b</a:t>
              </a:r>
              <a:r>
                <a:rPr lang="en-US" sz="2400" baseline="30000" dirty="0">
                  <a:solidFill>
                    <a:schemeClr val="tx1"/>
                  </a:solidFill>
                </a:rPr>
                <a:t> </a:t>
              </a:r>
              <a:r>
                <a:rPr lang="en-US" sz="2400" dirty="0">
                  <a:solidFill>
                    <a:schemeClr val="tx1"/>
                  </a:solidFill>
                </a:rPr>
                <a:t>mod </a:t>
              </a:r>
              <a:r>
                <a:rPr lang="en-US" sz="2400" dirty="0">
                  <a:solidFill>
                    <a:srgbClr val="0070C0"/>
                  </a:solidFill>
                </a:rPr>
                <a:t>p</a:t>
              </a:r>
            </a:p>
          </p:txBody>
        </p:sp>
        <p:sp>
          <p:nvSpPr>
            <p:cNvPr id="38" name="TextBox 37">
              <a:extLst>
                <a:ext uri="{FF2B5EF4-FFF2-40B4-BE49-F238E27FC236}">
                  <a16:creationId xmlns:a16="http://schemas.microsoft.com/office/drawing/2014/main" id="{55ACC8DD-6107-4AA9-853C-CEF3E54789EC}"/>
                </a:ext>
              </a:extLst>
            </p:cNvPr>
            <p:cNvSpPr txBox="1"/>
            <p:nvPr/>
          </p:nvSpPr>
          <p:spPr>
            <a:xfrm>
              <a:off x="1026795" y="2339553"/>
              <a:ext cx="1376044" cy="369332"/>
            </a:xfrm>
            <a:prstGeom prst="rect">
              <a:avLst/>
            </a:prstGeom>
            <a:noFill/>
          </p:spPr>
          <p:txBody>
            <a:bodyPr wrap="square" rtlCol="0">
              <a:spAutoFit/>
            </a:bodyPr>
            <a:lstStyle/>
            <a:p>
              <a:pPr algn="ctr"/>
              <a:r>
                <a:rPr lang="en-US" dirty="0"/>
                <a:t>Key Pair</a:t>
              </a:r>
            </a:p>
          </p:txBody>
        </p:sp>
      </p:grpSp>
      <p:grpSp>
        <p:nvGrpSpPr>
          <p:cNvPr id="39" name="Group 38">
            <a:extLst>
              <a:ext uri="{FF2B5EF4-FFF2-40B4-BE49-F238E27FC236}">
                <a16:creationId xmlns:a16="http://schemas.microsoft.com/office/drawing/2014/main" id="{26F65B2E-09E0-4654-92D1-8118A08355EE}"/>
              </a:ext>
            </a:extLst>
          </p:cNvPr>
          <p:cNvGrpSpPr/>
          <p:nvPr/>
        </p:nvGrpSpPr>
        <p:grpSpPr>
          <a:xfrm>
            <a:off x="5838510" y="2161566"/>
            <a:ext cx="1905000" cy="1171898"/>
            <a:chOff x="762000" y="2339553"/>
            <a:chExt cx="1905000" cy="1171898"/>
          </a:xfrm>
        </p:grpSpPr>
        <p:sp>
          <p:nvSpPr>
            <p:cNvPr id="40" name="Rectangle: Rounded Corners 39">
              <a:extLst>
                <a:ext uri="{FF2B5EF4-FFF2-40B4-BE49-F238E27FC236}">
                  <a16:creationId xmlns:a16="http://schemas.microsoft.com/office/drawing/2014/main" id="{AF10E535-75BA-4058-A7D6-714E78AF07E7}"/>
                </a:ext>
              </a:extLst>
            </p:cNvPr>
            <p:cNvSpPr/>
            <p:nvPr/>
          </p:nvSpPr>
          <p:spPr>
            <a:xfrm>
              <a:off x="762000" y="2749451"/>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b</a:t>
              </a:r>
            </a:p>
          </p:txBody>
        </p:sp>
        <p:sp>
          <p:nvSpPr>
            <p:cNvPr id="41" name="TextBox 40">
              <a:extLst>
                <a:ext uri="{FF2B5EF4-FFF2-40B4-BE49-F238E27FC236}">
                  <a16:creationId xmlns:a16="http://schemas.microsoft.com/office/drawing/2014/main" id="{722DA665-2991-4C7E-BBFB-7735417BC526}"/>
                </a:ext>
              </a:extLst>
            </p:cNvPr>
            <p:cNvSpPr txBox="1"/>
            <p:nvPr/>
          </p:nvSpPr>
          <p:spPr>
            <a:xfrm>
              <a:off x="1026794" y="2339553"/>
              <a:ext cx="1445575" cy="369332"/>
            </a:xfrm>
            <a:prstGeom prst="rect">
              <a:avLst/>
            </a:prstGeom>
            <a:noFill/>
          </p:spPr>
          <p:txBody>
            <a:bodyPr wrap="square" rtlCol="0">
              <a:spAutoFit/>
            </a:bodyPr>
            <a:lstStyle/>
            <a:p>
              <a:pPr algn="ctr"/>
              <a:r>
                <a:rPr lang="en-US" dirty="0"/>
                <a:t>Private Key</a:t>
              </a:r>
            </a:p>
          </p:txBody>
        </p:sp>
      </p:grpSp>
      <p:grpSp>
        <p:nvGrpSpPr>
          <p:cNvPr id="42" name="Group 41">
            <a:extLst>
              <a:ext uri="{FF2B5EF4-FFF2-40B4-BE49-F238E27FC236}">
                <a16:creationId xmlns:a16="http://schemas.microsoft.com/office/drawing/2014/main" id="{2FC47901-A37B-4F64-8110-716E513B2B3E}"/>
              </a:ext>
            </a:extLst>
          </p:cNvPr>
          <p:cNvGrpSpPr/>
          <p:nvPr/>
        </p:nvGrpSpPr>
        <p:grpSpPr>
          <a:xfrm>
            <a:off x="405452" y="4861250"/>
            <a:ext cx="2092960" cy="1131332"/>
            <a:chOff x="574039" y="2339553"/>
            <a:chExt cx="2092960" cy="1131332"/>
          </a:xfrm>
        </p:grpSpPr>
        <p:sp>
          <p:nvSpPr>
            <p:cNvPr id="43" name="Rectangle: Rounded Corners 42">
              <a:extLst>
                <a:ext uri="{FF2B5EF4-FFF2-40B4-BE49-F238E27FC236}">
                  <a16:creationId xmlns:a16="http://schemas.microsoft.com/office/drawing/2014/main" id="{A29948FD-3D6C-4CE7-AEE4-7A9C5393985A}"/>
                </a:ext>
              </a:extLst>
            </p:cNvPr>
            <p:cNvSpPr/>
            <p:nvPr/>
          </p:nvSpPr>
          <p:spPr>
            <a:xfrm>
              <a:off x="668019" y="2708885"/>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s</a:t>
              </a:r>
              <a:r>
                <a:rPr lang="en-US" sz="2400" baseline="-25000" dirty="0">
                  <a:solidFill>
                    <a:schemeClr val="tx1"/>
                  </a:solidFill>
                </a:rPr>
                <a:t>1</a:t>
              </a:r>
              <a:r>
                <a:rPr lang="en-US" sz="2400" dirty="0">
                  <a:solidFill>
                    <a:schemeClr val="tx1"/>
                  </a:solidFill>
                </a:rPr>
                <a:t> = </a:t>
              </a:r>
              <a:r>
                <a:rPr lang="en-US" sz="2400" dirty="0">
                  <a:solidFill>
                    <a:srgbClr val="0070C0"/>
                  </a:solidFill>
                </a:rPr>
                <a:t>B</a:t>
              </a:r>
              <a:r>
                <a:rPr lang="en-US" sz="2400" baseline="30000" dirty="0">
                  <a:solidFill>
                    <a:srgbClr val="FF0000"/>
                  </a:solidFill>
                </a:rPr>
                <a:t>a</a:t>
              </a:r>
              <a:r>
                <a:rPr lang="en-US" sz="2400" baseline="30000" dirty="0"/>
                <a:t> </a:t>
              </a:r>
              <a:r>
                <a:rPr lang="en-US" sz="2400" dirty="0">
                  <a:solidFill>
                    <a:schemeClr val="tx1"/>
                  </a:solidFill>
                </a:rPr>
                <a:t>mod</a:t>
              </a:r>
              <a:r>
                <a:rPr lang="en-US" sz="2400" dirty="0"/>
                <a:t> </a:t>
              </a:r>
              <a:r>
                <a:rPr lang="en-US" sz="2400" dirty="0">
                  <a:solidFill>
                    <a:srgbClr val="0070C0"/>
                  </a:solidFill>
                </a:rPr>
                <a:t>p</a:t>
              </a:r>
            </a:p>
          </p:txBody>
        </p:sp>
        <p:sp>
          <p:nvSpPr>
            <p:cNvPr id="45" name="TextBox 44">
              <a:extLst>
                <a:ext uri="{FF2B5EF4-FFF2-40B4-BE49-F238E27FC236}">
                  <a16:creationId xmlns:a16="http://schemas.microsoft.com/office/drawing/2014/main" id="{07E715DB-E705-4B12-9399-D72671B9BF23}"/>
                </a:ext>
              </a:extLst>
            </p:cNvPr>
            <p:cNvSpPr txBox="1"/>
            <p:nvPr/>
          </p:nvSpPr>
          <p:spPr>
            <a:xfrm>
              <a:off x="574039" y="2339553"/>
              <a:ext cx="2092960" cy="369332"/>
            </a:xfrm>
            <a:prstGeom prst="rect">
              <a:avLst/>
            </a:prstGeom>
            <a:noFill/>
          </p:spPr>
          <p:txBody>
            <a:bodyPr wrap="square" rtlCol="0">
              <a:spAutoFit/>
            </a:bodyPr>
            <a:lstStyle/>
            <a:p>
              <a:pPr algn="ctr"/>
              <a:r>
                <a:rPr lang="en-US" dirty="0"/>
                <a:t>Shared Secret Key</a:t>
              </a:r>
            </a:p>
          </p:txBody>
        </p:sp>
      </p:grpSp>
      <p:grpSp>
        <p:nvGrpSpPr>
          <p:cNvPr id="48" name="Group 47">
            <a:extLst>
              <a:ext uri="{FF2B5EF4-FFF2-40B4-BE49-F238E27FC236}">
                <a16:creationId xmlns:a16="http://schemas.microsoft.com/office/drawing/2014/main" id="{7C6E320A-30C9-4FCD-9FA0-A721F1D84B3E}"/>
              </a:ext>
            </a:extLst>
          </p:cNvPr>
          <p:cNvGrpSpPr/>
          <p:nvPr/>
        </p:nvGrpSpPr>
        <p:grpSpPr>
          <a:xfrm>
            <a:off x="5828348" y="4830465"/>
            <a:ext cx="2092960" cy="1131332"/>
            <a:chOff x="574039" y="2339553"/>
            <a:chExt cx="2092960" cy="1131332"/>
          </a:xfrm>
        </p:grpSpPr>
        <p:sp>
          <p:nvSpPr>
            <p:cNvPr id="49" name="Rectangle: Rounded Corners 48">
              <a:extLst>
                <a:ext uri="{FF2B5EF4-FFF2-40B4-BE49-F238E27FC236}">
                  <a16:creationId xmlns:a16="http://schemas.microsoft.com/office/drawing/2014/main" id="{2A99528B-2C58-441C-B289-9A1D8AE763F3}"/>
                </a:ext>
              </a:extLst>
            </p:cNvPr>
            <p:cNvSpPr/>
            <p:nvPr/>
          </p:nvSpPr>
          <p:spPr>
            <a:xfrm>
              <a:off x="668019" y="2708885"/>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s</a:t>
              </a:r>
              <a:r>
                <a:rPr lang="en-US" sz="2400" baseline="-25000" dirty="0">
                  <a:solidFill>
                    <a:schemeClr val="tx1"/>
                  </a:solidFill>
                </a:rPr>
                <a:t>2</a:t>
              </a:r>
              <a:r>
                <a:rPr lang="en-US" sz="2400" dirty="0">
                  <a:solidFill>
                    <a:schemeClr val="tx1"/>
                  </a:solidFill>
                </a:rPr>
                <a:t> = </a:t>
              </a:r>
              <a:r>
                <a:rPr lang="en-US" sz="2400" dirty="0">
                  <a:solidFill>
                    <a:srgbClr val="0070C0"/>
                  </a:solidFill>
                </a:rPr>
                <a:t>A</a:t>
              </a:r>
              <a:r>
                <a:rPr lang="en-US" sz="2400" baseline="30000" dirty="0">
                  <a:solidFill>
                    <a:srgbClr val="FF0000"/>
                  </a:solidFill>
                </a:rPr>
                <a:t>b</a:t>
              </a:r>
              <a:r>
                <a:rPr lang="en-US" sz="2400" baseline="30000" dirty="0"/>
                <a:t> </a:t>
              </a:r>
              <a:r>
                <a:rPr lang="en-US" sz="2400" dirty="0">
                  <a:solidFill>
                    <a:schemeClr val="tx1"/>
                  </a:solidFill>
                </a:rPr>
                <a:t>mod</a:t>
              </a:r>
              <a:r>
                <a:rPr lang="en-US" sz="2400" dirty="0"/>
                <a:t> </a:t>
              </a:r>
              <a:r>
                <a:rPr lang="en-US" sz="2400" dirty="0">
                  <a:solidFill>
                    <a:srgbClr val="0070C0"/>
                  </a:solidFill>
                </a:rPr>
                <a:t>p</a:t>
              </a:r>
            </a:p>
          </p:txBody>
        </p:sp>
        <p:sp>
          <p:nvSpPr>
            <p:cNvPr id="50" name="TextBox 49">
              <a:extLst>
                <a:ext uri="{FF2B5EF4-FFF2-40B4-BE49-F238E27FC236}">
                  <a16:creationId xmlns:a16="http://schemas.microsoft.com/office/drawing/2014/main" id="{ACC9D601-0B6F-416A-9D8F-84419F084480}"/>
                </a:ext>
              </a:extLst>
            </p:cNvPr>
            <p:cNvSpPr txBox="1"/>
            <p:nvPr/>
          </p:nvSpPr>
          <p:spPr>
            <a:xfrm>
              <a:off x="574039" y="2339553"/>
              <a:ext cx="2092960" cy="369332"/>
            </a:xfrm>
            <a:prstGeom prst="rect">
              <a:avLst/>
            </a:prstGeom>
            <a:noFill/>
          </p:spPr>
          <p:txBody>
            <a:bodyPr wrap="square" rtlCol="0">
              <a:spAutoFit/>
            </a:bodyPr>
            <a:lstStyle/>
            <a:p>
              <a:pPr algn="ctr"/>
              <a:r>
                <a:rPr lang="en-US" dirty="0"/>
                <a:t>Shared Secret Key</a:t>
              </a:r>
            </a:p>
          </p:txBody>
        </p:sp>
      </p:grpSp>
      <p:sp>
        <p:nvSpPr>
          <p:cNvPr id="56" name="TextBox 55">
            <a:extLst>
              <a:ext uri="{FF2B5EF4-FFF2-40B4-BE49-F238E27FC236}">
                <a16:creationId xmlns:a16="http://schemas.microsoft.com/office/drawing/2014/main" id="{D8B587D9-BB23-4F4E-9D31-6EB4C76E4A2E}"/>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Tree>
    <p:extLst>
      <p:ext uri="{BB962C8B-B14F-4D97-AF65-F5344CB8AC3E}">
        <p14:creationId xmlns:p14="http://schemas.microsoft.com/office/powerpoint/2010/main" val="89577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15" name="TextBox 14">
            <a:extLst>
              <a:ext uri="{FF2B5EF4-FFF2-40B4-BE49-F238E27FC236}">
                <a16:creationId xmlns:a16="http://schemas.microsoft.com/office/drawing/2014/main" id="{E511D4C8-E2C5-4432-941A-80DCF80E3F57}"/>
              </a:ext>
            </a:extLst>
          </p:cNvPr>
          <p:cNvSpPr txBox="1"/>
          <p:nvPr/>
        </p:nvSpPr>
        <p:spPr>
          <a:xfrm>
            <a:off x="3486468" y="3366133"/>
            <a:ext cx="1353185" cy="646331"/>
          </a:xfrm>
          <a:prstGeom prst="rect">
            <a:avLst/>
          </a:prstGeom>
          <a:noFill/>
        </p:spPr>
        <p:txBody>
          <a:bodyPr wrap="square" rtlCol="0">
            <a:spAutoFit/>
          </a:bodyPr>
          <a:lstStyle/>
          <a:p>
            <a:pPr algn="ctr"/>
            <a:r>
              <a:rPr lang="en-US" dirty="0"/>
              <a:t>3</a:t>
            </a:r>
            <a:r>
              <a:rPr lang="en-US" baseline="30000" dirty="0"/>
              <a:t>rd</a:t>
            </a:r>
            <a:r>
              <a:rPr lang="en-US" dirty="0"/>
              <a:t> Party Interceptor</a:t>
            </a:r>
          </a:p>
        </p:txBody>
      </p:sp>
      <p:sp>
        <p:nvSpPr>
          <p:cNvPr id="18" name="TextBox 17">
            <a:extLst>
              <a:ext uri="{FF2B5EF4-FFF2-40B4-BE49-F238E27FC236}">
                <a16:creationId xmlns:a16="http://schemas.microsoft.com/office/drawing/2014/main" id="{7EB39862-5CFC-4679-A133-43A1DC6205EB}"/>
              </a:ext>
            </a:extLst>
          </p:cNvPr>
          <p:cNvSpPr txBox="1"/>
          <p:nvPr/>
        </p:nvSpPr>
        <p:spPr>
          <a:xfrm>
            <a:off x="1224915" y="1393350"/>
            <a:ext cx="838200" cy="461665"/>
          </a:xfrm>
          <a:prstGeom prst="rect">
            <a:avLst/>
          </a:prstGeom>
          <a:noFill/>
        </p:spPr>
        <p:txBody>
          <a:bodyPr wrap="square" rtlCol="0">
            <a:spAutoFit/>
          </a:bodyPr>
          <a:lstStyle/>
          <a:p>
            <a:r>
              <a:rPr lang="en-US" sz="2400" dirty="0">
                <a:solidFill>
                  <a:srgbClr val="0070C0"/>
                </a:solidFill>
              </a:rPr>
              <a:t>Liam</a:t>
            </a:r>
          </a:p>
        </p:txBody>
      </p:sp>
      <p:sp>
        <p:nvSpPr>
          <p:cNvPr id="20" name="TextBox 19">
            <a:extLst>
              <a:ext uri="{FF2B5EF4-FFF2-40B4-BE49-F238E27FC236}">
                <a16:creationId xmlns:a16="http://schemas.microsoft.com/office/drawing/2014/main" id="{CAE4ACC0-43F0-48DE-8D6F-B55793012F22}"/>
              </a:ext>
            </a:extLst>
          </p:cNvPr>
          <p:cNvSpPr txBox="1"/>
          <p:nvPr/>
        </p:nvSpPr>
        <p:spPr>
          <a:xfrm>
            <a:off x="6145847" y="1338824"/>
            <a:ext cx="1457962" cy="461665"/>
          </a:xfrm>
          <a:prstGeom prst="rect">
            <a:avLst/>
          </a:prstGeom>
          <a:noFill/>
        </p:spPr>
        <p:txBody>
          <a:bodyPr wrap="square" rtlCol="0">
            <a:spAutoFit/>
          </a:bodyPr>
          <a:lstStyle/>
          <a:p>
            <a:r>
              <a:rPr lang="en-US" sz="2400" dirty="0">
                <a:solidFill>
                  <a:srgbClr val="FF00AB"/>
                </a:solidFill>
              </a:rPr>
              <a:t>Charlotte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267712" y="1382078"/>
            <a:ext cx="1790700" cy="373241"/>
          </a:xfrm>
          <a:prstGeom prst="rect">
            <a:avLst/>
          </a:prstGeom>
          <a:noFill/>
        </p:spPr>
        <p:txBody>
          <a:bodyPr wrap="square" rtlCol="0">
            <a:spAutoFit/>
          </a:bodyPr>
          <a:lstStyle/>
          <a:p>
            <a:r>
              <a:rPr lang="en-US" dirty="0"/>
              <a:t>Unsafe Network</a:t>
            </a:r>
          </a:p>
        </p:txBody>
      </p:sp>
      <p:sp>
        <p:nvSpPr>
          <p:cNvPr id="24" name="Rectangle: Rounded Corners 23">
            <a:extLst>
              <a:ext uri="{FF2B5EF4-FFF2-40B4-BE49-F238E27FC236}">
                <a16:creationId xmlns:a16="http://schemas.microsoft.com/office/drawing/2014/main" id="{7D98C4E1-1AAB-4C99-A463-1A6DC9F738AF}"/>
              </a:ext>
            </a:extLst>
          </p:cNvPr>
          <p:cNvSpPr/>
          <p:nvPr/>
        </p:nvSpPr>
        <p:spPr>
          <a:xfrm>
            <a:off x="3009267" y="1755319"/>
            <a:ext cx="2324728"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Public Base  = </a:t>
            </a:r>
            <a:r>
              <a:rPr lang="en-US" sz="2000" dirty="0">
                <a:solidFill>
                  <a:srgbClr val="0070C0"/>
                </a:solidFill>
              </a:rPr>
              <a:t>3</a:t>
            </a:r>
          </a:p>
          <a:p>
            <a:r>
              <a:rPr lang="en-US" sz="2000" dirty="0">
                <a:solidFill>
                  <a:schemeClr val="tx1"/>
                </a:solidFill>
              </a:rPr>
              <a:t>Public Modulus = </a:t>
            </a:r>
            <a:r>
              <a:rPr lang="en-US" sz="2000" dirty="0">
                <a:solidFill>
                  <a:srgbClr val="0070C0"/>
                </a:solidFill>
              </a:rPr>
              <a:t>7</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486400" y="1338824"/>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2895600" y="1382078"/>
            <a:ext cx="0" cy="463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5FA69019-2058-45BD-B0DA-574D2BB12D19}"/>
              </a:ext>
            </a:extLst>
          </p:cNvPr>
          <p:cNvCxnSpPr>
            <a:cxnSpLocks/>
            <a:stCxn id="24" idx="2"/>
            <a:endCxn id="37" idx="1"/>
          </p:cNvCxnSpPr>
          <p:nvPr/>
        </p:nvCxnSpPr>
        <p:spPr>
          <a:xfrm rot="16200000" flipH="1">
            <a:off x="4164009" y="2524941"/>
            <a:ext cx="1724987" cy="1709742"/>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DE9F500D-D36E-4C6B-B63C-47A98C492F68}"/>
              </a:ext>
            </a:extLst>
          </p:cNvPr>
          <p:cNvCxnSpPr>
            <a:cxnSpLocks/>
            <a:stCxn id="24" idx="2"/>
            <a:endCxn id="29" idx="3"/>
          </p:cNvCxnSpPr>
          <p:nvPr/>
        </p:nvCxnSpPr>
        <p:spPr>
          <a:xfrm rot="5400000">
            <a:off x="2479348" y="2457326"/>
            <a:ext cx="1632291" cy="175227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C5F124EE-A1D7-4E60-AA7D-0994E58F415F}"/>
              </a:ext>
            </a:extLst>
          </p:cNvPr>
          <p:cNvCxnSpPr>
            <a:cxnSpLocks/>
            <a:stCxn id="29" idx="2"/>
            <a:endCxn id="49" idx="1"/>
          </p:cNvCxnSpPr>
          <p:nvPr/>
        </p:nvCxnSpPr>
        <p:spPr>
          <a:xfrm rot="16200000" flipH="1">
            <a:off x="3134733" y="2834154"/>
            <a:ext cx="1050187" cy="44430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6C34BA4F-4E66-42E1-A227-1A29FF6331AC}"/>
              </a:ext>
            </a:extLst>
          </p:cNvPr>
          <p:cNvCxnSpPr>
            <a:cxnSpLocks/>
            <a:stCxn id="37" idx="2"/>
            <a:endCxn id="43" idx="3"/>
          </p:cNvCxnSpPr>
          <p:nvPr/>
        </p:nvCxnSpPr>
        <p:spPr>
          <a:xfrm rot="5400000">
            <a:off x="4158746" y="2868993"/>
            <a:ext cx="988276" cy="449690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1844F65-9E1F-4FD0-81AF-782C94A2288E}"/>
              </a:ext>
            </a:extLst>
          </p:cNvPr>
          <p:cNvSpPr txBox="1"/>
          <p:nvPr/>
        </p:nvSpPr>
        <p:spPr>
          <a:xfrm>
            <a:off x="3565528" y="5989320"/>
            <a:ext cx="1274125" cy="523220"/>
          </a:xfrm>
          <a:prstGeom prst="rect">
            <a:avLst/>
          </a:prstGeom>
          <a:noFill/>
        </p:spPr>
        <p:txBody>
          <a:bodyPr wrap="square" rtlCol="0">
            <a:spAutoFit/>
          </a:bodyPr>
          <a:lstStyle/>
          <a:p>
            <a:r>
              <a:rPr lang="en-US" sz="2800" dirty="0">
                <a:solidFill>
                  <a:srgbClr val="FF0000"/>
                </a:solidFill>
              </a:rPr>
              <a:t>4</a:t>
            </a:r>
            <a:r>
              <a:rPr lang="en-US" sz="2800" baseline="-25000" dirty="0"/>
              <a:t>1 </a:t>
            </a:r>
            <a:r>
              <a:rPr lang="en-US" sz="2800" dirty="0"/>
              <a:t>= </a:t>
            </a:r>
            <a:r>
              <a:rPr lang="en-US" sz="2800" dirty="0">
                <a:solidFill>
                  <a:srgbClr val="FF0000"/>
                </a:solidFill>
              </a:rPr>
              <a:t>4</a:t>
            </a:r>
            <a:r>
              <a:rPr lang="en-US" sz="2800" baseline="-25000" dirty="0"/>
              <a:t>2</a:t>
            </a:r>
            <a:endParaRPr lang="en-US" sz="2800" dirty="0"/>
          </a:p>
        </p:txBody>
      </p:sp>
      <p:sp>
        <p:nvSpPr>
          <p:cNvPr id="51" name="Rectangle: Rounded Corners 50">
            <a:extLst>
              <a:ext uri="{FF2B5EF4-FFF2-40B4-BE49-F238E27FC236}">
                <a16:creationId xmlns:a16="http://schemas.microsoft.com/office/drawing/2014/main" id="{80FE7877-0A18-4D2B-81E3-9B66AF5541E2}"/>
              </a:ext>
            </a:extLst>
          </p:cNvPr>
          <p:cNvSpPr/>
          <p:nvPr/>
        </p:nvSpPr>
        <p:spPr>
          <a:xfrm>
            <a:off x="3083563" y="4054693"/>
            <a:ext cx="2133598" cy="673119"/>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Access to:</a:t>
            </a:r>
          </a:p>
          <a:p>
            <a:pPr algn="ctr"/>
            <a:r>
              <a:rPr lang="en-US" dirty="0">
                <a:solidFill>
                  <a:schemeClr val="tx1"/>
                </a:solidFill>
              </a:rPr>
              <a:t> g, p, A and B</a:t>
            </a:r>
          </a:p>
        </p:txBody>
      </p:sp>
      <p:grpSp>
        <p:nvGrpSpPr>
          <p:cNvPr id="6" name="Group 5">
            <a:extLst>
              <a:ext uri="{FF2B5EF4-FFF2-40B4-BE49-F238E27FC236}">
                <a16:creationId xmlns:a16="http://schemas.microsoft.com/office/drawing/2014/main" id="{3279B8EB-A068-4EE0-91C1-435B5422DB46}"/>
              </a:ext>
            </a:extLst>
          </p:cNvPr>
          <p:cNvGrpSpPr/>
          <p:nvPr/>
        </p:nvGrpSpPr>
        <p:grpSpPr>
          <a:xfrm>
            <a:off x="535942" y="2136392"/>
            <a:ext cx="1905000" cy="1171898"/>
            <a:chOff x="762000" y="2339553"/>
            <a:chExt cx="1905000" cy="1171898"/>
          </a:xfrm>
        </p:grpSpPr>
        <p:sp>
          <p:nvSpPr>
            <p:cNvPr id="19" name="Rectangle: Rounded Corners 18">
              <a:extLst>
                <a:ext uri="{FF2B5EF4-FFF2-40B4-BE49-F238E27FC236}">
                  <a16:creationId xmlns:a16="http://schemas.microsoft.com/office/drawing/2014/main" id="{E9FE4240-D37F-4728-9F94-4DD1884C8FC5}"/>
                </a:ext>
              </a:extLst>
            </p:cNvPr>
            <p:cNvSpPr/>
            <p:nvPr/>
          </p:nvSpPr>
          <p:spPr>
            <a:xfrm>
              <a:off x="762000" y="2749451"/>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5</a:t>
              </a:r>
            </a:p>
          </p:txBody>
        </p:sp>
        <p:sp>
          <p:nvSpPr>
            <p:cNvPr id="5" name="TextBox 4">
              <a:extLst>
                <a:ext uri="{FF2B5EF4-FFF2-40B4-BE49-F238E27FC236}">
                  <a16:creationId xmlns:a16="http://schemas.microsoft.com/office/drawing/2014/main" id="{CA86D435-0B4C-418F-9002-2E6676AAB2C7}"/>
                </a:ext>
              </a:extLst>
            </p:cNvPr>
            <p:cNvSpPr txBox="1"/>
            <p:nvPr/>
          </p:nvSpPr>
          <p:spPr>
            <a:xfrm>
              <a:off x="1026795" y="2339553"/>
              <a:ext cx="1376044" cy="369332"/>
            </a:xfrm>
            <a:prstGeom prst="rect">
              <a:avLst/>
            </a:prstGeom>
            <a:noFill/>
          </p:spPr>
          <p:txBody>
            <a:bodyPr wrap="square" rtlCol="0">
              <a:spAutoFit/>
            </a:bodyPr>
            <a:lstStyle/>
            <a:p>
              <a:pPr algn="ctr"/>
              <a:r>
                <a:rPr lang="en-US" dirty="0"/>
                <a:t>Private Key a</a:t>
              </a:r>
            </a:p>
          </p:txBody>
        </p:sp>
      </p:grpSp>
      <p:grpSp>
        <p:nvGrpSpPr>
          <p:cNvPr id="28" name="Group 27">
            <a:extLst>
              <a:ext uri="{FF2B5EF4-FFF2-40B4-BE49-F238E27FC236}">
                <a16:creationId xmlns:a16="http://schemas.microsoft.com/office/drawing/2014/main" id="{E6B81652-F29F-44C4-9306-466BF9110B09}"/>
              </a:ext>
            </a:extLst>
          </p:cNvPr>
          <p:cNvGrpSpPr/>
          <p:nvPr/>
        </p:nvGrpSpPr>
        <p:grpSpPr>
          <a:xfrm>
            <a:off x="457200" y="3358712"/>
            <a:ext cx="1962155" cy="1171898"/>
            <a:chOff x="704845" y="2339553"/>
            <a:chExt cx="1962155" cy="1171898"/>
          </a:xfrm>
        </p:grpSpPr>
        <p:sp>
          <p:nvSpPr>
            <p:cNvPr id="29" name="Rectangle: Rounded Corners 28">
              <a:extLst>
                <a:ext uri="{FF2B5EF4-FFF2-40B4-BE49-F238E27FC236}">
                  <a16:creationId xmlns:a16="http://schemas.microsoft.com/office/drawing/2014/main" id="{0ED841C1-039F-4390-9707-47A402F24E07}"/>
                </a:ext>
              </a:extLst>
            </p:cNvPr>
            <p:cNvSpPr/>
            <p:nvPr/>
          </p:nvSpPr>
          <p:spPr>
            <a:xfrm>
              <a:off x="704845" y="2749451"/>
              <a:ext cx="1962155"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5</a:t>
              </a:r>
              <a:r>
                <a:rPr lang="en-US" sz="2400" dirty="0"/>
                <a:t> </a:t>
              </a:r>
              <a:r>
                <a:rPr lang="en-US" sz="2400" dirty="0">
                  <a:solidFill>
                    <a:schemeClr val="tx1"/>
                  </a:solidFill>
                </a:rPr>
                <a:t>=</a:t>
              </a:r>
              <a:r>
                <a:rPr lang="en-US" sz="2400" dirty="0"/>
                <a:t> </a:t>
              </a:r>
              <a:r>
                <a:rPr lang="en-US" sz="2400" dirty="0">
                  <a:solidFill>
                    <a:srgbClr val="0070C0"/>
                  </a:solidFill>
                </a:rPr>
                <a:t>3</a:t>
              </a:r>
              <a:r>
                <a:rPr lang="en-US" sz="2400" baseline="30000" dirty="0">
                  <a:solidFill>
                    <a:srgbClr val="FF0000"/>
                  </a:solidFill>
                </a:rPr>
                <a:t>5</a:t>
              </a:r>
              <a:r>
                <a:rPr lang="en-US" sz="2400" baseline="30000" dirty="0">
                  <a:solidFill>
                    <a:schemeClr val="tx1"/>
                  </a:solidFill>
                </a:rPr>
                <a:t> </a:t>
              </a:r>
              <a:r>
                <a:rPr lang="en-US" sz="2400" dirty="0">
                  <a:solidFill>
                    <a:schemeClr val="tx1"/>
                  </a:solidFill>
                </a:rPr>
                <a:t>mod  </a:t>
              </a:r>
              <a:r>
                <a:rPr lang="en-US" sz="2400" dirty="0">
                  <a:solidFill>
                    <a:srgbClr val="0070C0"/>
                  </a:solidFill>
                </a:rPr>
                <a:t>7</a:t>
              </a:r>
            </a:p>
          </p:txBody>
        </p:sp>
        <p:sp>
          <p:nvSpPr>
            <p:cNvPr id="31" name="TextBox 30">
              <a:extLst>
                <a:ext uri="{FF2B5EF4-FFF2-40B4-BE49-F238E27FC236}">
                  <a16:creationId xmlns:a16="http://schemas.microsoft.com/office/drawing/2014/main" id="{0A8820D4-B4BC-449C-B6E8-F52D74439A7F}"/>
                </a:ext>
              </a:extLst>
            </p:cNvPr>
            <p:cNvSpPr txBox="1"/>
            <p:nvPr/>
          </p:nvSpPr>
          <p:spPr>
            <a:xfrm>
              <a:off x="1026795" y="2339553"/>
              <a:ext cx="1376044" cy="369332"/>
            </a:xfrm>
            <a:prstGeom prst="rect">
              <a:avLst/>
            </a:prstGeom>
            <a:noFill/>
          </p:spPr>
          <p:txBody>
            <a:bodyPr wrap="square" rtlCol="0">
              <a:spAutoFit/>
            </a:bodyPr>
            <a:lstStyle/>
            <a:p>
              <a:pPr algn="ctr"/>
              <a:r>
                <a:rPr lang="en-US" dirty="0"/>
                <a:t>Key Pair A</a:t>
              </a:r>
            </a:p>
          </p:txBody>
        </p:sp>
      </p:grpSp>
      <p:grpSp>
        <p:nvGrpSpPr>
          <p:cNvPr id="34" name="Group 33">
            <a:extLst>
              <a:ext uri="{FF2B5EF4-FFF2-40B4-BE49-F238E27FC236}">
                <a16:creationId xmlns:a16="http://schemas.microsoft.com/office/drawing/2014/main" id="{6168A457-5F6B-4A60-8C1E-E5C73DA4A017}"/>
              </a:ext>
            </a:extLst>
          </p:cNvPr>
          <p:cNvGrpSpPr/>
          <p:nvPr/>
        </p:nvGrpSpPr>
        <p:grpSpPr>
          <a:xfrm>
            <a:off x="5881373" y="3451408"/>
            <a:ext cx="2039923" cy="1171898"/>
            <a:chOff x="761999" y="2339553"/>
            <a:chExt cx="2039923" cy="1171898"/>
          </a:xfrm>
        </p:grpSpPr>
        <p:sp>
          <p:nvSpPr>
            <p:cNvPr id="37" name="Rectangle: Rounded Corners 36">
              <a:extLst>
                <a:ext uri="{FF2B5EF4-FFF2-40B4-BE49-F238E27FC236}">
                  <a16:creationId xmlns:a16="http://schemas.microsoft.com/office/drawing/2014/main" id="{9272D49B-20EF-4F03-935E-648873522563}"/>
                </a:ext>
              </a:extLst>
            </p:cNvPr>
            <p:cNvSpPr/>
            <p:nvPr/>
          </p:nvSpPr>
          <p:spPr>
            <a:xfrm>
              <a:off x="761999" y="2749451"/>
              <a:ext cx="2039923" cy="76200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2</a:t>
              </a:r>
              <a:r>
                <a:rPr lang="en-US" sz="2400" dirty="0"/>
                <a:t> </a:t>
              </a:r>
              <a:r>
                <a:rPr lang="en-US" sz="2400" dirty="0">
                  <a:solidFill>
                    <a:schemeClr val="tx1"/>
                  </a:solidFill>
                </a:rPr>
                <a:t>=</a:t>
              </a:r>
              <a:r>
                <a:rPr lang="en-US" sz="2400" dirty="0"/>
                <a:t> </a:t>
              </a:r>
              <a:r>
                <a:rPr lang="en-US" sz="2400" dirty="0">
                  <a:solidFill>
                    <a:srgbClr val="0070C0"/>
                  </a:solidFill>
                </a:rPr>
                <a:t>3</a:t>
              </a:r>
              <a:r>
                <a:rPr lang="en-US" sz="2400" baseline="30000" dirty="0">
                  <a:solidFill>
                    <a:srgbClr val="FF0000"/>
                  </a:solidFill>
                </a:rPr>
                <a:t>2</a:t>
              </a:r>
              <a:r>
                <a:rPr lang="en-US" sz="2400" baseline="30000" dirty="0">
                  <a:solidFill>
                    <a:schemeClr val="tx1"/>
                  </a:solidFill>
                </a:rPr>
                <a:t> </a:t>
              </a:r>
              <a:r>
                <a:rPr lang="en-US" sz="2400" dirty="0">
                  <a:solidFill>
                    <a:schemeClr val="tx1"/>
                  </a:solidFill>
                </a:rPr>
                <a:t>mod </a:t>
              </a:r>
              <a:r>
                <a:rPr lang="en-US" sz="2400" dirty="0">
                  <a:solidFill>
                    <a:srgbClr val="0070C0"/>
                  </a:solidFill>
                </a:rPr>
                <a:t>7</a:t>
              </a:r>
            </a:p>
          </p:txBody>
        </p:sp>
        <p:sp>
          <p:nvSpPr>
            <p:cNvPr id="38" name="TextBox 37">
              <a:extLst>
                <a:ext uri="{FF2B5EF4-FFF2-40B4-BE49-F238E27FC236}">
                  <a16:creationId xmlns:a16="http://schemas.microsoft.com/office/drawing/2014/main" id="{55ACC8DD-6107-4AA9-853C-CEF3E54789EC}"/>
                </a:ext>
              </a:extLst>
            </p:cNvPr>
            <p:cNvSpPr txBox="1"/>
            <p:nvPr/>
          </p:nvSpPr>
          <p:spPr>
            <a:xfrm>
              <a:off x="1026795" y="2339553"/>
              <a:ext cx="1376044" cy="369332"/>
            </a:xfrm>
            <a:prstGeom prst="rect">
              <a:avLst/>
            </a:prstGeom>
            <a:noFill/>
          </p:spPr>
          <p:txBody>
            <a:bodyPr wrap="square" rtlCol="0">
              <a:spAutoFit/>
            </a:bodyPr>
            <a:lstStyle/>
            <a:p>
              <a:pPr algn="ctr"/>
              <a:r>
                <a:rPr lang="en-US" dirty="0"/>
                <a:t>Key Pair B</a:t>
              </a:r>
            </a:p>
          </p:txBody>
        </p:sp>
      </p:grpSp>
      <p:grpSp>
        <p:nvGrpSpPr>
          <p:cNvPr id="39" name="Group 38">
            <a:extLst>
              <a:ext uri="{FF2B5EF4-FFF2-40B4-BE49-F238E27FC236}">
                <a16:creationId xmlns:a16="http://schemas.microsoft.com/office/drawing/2014/main" id="{26F65B2E-09E0-4654-92D1-8118A08355EE}"/>
              </a:ext>
            </a:extLst>
          </p:cNvPr>
          <p:cNvGrpSpPr/>
          <p:nvPr/>
        </p:nvGrpSpPr>
        <p:grpSpPr>
          <a:xfrm>
            <a:off x="5838510" y="2161566"/>
            <a:ext cx="1905000" cy="1171898"/>
            <a:chOff x="762000" y="2339553"/>
            <a:chExt cx="1905000" cy="1171898"/>
          </a:xfrm>
        </p:grpSpPr>
        <p:sp>
          <p:nvSpPr>
            <p:cNvPr id="40" name="Rectangle: Rounded Corners 39">
              <a:extLst>
                <a:ext uri="{FF2B5EF4-FFF2-40B4-BE49-F238E27FC236}">
                  <a16:creationId xmlns:a16="http://schemas.microsoft.com/office/drawing/2014/main" id="{AF10E535-75BA-4058-A7D6-714E78AF07E7}"/>
                </a:ext>
              </a:extLst>
            </p:cNvPr>
            <p:cNvSpPr/>
            <p:nvPr/>
          </p:nvSpPr>
          <p:spPr>
            <a:xfrm>
              <a:off x="762000" y="2749451"/>
              <a:ext cx="1905000"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2</a:t>
              </a:r>
            </a:p>
          </p:txBody>
        </p:sp>
        <p:sp>
          <p:nvSpPr>
            <p:cNvPr id="41" name="TextBox 40">
              <a:extLst>
                <a:ext uri="{FF2B5EF4-FFF2-40B4-BE49-F238E27FC236}">
                  <a16:creationId xmlns:a16="http://schemas.microsoft.com/office/drawing/2014/main" id="{722DA665-2991-4C7E-BBFB-7735417BC526}"/>
                </a:ext>
              </a:extLst>
            </p:cNvPr>
            <p:cNvSpPr txBox="1"/>
            <p:nvPr/>
          </p:nvSpPr>
          <p:spPr>
            <a:xfrm>
              <a:off x="1026794" y="2339553"/>
              <a:ext cx="1445575" cy="369332"/>
            </a:xfrm>
            <a:prstGeom prst="rect">
              <a:avLst/>
            </a:prstGeom>
            <a:noFill/>
          </p:spPr>
          <p:txBody>
            <a:bodyPr wrap="square" rtlCol="0">
              <a:spAutoFit/>
            </a:bodyPr>
            <a:lstStyle/>
            <a:p>
              <a:pPr algn="ctr"/>
              <a:r>
                <a:rPr lang="en-US" dirty="0"/>
                <a:t>Private Key b</a:t>
              </a:r>
            </a:p>
          </p:txBody>
        </p:sp>
      </p:grpSp>
      <p:grpSp>
        <p:nvGrpSpPr>
          <p:cNvPr id="42" name="Group 41">
            <a:extLst>
              <a:ext uri="{FF2B5EF4-FFF2-40B4-BE49-F238E27FC236}">
                <a16:creationId xmlns:a16="http://schemas.microsoft.com/office/drawing/2014/main" id="{2FC47901-A37B-4F64-8110-716E513B2B3E}"/>
              </a:ext>
            </a:extLst>
          </p:cNvPr>
          <p:cNvGrpSpPr/>
          <p:nvPr/>
        </p:nvGrpSpPr>
        <p:grpSpPr>
          <a:xfrm>
            <a:off x="405452" y="4861250"/>
            <a:ext cx="2092960" cy="1131332"/>
            <a:chOff x="574039" y="2339553"/>
            <a:chExt cx="2092960" cy="1131332"/>
          </a:xfrm>
        </p:grpSpPr>
        <p:sp>
          <p:nvSpPr>
            <p:cNvPr id="43" name="Rectangle: Rounded Corners 42">
              <a:extLst>
                <a:ext uri="{FF2B5EF4-FFF2-40B4-BE49-F238E27FC236}">
                  <a16:creationId xmlns:a16="http://schemas.microsoft.com/office/drawing/2014/main" id="{A29948FD-3D6C-4CE7-AEE4-7A9C5393985A}"/>
                </a:ext>
              </a:extLst>
            </p:cNvPr>
            <p:cNvSpPr/>
            <p:nvPr/>
          </p:nvSpPr>
          <p:spPr>
            <a:xfrm>
              <a:off x="625787" y="2708885"/>
              <a:ext cx="1947232"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4</a:t>
              </a:r>
              <a:r>
                <a:rPr lang="en-US" sz="2400" baseline="-25000" dirty="0">
                  <a:solidFill>
                    <a:schemeClr val="tx1"/>
                  </a:solidFill>
                </a:rPr>
                <a:t>1</a:t>
              </a:r>
              <a:r>
                <a:rPr lang="en-US" sz="2400" dirty="0">
                  <a:solidFill>
                    <a:schemeClr val="tx1"/>
                  </a:solidFill>
                </a:rPr>
                <a:t> = </a:t>
              </a:r>
              <a:r>
                <a:rPr lang="en-US" sz="2400" dirty="0">
                  <a:solidFill>
                    <a:srgbClr val="0070C0"/>
                  </a:solidFill>
                </a:rPr>
                <a:t>2</a:t>
              </a:r>
              <a:r>
                <a:rPr lang="en-US" sz="2400" baseline="30000" dirty="0">
                  <a:solidFill>
                    <a:srgbClr val="FF0000"/>
                  </a:solidFill>
                </a:rPr>
                <a:t>5</a:t>
              </a:r>
              <a:r>
                <a:rPr lang="en-US" sz="2400" baseline="30000" dirty="0"/>
                <a:t> </a:t>
              </a:r>
              <a:r>
                <a:rPr lang="en-US" sz="2400" dirty="0">
                  <a:solidFill>
                    <a:schemeClr val="tx1"/>
                  </a:solidFill>
                </a:rPr>
                <a:t>mod</a:t>
              </a:r>
              <a:r>
                <a:rPr lang="en-US" sz="2400" dirty="0"/>
                <a:t> </a:t>
              </a:r>
              <a:r>
                <a:rPr lang="en-US" sz="2400" dirty="0">
                  <a:solidFill>
                    <a:srgbClr val="0070C0"/>
                  </a:solidFill>
                </a:rPr>
                <a:t>7</a:t>
              </a:r>
            </a:p>
          </p:txBody>
        </p:sp>
        <p:sp>
          <p:nvSpPr>
            <p:cNvPr id="45" name="TextBox 44">
              <a:extLst>
                <a:ext uri="{FF2B5EF4-FFF2-40B4-BE49-F238E27FC236}">
                  <a16:creationId xmlns:a16="http://schemas.microsoft.com/office/drawing/2014/main" id="{07E715DB-E705-4B12-9399-D72671B9BF23}"/>
                </a:ext>
              </a:extLst>
            </p:cNvPr>
            <p:cNvSpPr txBox="1"/>
            <p:nvPr/>
          </p:nvSpPr>
          <p:spPr>
            <a:xfrm>
              <a:off x="574039" y="2339553"/>
              <a:ext cx="2092960" cy="369332"/>
            </a:xfrm>
            <a:prstGeom prst="rect">
              <a:avLst/>
            </a:prstGeom>
            <a:noFill/>
          </p:spPr>
          <p:txBody>
            <a:bodyPr wrap="square" rtlCol="0">
              <a:spAutoFit/>
            </a:bodyPr>
            <a:lstStyle/>
            <a:p>
              <a:pPr algn="ctr"/>
              <a:r>
                <a:rPr lang="en-US" dirty="0"/>
                <a:t>Shared Secret Key s</a:t>
              </a:r>
              <a:r>
                <a:rPr lang="en-US" baseline="-25000" dirty="0"/>
                <a:t>1</a:t>
              </a:r>
              <a:endParaRPr lang="en-US" dirty="0"/>
            </a:p>
          </p:txBody>
        </p:sp>
      </p:grpSp>
      <p:grpSp>
        <p:nvGrpSpPr>
          <p:cNvPr id="48" name="Group 47">
            <a:extLst>
              <a:ext uri="{FF2B5EF4-FFF2-40B4-BE49-F238E27FC236}">
                <a16:creationId xmlns:a16="http://schemas.microsoft.com/office/drawing/2014/main" id="{7C6E320A-30C9-4FCD-9FA0-A721F1D84B3E}"/>
              </a:ext>
            </a:extLst>
          </p:cNvPr>
          <p:cNvGrpSpPr/>
          <p:nvPr/>
        </p:nvGrpSpPr>
        <p:grpSpPr>
          <a:xfrm>
            <a:off x="5828348" y="4830465"/>
            <a:ext cx="2092960" cy="1131332"/>
            <a:chOff x="574039" y="2339553"/>
            <a:chExt cx="2092960" cy="1131332"/>
          </a:xfrm>
        </p:grpSpPr>
        <p:sp>
          <p:nvSpPr>
            <p:cNvPr id="49" name="Rectangle: Rounded Corners 48">
              <a:extLst>
                <a:ext uri="{FF2B5EF4-FFF2-40B4-BE49-F238E27FC236}">
                  <a16:creationId xmlns:a16="http://schemas.microsoft.com/office/drawing/2014/main" id="{2A99528B-2C58-441C-B289-9A1D8AE763F3}"/>
                </a:ext>
              </a:extLst>
            </p:cNvPr>
            <p:cNvSpPr/>
            <p:nvPr/>
          </p:nvSpPr>
          <p:spPr>
            <a:xfrm>
              <a:off x="627066" y="2708885"/>
              <a:ext cx="2039928" cy="76200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4</a:t>
              </a:r>
              <a:r>
                <a:rPr lang="en-US" sz="2400" baseline="-25000" dirty="0">
                  <a:solidFill>
                    <a:schemeClr val="tx1"/>
                  </a:solidFill>
                </a:rPr>
                <a:t>2</a:t>
              </a:r>
              <a:r>
                <a:rPr lang="en-US" sz="2400" dirty="0">
                  <a:solidFill>
                    <a:schemeClr val="tx1"/>
                  </a:solidFill>
                </a:rPr>
                <a:t> = </a:t>
              </a:r>
              <a:r>
                <a:rPr lang="en-US" sz="2400" dirty="0">
                  <a:solidFill>
                    <a:srgbClr val="0070C0"/>
                  </a:solidFill>
                </a:rPr>
                <a:t>5</a:t>
              </a:r>
              <a:r>
                <a:rPr lang="en-US" sz="2400" baseline="30000" dirty="0">
                  <a:solidFill>
                    <a:srgbClr val="FF0000"/>
                  </a:solidFill>
                </a:rPr>
                <a:t>2</a:t>
              </a:r>
              <a:r>
                <a:rPr lang="en-US" sz="2400" baseline="30000" dirty="0"/>
                <a:t> </a:t>
              </a:r>
              <a:r>
                <a:rPr lang="en-US" sz="2400" dirty="0">
                  <a:solidFill>
                    <a:schemeClr val="tx1"/>
                  </a:solidFill>
                </a:rPr>
                <a:t>mod</a:t>
              </a:r>
              <a:r>
                <a:rPr lang="en-US" sz="2400" dirty="0"/>
                <a:t> </a:t>
              </a:r>
              <a:r>
                <a:rPr lang="en-US" sz="2400" dirty="0">
                  <a:solidFill>
                    <a:srgbClr val="0070C0"/>
                  </a:solidFill>
                </a:rPr>
                <a:t>7</a:t>
              </a:r>
            </a:p>
          </p:txBody>
        </p:sp>
        <p:sp>
          <p:nvSpPr>
            <p:cNvPr id="50" name="TextBox 49">
              <a:extLst>
                <a:ext uri="{FF2B5EF4-FFF2-40B4-BE49-F238E27FC236}">
                  <a16:creationId xmlns:a16="http://schemas.microsoft.com/office/drawing/2014/main" id="{ACC9D601-0B6F-416A-9D8F-84419F084480}"/>
                </a:ext>
              </a:extLst>
            </p:cNvPr>
            <p:cNvSpPr txBox="1"/>
            <p:nvPr/>
          </p:nvSpPr>
          <p:spPr>
            <a:xfrm>
              <a:off x="574039" y="2339553"/>
              <a:ext cx="2092960" cy="369332"/>
            </a:xfrm>
            <a:prstGeom prst="rect">
              <a:avLst/>
            </a:prstGeom>
            <a:noFill/>
          </p:spPr>
          <p:txBody>
            <a:bodyPr wrap="square" rtlCol="0">
              <a:spAutoFit/>
            </a:bodyPr>
            <a:lstStyle/>
            <a:p>
              <a:pPr algn="ctr"/>
              <a:r>
                <a:rPr lang="en-US" dirty="0"/>
                <a:t>Shared Secret Key s</a:t>
              </a:r>
              <a:r>
                <a:rPr lang="en-US" baseline="-25000" dirty="0"/>
                <a:t>2</a:t>
              </a:r>
              <a:endParaRPr lang="en-US" dirty="0"/>
            </a:p>
          </p:txBody>
        </p:sp>
      </p:grpSp>
      <p:sp>
        <p:nvSpPr>
          <p:cNvPr id="46" name="TextBox 45">
            <a:extLst>
              <a:ext uri="{FF2B5EF4-FFF2-40B4-BE49-F238E27FC236}">
                <a16:creationId xmlns:a16="http://schemas.microsoft.com/office/drawing/2014/main" id="{74745FDD-EAAA-4657-B291-B61829EC6BAD}"/>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Tree>
    <p:extLst>
      <p:ext uri="{BB962C8B-B14F-4D97-AF65-F5344CB8AC3E}">
        <p14:creationId xmlns:p14="http://schemas.microsoft.com/office/powerpoint/2010/main" val="283908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   Code Examples</a:t>
            </a:r>
          </a:p>
        </p:txBody>
      </p:sp>
      <p:sp>
        <p:nvSpPr>
          <p:cNvPr id="3" name="TextBox 2"/>
          <p:cNvSpPr txBox="1"/>
          <p:nvPr/>
        </p:nvSpPr>
        <p:spPr>
          <a:xfrm>
            <a:off x="0" y="1720840"/>
            <a:ext cx="9144000" cy="4893647"/>
          </a:xfrm>
          <a:prstGeom prst="rect">
            <a:avLst/>
          </a:prstGeom>
          <a:noFill/>
        </p:spPr>
        <p:txBody>
          <a:bodyPr wrap="square" rtlCol="0">
            <a:spAutoFit/>
          </a:bodyPr>
          <a:lstStyle/>
          <a:p>
            <a:r>
              <a:rPr lang="en-US" sz="2400" dirty="0"/>
              <a:t>User(</a:t>
            </a:r>
            <a:r>
              <a:rPr lang="en-US" sz="2400" dirty="0" err="1"/>
              <a:t>BigInteger</a:t>
            </a:r>
            <a:r>
              <a:rPr lang="en-US" sz="2400" dirty="0"/>
              <a:t> </a:t>
            </a:r>
            <a:r>
              <a:rPr lang="en-US" sz="2400" dirty="0" err="1"/>
              <a:t>publicKey</a:t>
            </a:r>
            <a:r>
              <a:rPr lang="en-US" sz="2400" dirty="0"/>
              <a:t>, </a:t>
            </a:r>
            <a:r>
              <a:rPr lang="en-US" sz="2400" dirty="0" err="1"/>
              <a:t>BigInteger</a:t>
            </a:r>
            <a:r>
              <a:rPr lang="en-US" sz="2400" dirty="0"/>
              <a:t> </a:t>
            </a:r>
            <a:r>
              <a:rPr lang="en-US" sz="2400" dirty="0" err="1"/>
              <a:t>publicBase</a:t>
            </a:r>
            <a:r>
              <a:rPr lang="en-US" sz="2400" dirty="0"/>
              <a:t>) {</a:t>
            </a:r>
          </a:p>
          <a:p>
            <a:r>
              <a:rPr lang="en-US" sz="2400" dirty="0">
                <a:solidFill>
                  <a:srgbClr val="0070C0"/>
                </a:solidFill>
              </a:rPr>
              <a:t>	</a:t>
            </a:r>
            <a:r>
              <a:rPr lang="en-US" sz="2400" dirty="0" err="1">
                <a:solidFill>
                  <a:srgbClr val="0070C0"/>
                </a:solidFill>
              </a:rPr>
              <a:t>this</a:t>
            </a:r>
            <a:r>
              <a:rPr lang="en-US" sz="2400" dirty="0" err="1"/>
              <a:t>.</a:t>
            </a:r>
            <a:r>
              <a:rPr lang="en-US" sz="2400" dirty="0" err="1">
                <a:solidFill>
                  <a:srgbClr val="00B050"/>
                </a:solidFill>
              </a:rPr>
              <a:t>publicKey</a:t>
            </a:r>
            <a:r>
              <a:rPr lang="en-US" sz="2400" dirty="0"/>
              <a:t> = </a:t>
            </a:r>
            <a:r>
              <a:rPr lang="en-US" sz="2400" dirty="0" err="1"/>
              <a:t>publicKey</a:t>
            </a:r>
            <a:r>
              <a:rPr lang="en-US" sz="2400" dirty="0"/>
              <a:t>;</a:t>
            </a:r>
          </a:p>
          <a:p>
            <a:r>
              <a:rPr lang="en-US" sz="2400" dirty="0">
                <a:solidFill>
                  <a:srgbClr val="0070C0"/>
                </a:solidFill>
              </a:rPr>
              <a:t>	</a:t>
            </a:r>
            <a:r>
              <a:rPr lang="en-US" sz="2400" dirty="0" err="1">
                <a:solidFill>
                  <a:srgbClr val="0070C0"/>
                </a:solidFill>
              </a:rPr>
              <a:t>this</a:t>
            </a:r>
            <a:r>
              <a:rPr lang="en-US" sz="2400" dirty="0" err="1"/>
              <a:t>.</a:t>
            </a:r>
            <a:r>
              <a:rPr lang="en-US" sz="2400" dirty="0" err="1">
                <a:solidFill>
                  <a:srgbClr val="00B050"/>
                </a:solidFill>
              </a:rPr>
              <a:t>publicBase</a:t>
            </a:r>
            <a:r>
              <a:rPr lang="en-US" sz="2400" dirty="0"/>
              <a:t> = </a:t>
            </a:r>
            <a:r>
              <a:rPr lang="en-US" sz="2400" dirty="0" err="1"/>
              <a:t>publicBase</a:t>
            </a:r>
            <a:r>
              <a:rPr lang="en-US" sz="2400" dirty="0"/>
              <a:t>;</a:t>
            </a:r>
          </a:p>
          <a:p>
            <a:r>
              <a:rPr lang="en-US" sz="2400" dirty="0"/>
              <a:t>	</a:t>
            </a:r>
            <a:r>
              <a:rPr lang="en-US" sz="2400" dirty="0" err="1"/>
              <a:t>generatePrivateKey</a:t>
            </a:r>
            <a:r>
              <a:rPr lang="en-US" sz="2400" dirty="0"/>
              <a:t>(); </a:t>
            </a:r>
            <a:r>
              <a:rPr lang="en-US" sz="2400" dirty="0">
                <a:solidFill>
                  <a:schemeClr val="bg1">
                    <a:lumMod val="50000"/>
                  </a:schemeClr>
                </a:solidFill>
              </a:rPr>
              <a:t>//creates private key</a:t>
            </a:r>
          </a:p>
          <a:p>
            <a:r>
              <a:rPr lang="en-US" sz="2400" dirty="0"/>
              <a:t>}</a:t>
            </a:r>
          </a:p>
          <a:p>
            <a:r>
              <a:rPr lang="en-US" sz="2400" dirty="0">
                <a:solidFill>
                  <a:schemeClr val="bg1">
                    <a:lumMod val="50000"/>
                  </a:schemeClr>
                </a:solidFill>
              </a:rPr>
              <a:t>//creates random private key between 0 - </a:t>
            </a:r>
            <a:r>
              <a:rPr lang="en-US" sz="2400" dirty="0" err="1">
                <a:solidFill>
                  <a:schemeClr val="bg1">
                    <a:lumMod val="50000"/>
                  </a:schemeClr>
                </a:solidFill>
              </a:rPr>
              <a:t>publicKey</a:t>
            </a:r>
            <a:endParaRPr lang="en-US" sz="2400" dirty="0">
              <a:solidFill>
                <a:schemeClr val="bg1">
                  <a:lumMod val="50000"/>
                </a:schemeClr>
              </a:solidFill>
            </a:endParaRPr>
          </a:p>
          <a:p>
            <a:r>
              <a:rPr lang="en-US" sz="2400" dirty="0">
                <a:solidFill>
                  <a:srgbClr val="0070C0"/>
                </a:solidFill>
              </a:rPr>
              <a:t>private void </a:t>
            </a:r>
            <a:r>
              <a:rPr lang="en-US" sz="2400" dirty="0" err="1"/>
              <a:t>generatePrivateKey</a:t>
            </a:r>
            <a:r>
              <a:rPr lang="en-US" sz="2400" dirty="0"/>
              <a:t>() {</a:t>
            </a:r>
          </a:p>
          <a:p>
            <a:r>
              <a:rPr lang="en-US" sz="2400" dirty="0"/>
              <a:t>	</a:t>
            </a:r>
            <a:r>
              <a:rPr lang="en-US" sz="2400" dirty="0">
                <a:solidFill>
                  <a:schemeClr val="bg1">
                    <a:lumMod val="50000"/>
                  </a:schemeClr>
                </a:solidFill>
              </a:rPr>
              <a:t> //gets random seed</a:t>
            </a:r>
            <a:endParaRPr lang="en-US" sz="2400" dirty="0"/>
          </a:p>
          <a:p>
            <a:r>
              <a:rPr lang="en-US" sz="2400" dirty="0"/>
              <a:t>	Random rand = </a:t>
            </a:r>
            <a:r>
              <a:rPr lang="en-US" sz="2400" dirty="0">
                <a:solidFill>
                  <a:srgbClr val="0070C0"/>
                </a:solidFill>
              </a:rPr>
              <a:t>new</a:t>
            </a:r>
            <a:r>
              <a:rPr lang="en-US" sz="2400" dirty="0"/>
              <a:t> Random(); </a:t>
            </a:r>
          </a:p>
          <a:p>
            <a:r>
              <a:rPr lang="en-US" sz="2400" dirty="0">
                <a:solidFill>
                  <a:schemeClr val="bg1">
                    <a:lumMod val="50000"/>
                  </a:schemeClr>
                </a:solidFill>
              </a:rPr>
              <a:t>	/*random </a:t>
            </a:r>
            <a:r>
              <a:rPr lang="en-US" sz="2400" dirty="0" err="1">
                <a:solidFill>
                  <a:schemeClr val="bg1">
                    <a:lumMod val="50000"/>
                  </a:schemeClr>
                </a:solidFill>
              </a:rPr>
              <a:t>BigInteger</a:t>
            </a:r>
            <a:r>
              <a:rPr lang="en-US" sz="2400" dirty="0">
                <a:solidFill>
                  <a:schemeClr val="bg1">
                    <a:lumMod val="50000"/>
                  </a:schemeClr>
                </a:solidFill>
              </a:rPr>
              <a:t> with maximum number </a:t>
            </a:r>
          </a:p>
          <a:p>
            <a:r>
              <a:rPr lang="en-US" sz="2400" dirty="0">
                <a:solidFill>
                  <a:schemeClr val="bg1">
                    <a:lumMod val="50000"/>
                  </a:schemeClr>
                </a:solidFill>
              </a:rPr>
              <a:t>	of bits equal to number of bits of public key*/</a:t>
            </a:r>
          </a:p>
          <a:p>
            <a:r>
              <a:rPr lang="en-US" sz="2400" dirty="0">
                <a:solidFill>
                  <a:srgbClr val="00B050"/>
                </a:solidFill>
              </a:rPr>
              <a:t>	</a:t>
            </a:r>
            <a:r>
              <a:rPr lang="en-US" sz="2400" dirty="0" err="1">
                <a:solidFill>
                  <a:srgbClr val="00B050"/>
                </a:solidFill>
              </a:rPr>
              <a:t>privateKey</a:t>
            </a:r>
            <a:r>
              <a:rPr lang="en-US" sz="2400" dirty="0"/>
              <a:t> = </a:t>
            </a:r>
            <a:r>
              <a:rPr lang="en-US" sz="2400" dirty="0">
                <a:solidFill>
                  <a:srgbClr val="0070C0"/>
                </a:solidFill>
              </a:rPr>
              <a:t>new </a:t>
            </a:r>
            <a:r>
              <a:rPr lang="en-US" sz="2400" dirty="0" err="1"/>
              <a:t>BigInteger</a:t>
            </a:r>
            <a:r>
              <a:rPr lang="en-US" sz="2400" dirty="0"/>
              <a:t>(</a:t>
            </a:r>
            <a:r>
              <a:rPr lang="en-US" sz="2400" dirty="0" err="1">
                <a:solidFill>
                  <a:srgbClr val="00B050"/>
                </a:solidFill>
              </a:rPr>
              <a:t>publicKey</a:t>
            </a:r>
            <a:r>
              <a:rPr lang="en-US" sz="2400" dirty="0" err="1"/>
              <a:t>.bitCount</a:t>
            </a:r>
            <a:r>
              <a:rPr lang="en-US" sz="2400" dirty="0"/>
              <a:t>(), rand);</a:t>
            </a:r>
          </a:p>
          <a:p>
            <a:r>
              <a:rPr lang="en-US" sz="2400" dirty="0"/>
              <a:t>    }</a:t>
            </a:r>
          </a:p>
        </p:txBody>
      </p:sp>
      <p:sp>
        <p:nvSpPr>
          <p:cNvPr id="4" name="TextBox 3">
            <a:extLst>
              <a:ext uri="{FF2B5EF4-FFF2-40B4-BE49-F238E27FC236}">
                <a16:creationId xmlns:a16="http://schemas.microsoft.com/office/drawing/2014/main" id="{C097431C-66C7-4AAF-85EA-FCC7AF25DA31}"/>
              </a:ext>
            </a:extLst>
          </p:cNvPr>
          <p:cNvSpPr txBox="1"/>
          <p:nvPr/>
        </p:nvSpPr>
        <p:spPr>
          <a:xfrm>
            <a:off x="2828638" y="1156028"/>
            <a:ext cx="3486724" cy="523220"/>
          </a:xfrm>
          <a:prstGeom prst="rect">
            <a:avLst/>
          </a:prstGeom>
          <a:noFill/>
        </p:spPr>
        <p:txBody>
          <a:bodyPr wrap="none" rtlCol="0">
            <a:spAutoFit/>
          </a:bodyPr>
          <a:lstStyle/>
          <a:p>
            <a:pPr algn="ctr"/>
            <a:r>
              <a:rPr lang="en-US" sz="2800" dirty="0"/>
              <a:t>Private key Generation</a:t>
            </a:r>
          </a:p>
        </p:txBody>
      </p:sp>
    </p:spTree>
    <p:extLst>
      <p:ext uri="{BB962C8B-B14F-4D97-AF65-F5344CB8AC3E}">
        <p14:creationId xmlns:p14="http://schemas.microsoft.com/office/powerpoint/2010/main" val="418818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   Code Examples</a:t>
            </a:r>
          </a:p>
        </p:txBody>
      </p:sp>
      <p:sp>
        <p:nvSpPr>
          <p:cNvPr id="3" name="TextBox 2"/>
          <p:cNvSpPr txBox="1"/>
          <p:nvPr/>
        </p:nvSpPr>
        <p:spPr>
          <a:xfrm>
            <a:off x="457200" y="1582341"/>
            <a:ext cx="8229600" cy="5632311"/>
          </a:xfrm>
          <a:prstGeom prst="rect">
            <a:avLst/>
          </a:prstGeom>
          <a:noFill/>
        </p:spPr>
        <p:txBody>
          <a:bodyPr wrap="square" rtlCol="0">
            <a:spAutoFit/>
          </a:bodyPr>
          <a:lstStyle/>
          <a:p>
            <a:r>
              <a:rPr lang="en-US" sz="2000" dirty="0">
                <a:solidFill>
                  <a:schemeClr val="bg1">
                    <a:lumMod val="50000"/>
                  </a:schemeClr>
                </a:solidFill>
              </a:rPr>
              <a:t>//creates public key pair to send to other user</a:t>
            </a:r>
          </a:p>
          <a:p>
            <a:r>
              <a:rPr lang="en-US" sz="2000" dirty="0">
                <a:solidFill>
                  <a:srgbClr val="0070C0"/>
                </a:solidFill>
              </a:rPr>
              <a:t>public</a:t>
            </a:r>
            <a:r>
              <a:rPr lang="en-US" sz="2000" dirty="0"/>
              <a:t> </a:t>
            </a:r>
            <a:r>
              <a:rPr lang="en-US" sz="2000" dirty="0" err="1"/>
              <a:t>BigInteger</a:t>
            </a:r>
            <a:r>
              <a:rPr lang="en-US" sz="2000" dirty="0"/>
              <a:t> </a:t>
            </a:r>
            <a:r>
              <a:rPr lang="en-US" sz="2000" dirty="0" err="1"/>
              <a:t>createPublicKeyPair</a:t>
            </a:r>
            <a:r>
              <a:rPr lang="en-US" sz="2000" dirty="0"/>
              <a:t>() {</a:t>
            </a:r>
          </a:p>
          <a:p>
            <a:r>
              <a:rPr lang="en-US" sz="2000" dirty="0">
                <a:solidFill>
                  <a:schemeClr val="bg1">
                    <a:lumMod val="50000"/>
                  </a:schemeClr>
                </a:solidFill>
              </a:rPr>
              <a:t>	//raises public prime base by private key</a:t>
            </a:r>
          </a:p>
          <a:p>
            <a:r>
              <a:rPr lang="en-US" sz="2000" dirty="0">
                <a:solidFill>
                  <a:schemeClr val="bg1">
                    <a:lumMod val="50000"/>
                  </a:schemeClr>
                </a:solidFill>
              </a:rPr>
              <a:t>	//then does modulo with public key to get a public key pair</a:t>
            </a:r>
          </a:p>
          <a:p>
            <a:r>
              <a:rPr lang="en-US" sz="2000" dirty="0">
                <a:solidFill>
                  <a:schemeClr val="bg1">
                    <a:lumMod val="50000"/>
                  </a:schemeClr>
                </a:solidFill>
              </a:rPr>
              <a:t>	//</a:t>
            </a:r>
            <a:r>
              <a:rPr lang="en-US" sz="2000" dirty="0" err="1">
                <a:solidFill>
                  <a:schemeClr val="bg1">
                    <a:lumMod val="50000"/>
                  </a:schemeClr>
                </a:solidFill>
              </a:rPr>
              <a:t>publicBase^privateKey</a:t>
            </a:r>
            <a:r>
              <a:rPr lang="en-US" sz="2000" dirty="0">
                <a:solidFill>
                  <a:schemeClr val="bg1">
                    <a:lumMod val="50000"/>
                  </a:schemeClr>
                </a:solidFill>
              </a:rPr>
              <a:t> % </a:t>
            </a:r>
            <a:r>
              <a:rPr lang="en-US" sz="2000" dirty="0" err="1">
                <a:solidFill>
                  <a:schemeClr val="bg1">
                    <a:lumMod val="50000"/>
                  </a:schemeClr>
                </a:solidFill>
              </a:rPr>
              <a:t>publicKey</a:t>
            </a:r>
            <a:endParaRPr lang="en-US" sz="2000" dirty="0">
              <a:solidFill>
                <a:schemeClr val="bg1">
                  <a:lumMod val="50000"/>
                </a:schemeClr>
              </a:solidFill>
            </a:endParaRPr>
          </a:p>
          <a:p>
            <a:r>
              <a:rPr lang="en-US" sz="2000" dirty="0">
                <a:solidFill>
                  <a:srgbClr val="00B050"/>
                </a:solidFill>
              </a:rPr>
              <a:t>	</a:t>
            </a:r>
            <a:r>
              <a:rPr lang="en-US" sz="2000" dirty="0" err="1">
                <a:solidFill>
                  <a:srgbClr val="00B050"/>
                </a:solidFill>
              </a:rPr>
              <a:t>givenKeyPair</a:t>
            </a:r>
            <a:r>
              <a:rPr lang="en-US" sz="2000" dirty="0"/>
              <a:t> = </a:t>
            </a:r>
            <a:r>
              <a:rPr lang="en-US" sz="2000" dirty="0" err="1">
                <a:solidFill>
                  <a:srgbClr val="00B050"/>
                </a:solidFill>
              </a:rPr>
              <a:t>publicBase</a:t>
            </a:r>
            <a:r>
              <a:rPr lang="en-US" sz="2000" dirty="0" err="1"/>
              <a:t>.modPow</a:t>
            </a:r>
            <a:r>
              <a:rPr lang="en-US" sz="2000" dirty="0"/>
              <a:t>(</a:t>
            </a:r>
            <a:r>
              <a:rPr lang="en-US" sz="2000" dirty="0" err="1">
                <a:solidFill>
                  <a:srgbClr val="00B050"/>
                </a:solidFill>
              </a:rPr>
              <a:t>privateKey</a:t>
            </a:r>
            <a:r>
              <a:rPr lang="en-US" sz="2000" dirty="0"/>
              <a:t>, </a:t>
            </a:r>
            <a:r>
              <a:rPr lang="en-US" sz="2000" dirty="0" err="1">
                <a:solidFill>
                  <a:srgbClr val="00B050"/>
                </a:solidFill>
              </a:rPr>
              <a:t>publicKey</a:t>
            </a:r>
            <a:r>
              <a:rPr lang="en-US" sz="2000" dirty="0"/>
              <a:t>);</a:t>
            </a:r>
          </a:p>
          <a:p>
            <a:r>
              <a:rPr lang="en-US" sz="2000" dirty="0">
                <a:solidFill>
                  <a:srgbClr val="0070C0"/>
                </a:solidFill>
              </a:rPr>
              <a:t>	return</a:t>
            </a:r>
            <a:r>
              <a:rPr lang="en-US" sz="2000" dirty="0"/>
              <a:t> </a:t>
            </a:r>
            <a:r>
              <a:rPr lang="en-US" sz="2000" dirty="0" err="1">
                <a:solidFill>
                  <a:srgbClr val="00B050"/>
                </a:solidFill>
              </a:rPr>
              <a:t>givenKeyPair</a:t>
            </a:r>
            <a:r>
              <a:rPr lang="en-US" sz="2000" dirty="0"/>
              <a:t>;</a:t>
            </a:r>
          </a:p>
          <a:p>
            <a:r>
              <a:rPr lang="en-US" sz="2000" dirty="0"/>
              <a:t>}</a:t>
            </a:r>
          </a:p>
          <a:p>
            <a:r>
              <a:rPr lang="en-US" sz="2000" dirty="0"/>
              <a:t>  </a:t>
            </a:r>
          </a:p>
          <a:p>
            <a:r>
              <a:rPr lang="en-US" sz="2000" dirty="0">
                <a:solidFill>
                  <a:srgbClr val="0070C0"/>
                </a:solidFill>
              </a:rPr>
              <a:t>private void </a:t>
            </a:r>
            <a:r>
              <a:rPr lang="en-US" sz="2000" dirty="0" err="1"/>
              <a:t>setSharedSecretKey</a:t>
            </a:r>
            <a:r>
              <a:rPr lang="en-US" sz="2000" dirty="0"/>
              <a:t>() {</a:t>
            </a:r>
          </a:p>
          <a:p>
            <a:r>
              <a:rPr lang="en-US" sz="2000" dirty="0"/>
              <a:t>	</a:t>
            </a:r>
            <a:r>
              <a:rPr lang="en-US" sz="2000" dirty="0">
                <a:solidFill>
                  <a:schemeClr val="bg1">
                    <a:lumMod val="50000"/>
                  </a:schemeClr>
                </a:solidFill>
              </a:rPr>
              <a:t>//raise public key pair from other user by private key</a:t>
            </a:r>
          </a:p>
          <a:p>
            <a:r>
              <a:rPr lang="en-US" sz="2000" dirty="0">
                <a:solidFill>
                  <a:schemeClr val="bg1">
                    <a:lumMod val="50000"/>
                  </a:schemeClr>
                </a:solidFill>
              </a:rPr>
              <a:t>	//use modulo public key to get shared secret key</a:t>
            </a:r>
          </a:p>
          <a:p>
            <a:r>
              <a:rPr lang="en-US" sz="2000" dirty="0">
                <a:solidFill>
                  <a:schemeClr val="bg1">
                    <a:lumMod val="50000"/>
                  </a:schemeClr>
                </a:solidFill>
              </a:rPr>
              <a:t>	//</a:t>
            </a:r>
            <a:r>
              <a:rPr lang="en-US" sz="2000" dirty="0" err="1">
                <a:solidFill>
                  <a:schemeClr val="bg1">
                    <a:lumMod val="50000"/>
                  </a:schemeClr>
                </a:solidFill>
              </a:rPr>
              <a:t>receivedKeyPair^privateKey</a:t>
            </a:r>
            <a:r>
              <a:rPr lang="en-US" sz="2000" dirty="0">
                <a:solidFill>
                  <a:schemeClr val="bg1">
                    <a:lumMod val="50000"/>
                  </a:schemeClr>
                </a:solidFill>
              </a:rPr>
              <a:t> % </a:t>
            </a:r>
            <a:r>
              <a:rPr lang="en-US" sz="2000" dirty="0" err="1">
                <a:solidFill>
                  <a:schemeClr val="bg1">
                    <a:lumMod val="50000"/>
                  </a:schemeClr>
                </a:solidFill>
              </a:rPr>
              <a:t>publicKey</a:t>
            </a:r>
            <a:endParaRPr lang="en-US" sz="2000" dirty="0">
              <a:solidFill>
                <a:schemeClr val="bg1">
                  <a:lumMod val="50000"/>
                </a:schemeClr>
              </a:solidFill>
            </a:endParaRPr>
          </a:p>
          <a:p>
            <a:r>
              <a:rPr lang="en-US" sz="2000" dirty="0">
                <a:solidFill>
                  <a:srgbClr val="00B050"/>
                </a:solidFill>
              </a:rPr>
              <a:t>	</a:t>
            </a:r>
            <a:r>
              <a:rPr lang="en-US" sz="2000" dirty="0" err="1">
                <a:solidFill>
                  <a:srgbClr val="00B050"/>
                </a:solidFill>
              </a:rPr>
              <a:t>sharedSecretKey</a:t>
            </a:r>
            <a:r>
              <a:rPr lang="en-US" sz="2000" dirty="0"/>
              <a:t> = </a:t>
            </a:r>
            <a:r>
              <a:rPr lang="en-US" sz="2000" dirty="0" err="1">
                <a:solidFill>
                  <a:srgbClr val="00B050"/>
                </a:solidFill>
              </a:rPr>
              <a:t>receivedKeyPair</a:t>
            </a:r>
            <a:r>
              <a:rPr lang="en-US" sz="2000" dirty="0" err="1"/>
              <a:t>.modPow</a:t>
            </a:r>
            <a:r>
              <a:rPr lang="en-US" sz="2000" dirty="0"/>
              <a:t>(</a:t>
            </a:r>
            <a:r>
              <a:rPr lang="en-US" sz="2000" dirty="0" err="1">
                <a:solidFill>
                  <a:srgbClr val="00B050"/>
                </a:solidFill>
              </a:rPr>
              <a:t>privateKey</a:t>
            </a:r>
            <a:r>
              <a:rPr lang="en-US" sz="2000" dirty="0"/>
              <a:t>, </a:t>
            </a:r>
            <a:r>
              <a:rPr lang="en-US" sz="2000" dirty="0" err="1">
                <a:solidFill>
                  <a:srgbClr val="00B050"/>
                </a:solidFill>
              </a:rPr>
              <a:t>publicKey</a:t>
            </a:r>
            <a:r>
              <a:rPr lang="en-US" sz="2000" dirty="0"/>
              <a:t>);</a:t>
            </a:r>
          </a:p>
          <a:p>
            <a:r>
              <a:rPr lang="en-US" sz="2000" dirty="0"/>
              <a:t>	</a:t>
            </a:r>
            <a:r>
              <a:rPr lang="en-US" sz="2000" dirty="0">
                <a:solidFill>
                  <a:schemeClr val="bg1">
                    <a:lumMod val="50000"/>
                  </a:schemeClr>
                </a:solidFill>
              </a:rPr>
              <a:t>//both users should have the same shared key</a:t>
            </a:r>
          </a:p>
          <a:p>
            <a:r>
              <a:rPr lang="en-US" sz="2000" dirty="0"/>
              <a:t>}</a:t>
            </a:r>
          </a:p>
          <a:p>
            <a:endParaRPr lang="en-US" sz="2000" dirty="0"/>
          </a:p>
          <a:p>
            <a:r>
              <a:rPr lang="en-US" sz="2000" dirty="0"/>
              <a:t>    </a:t>
            </a:r>
          </a:p>
        </p:txBody>
      </p:sp>
      <p:sp>
        <p:nvSpPr>
          <p:cNvPr id="4" name="TextBox 3">
            <a:extLst>
              <a:ext uri="{FF2B5EF4-FFF2-40B4-BE49-F238E27FC236}">
                <a16:creationId xmlns:a16="http://schemas.microsoft.com/office/drawing/2014/main" id="{A959DB7F-818D-4D50-A431-8166FAF76B9E}"/>
              </a:ext>
            </a:extLst>
          </p:cNvPr>
          <p:cNvSpPr txBox="1"/>
          <p:nvPr/>
        </p:nvSpPr>
        <p:spPr>
          <a:xfrm>
            <a:off x="2264235" y="1156028"/>
            <a:ext cx="4481612" cy="523220"/>
          </a:xfrm>
          <a:prstGeom prst="rect">
            <a:avLst/>
          </a:prstGeom>
          <a:noFill/>
        </p:spPr>
        <p:txBody>
          <a:bodyPr wrap="none" rtlCol="0">
            <a:spAutoFit/>
          </a:bodyPr>
          <a:lstStyle/>
          <a:p>
            <a:pPr algn="ctr"/>
            <a:r>
              <a:rPr lang="en-US" sz="2800" dirty="0"/>
              <a:t>Shared Secret Key Generation</a:t>
            </a:r>
          </a:p>
        </p:txBody>
      </p:sp>
    </p:spTree>
    <p:extLst>
      <p:ext uri="{BB962C8B-B14F-4D97-AF65-F5344CB8AC3E}">
        <p14:creationId xmlns:p14="http://schemas.microsoft.com/office/powerpoint/2010/main" val="995789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VII.  Project Demo </a:t>
            </a:r>
          </a:p>
        </p:txBody>
      </p:sp>
      <p:sp>
        <p:nvSpPr>
          <p:cNvPr id="3" name="TextBox 2"/>
          <p:cNvSpPr txBox="1"/>
          <p:nvPr/>
        </p:nvSpPr>
        <p:spPr>
          <a:xfrm>
            <a:off x="1676400" y="1417638"/>
            <a:ext cx="6258560" cy="584775"/>
          </a:xfrm>
          <a:prstGeom prst="rect">
            <a:avLst/>
          </a:prstGeom>
          <a:noFill/>
        </p:spPr>
        <p:txBody>
          <a:bodyPr wrap="square" rtlCol="0">
            <a:spAutoFit/>
          </a:bodyPr>
          <a:lstStyle/>
          <a:p>
            <a:r>
              <a:rPr lang="en-US" sz="3200" dirty="0"/>
              <a:t>Let’s test it out…</a:t>
            </a:r>
          </a:p>
        </p:txBody>
      </p:sp>
      <p:pic>
        <p:nvPicPr>
          <p:cNvPr id="1026" name="Picture 2" descr="1300x704 Crash Clipart 3d Car">
            <a:extLst>
              <a:ext uri="{FF2B5EF4-FFF2-40B4-BE49-F238E27FC236}">
                <a16:creationId xmlns:a16="http://schemas.microsoft.com/office/drawing/2014/main" id="{CE0D1EEC-E1E1-462F-9EA3-C408524FA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495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76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VIII.  Summary</a:t>
            </a:r>
          </a:p>
        </p:txBody>
      </p:sp>
      <p:sp>
        <p:nvSpPr>
          <p:cNvPr id="3" name="TextBox 2"/>
          <p:cNvSpPr txBox="1"/>
          <p:nvPr/>
        </p:nvSpPr>
        <p:spPr>
          <a:xfrm>
            <a:off x="990600" y="1066800"/>
            <a:ext cx="6934200" cy="5805885"/>
          </a:xfrm>
          <a:prstGeom prst="rect">
            <a:avLst/>
          </a:prstGeom>
          <a:noFill/>
        </p:spPr>
        <p:txBody>
          <a:bodyPr wrap="square" rtlCol="0">
            <a:spAutoFit/>
          </a:bodyPr>
          <a:lstStyle/>
          <a:p>
            <a:pPr marL="571500" indent="-571500">
              <a:lnSpc>
                <a:spcPct val="150000"/>
              </a:lnSpc>
              <a:spcAft>
                <a:spcPts val="600"/>
              </a:spcAft>
              <a:buFont typeface="+mj-lt"/>
              <a:buAutoNum type="romanLcPeriod"/>
            </a:pPr>
            <a:r>
              <a:rPr lang="en-US" sz="2400" dirty="0"/>
              <a:t>The shared private key cannot be determined given the information shared over the public network</a:t>
            </a:r>
          </a:p>
          <a:p>
            <a:pPr marL="571500" indent="-571500">
              <a:lnSpc>
                <a:spcPct val="150000"/>
              </a:lnSpc>
              <a:spcAft>
                <a:spcPts val="600"/>
              </a:spcAft>
              <a:buFont typeface="+mj-lt"/>
              <a:buAutoNum type="romanLcPeriod"/>
            </a:pPr>
            <a:r>
              <a:rPr lang="en-US" sz="2400" dirty="0"/>
              <a:t>Before public key exchange methods like DHKE were discovered, exchanging private keys was inconvenient and sometimes impossible</a:t>
            </a:r>
          </a:p>
          <a:p>
            <a:pPr marL="571500" indent="-571500">
              <a:lnSpc>
                <a:spcPct val="150000"/>
              </a:lnSpc>
              <a:spcAft>
                <a:spcPts val="600"/>
              </a:spcAft>
              <a:buFont typeface="+mj-lt"/>
              <a:buAutoNum type="romanLcPeriod"/>
            </a:pPr>
            <a:r>
              <a:rPr lang="en-US" sz="2400" dirty="0"/>
              <a:t>The DHKE can be used to send sensitive information over an insecure medium</a:t>
            </a:r>
          </a:p>
          <a:p>
            <a:pPr marL="571500" indent="-571500">
              <a:lnSpc>
                <a:spcPct val="150000"/>
              </a:lnSpc>
              <a:spcAft>
                <a:spcPts val="600"/>
              </a:spcAft>
              <a:buFont typeface="+mj-lt"/>
              <a:buAutoNum type="romanLcPeriod"/>
            </a:pPr>
            <a:r>
              <a:rPr lang="en-US" sz="2400" dirty="0"/>
              <a:t>The DHKE is used during almost every online exchanging of information</a:t>
            </a:r>
          </a:p>
        </p:txBody>
      </p:sp>
    </p:spTree>
    <p:extLst>
      <p:ext uri="{BB962C8B-B14F-4D97-AF65-F5344CB8AC3E}">
        <p14:creationId xmlns:p14="http://schemas.microsoft.com/office/powerpoint/2010/main" val="204784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249"/>
            <a:ext cx="8229600" cy="1143000"/>
          </a:xfrm>
        </p:spPr>
        <p:txBody>
          <a:bodyPr/>
          <a:lstStyle/>
          <a:p>
            <a:r>
              <a:rPr lang="en-US" dirty="0"/>
              <a:t>References</a:t>
            </a:r>
          </a:p>
        </p:txBody>
      </p:sp>
      <p:sp>
        <p:nvSpPr>
          <p:cNvPr id="3" name="TextBox 2"/>
          <p:cNvSpPr txBox="1"/>
          <p:nvPr/>
        </p:nvSpPr>
        <p:spPr>
          <a:xfrm>
            <a:off x="533400" y="990600"/>
            <a:ext cx="8153400" cy="5909310"/>
          </a:xfrm>
          <a:prstGeom prst="rect">
            <a:avLst/>
          </a:prstGeom>
          <a:noFill/>
        </p:spPr>
        <p:txBody>
          <a:bodyPr wrap="square" rtlCol="0">
            <a:spAutoFit/>
          </a:bodyPr>
          <a:lstStyle/>
          <a:p>
            <a:r>
              <a:rPr lang="en-US" dirty="0"/>
              <a:t>Video Explaining the math behind DHKE:</a:t>
            </a:r>
          </a:p>
          <a:p>
            <a:r>
              <a:rPr lang="en-US" dirty="0"/>
              <a:t>Pound, M. P. (2017, December 20). Diffie Hellman -the Mathematics bit- Computerphile. Retrieved November 21, 2019, from </a:t>
            </a:r>
            <a:r>
              <a:rPr lang="en-US" dirty="0">
                <a:hlinkClick r:id="rId2"/>
              </a:rPr>
              <a:t>https://www.youtube.com/watch?v=Yjrfm_oRO0w</a:t>
            </a:r>
            <a:r>
              <a:rPr lang="en-US" dirty="0"/>
              <a:t>.</a:t>
            </a:r>
          </a:p>
          <a:p>
            <a:endParaRPr lang="en-US" dirty="0"/>
          </a:p>
          <a:p>
            <a:r>
              <a:rPr lang="en-US" dirty="0"/>
              <a:t>Standard Base and Standard Prime Numbers to use for Key Exchange:</a:t>
            </a:r>
          </a:p>
          <a:p>
            <a:r>
              <a:rPr lang="en-US" dirty="0"/>
              <a:t>Harkins, D., &amp; Carrel, D. (1998, November). The Internet Key Exchange (IKE). Retrieved November 21, 2019, from </a:t>
            </a:r>
            <a:r>
              <a:rPr lang="en-US" dirty="0">
                <a:hlinkClick r:id="rId3"/>
              </a:rPr>
              <a:t>https://tools.ietf.org/html/rfc2409</a:t>
            </a:r>
            <a:r>
              <a:rPr lang="en-US" dirty="0"/>
              <a:t>.</a:t>
            </a:r>
          </a:p>
          <a:p>
            <a:endParaRPr lang="en-US" dirty="0"/>
          </a:p>
          <a:p>
            <a:r>
              <a:rPr lang="en-US" dirty="0"/>
              <a:t>NIST document for definitions:</a:t>
            </a:r>
          </a:p>
          <a:p>
            <a:r>
              <a:rPr lang="en-US" dirty="0"/>
              <a:t>Kerry, C. F., &amp; Romine, C. (2013). FIPS PUB 186-4 FEDERAL INFORMATION PROCESSING STANDARDS PUBLICATION Digital Signature Standard (DSS). Retrieved October 17, 2019, from </a:t>
            </a:r>
            <a:r>
              <a:rPr lang="en-US" dirty="0">
                <a:hlinkClick r:id="rId4"/>
              </a:rPr>
              <a:t>http://citeseerx.ist.psu.edu/viewdoc/summary?doi=10.1.1.362.5590</a:t>
            </a:r>
            <a:r>
              <a:rPr lang="en-US" dirty="0"/>
              <a:t>.</a:t>
            </a:r>
          </a:p>
          <a:p>
            <a:endParaRPr lang="en-US" dirty="0"/>
          </a:p>
          <a:p>
            <a:r>
              <a:rPr lang="en-US" dirty="0"/>
              <a:t>Stanford Number Theory for Mod Arithmetic:</a:t>
            </a:r>
          </a:p>
          <a:p>
            <a:r>
              <a:rPr lang="en-US" dirty="0"/>
              <a:t>Lynn, B. (n.d.). Modular Arithmetic. Retrieved November 10, 19AD, from </a:t>
            </a:r>
            <a:r>
              <a:rPr lang="en-US" dirty="0">
                <a:hlinkClick r:id="rId5"/>
              </a:rPr>
              <a:t>https://crypto.stanford.edu/pbc/notes/numbertheory/arith.html</a:t>
            </a:r>
            <a:r>
              <a:rPr lang="en-US" dirty="0"/>
              <a:t>.</a:t>
            </a:r>
          </a:p>
          <a:p>
            <a:endParaRPr lang="en-US" dirty="0"/>
          </a:p>
          <a:p>
            <a:r>
              <a:rPr lang="en-US" dirty="0"/>
              <a:t>Code for Encryption/Decryption:</a:t>
            </a:r>
          </a:p>
          <a:p>
            <a:r>
              <a:rPr lang="en-US" dirty="0"/>
              <a:t>Gupta, L. (n.d.). Java AES Encryption Decryption Example. Retrieved November 21, 2019, from https://howtodoinjava.com/security/java-aes-encryption-example/.</a:t>
            </a:r>
          </a:p>
        </p:txBody>
      </p:sp>
    </p:spTree>
    <p:extLst>
      <p:ext uri="{BB962C8B-B14F-4D97-AF65-F5344CB8AC3E}">
        <p14:creationId xmlns:p14="http://schemas.microsoft.com/office/powerpoint/2010/main" val="125271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a:t>Thanks for listening. Any questions? </a:t>
            </a:r>
          </a:p>
        </p:txBody>
      </p:sp>
      <p:pic>
        <p:nvPicPr>
          <p:cNvPr id="5" name="Picture 4">
            <a:extLst>
              <a:ext uri="{FF2B5EF4-FFF2-40B4-BE49-F238E27FC236}">
                <a16:creationId xmlns:a16="http://schemas.microsoft.com/office/drawing/2014/main" id="{AD7573D9-1534-434E-9643-A59DCAA15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Tree>
    <p:extLst>
      <p:ext uri="{BB962C8B-B14F-4D97-AF65-F5344CB8AC3E}">
        <p14:creationId xmlns:p14="http://schemas.microsoft.com/office/powerpoint/2010/main" val="751353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E7D-648D-40C9-A541-E06E32153EF2}"/>
              </a:ext>
            </a:extLst>
          </p:cNvPr>
          <p:cNvSpPr>
            <a:spLocks noGrp="1"/>
          </p:cNvSpPr>
          <p:nvPr>
            <p:ph type="title"/>
          </p:nvPr>
        </p:nvSpPr>
        <p:spPr/>
        <p:txBody>
          <a:bodyPr/>
          <a:lstStyle/>
          <a:p>
            <a:r>
              <a:rPr lang="en-US" dirty="0"/>
              <a:t>Question Bank</a:t>
            </a:r>
          </a:p>
        </p:txBody>
      </p:sp>
      <p:sp>
        <p:nvSpPr>
          <p:cNvPr id="3" name="TextBox 2">
            <a:extLst>
              <a:ext uri="{FF2B5EF4-FFF2-40B4-BE49-F238E27FC236}">
                <a16:creationId xmlns:a16="http://schemas.microsoft.com/office/drawing/2014/main" id="{D592A300-6203-48AB-95AE-C4FA18F0D47F}"/>
              </a:ext>
            </a:extLst>
          </p:cNvPr>
          <p:cNvSpPr txBox="1"/>
          <p:nvPr/>
        </p:nvSpPr>
        <p:spPr>
          <a:xfrm>
            <a:off x="990600" y="1524000"/>
            <a:ext cx="7010400" cy="4247317"/>
          </a:xfrm>
          <a:prstGeom prst="rect">
            <a:avLst/>
          </a:prstGeom>
          <a:noFill/>
        </p:spPr>
        <p:txBody>
          <a:bodyPr wrap="square" rtlCol="0">
            <a:spAutoFit/>
          </a:bodyPr>
          <a:lstStyle/>
          <a:p>
            <a:pPr marL="342900" indent="-342900">
              <a:buFont typeface="+mj-lt"/>
              <a:buAutoNum type="arabicPeriod"/>
            </a:pPr>
            <a:r>
              <a:rPr lang="en-US" sz="2800" dirty="0"/>
              <a:t>What was the most challenging part about this project?</a:t>
            </a:r>
          </a:p>
          <a:p>
            <a:pPr marL="342900" indent="-342900">
              <a:buFont typeface="+mj-lt"/>
              <a:buAutoNum type="arabicPeriod"/>
            </a:pPr>
            <a:r>
              <a:rPr lang="en-US" sz="2800" dirty="0"/>
              <a:t>Are there any security threats using DHKE?</a:t>
            </a:r>
          </a:p>
          <a:p>
            <a:pPr marL="342900" indent="-342900">
              <a:buFont typeface="+mj-lt"/>
              <a:buAutoNum type="arabicPeriod"/>
            </a:pPr>
            <a:r>
              <a:rPr lang="en-US" sz="2800" dirty="0"/>
              <a:t>Do you need to a key exchange each time you make a online transaction?</a:t>
            </a:r>
            <a:endParaRPr lang="en-US" dirty="0"/>
          </a:p>
          <a:p>
            <a:pPr marL="342900" indent="-342900">
              <a:buFont typeface="+mj-lt"/>
              <a:buAutoNum type="arabicPeriod"/>
            </a:pPr>
            <a:r>
              <a:rPr lang="en-US" sz="2800" dirty="0"/>
              <a:t>How would you expand upon your demo program and apply these concepts?</a:t>
            </a:r>
          </a:p>
          <a:p>
            <a:pPr marL="342900" indent="-342900">
              <a:buFont typeface="+mj-lt"/>
              <a:buAutoNum type="arabicPeriod"/>
            </a:pPr>
            <a:r>
              <a:rPr lang="en-US" sz="2800" dirty="0"/>
              <a:t>Was there anything about the project that surprised you?</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6688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  Project Objective </a:t>
            </a:r>
          </a:p>
        </p:txBody>
      </p:sp>
      <p:sp>
        <p:nvSpPr>
          <p:cNvPr id="3" name="TextBox 2"/>
          <p:cNvSpPr txBox="1"/>
          <p:nvPr/>
        </p:nvSpPr>
        <p:spPr>
          <a:xfrm>
            <a:off x="304801" y="1905000"/>
            <a:ext cx="8534400" cy="3880421"/>
          </a:xfrm>
          <a:prstGeom prst="rect">
            <a:avLst/>
          </a:prstGeom>
          <a:noFill/>
        </p:spPr>
        <p:txBody>
          <a:bodyPr wrap="square" rtlCol="0">
            <a:spAutoFit/>
          </a:bodyPr>
          <a:lstStyle/>
          <a:p>
            <a:pPr marL="571500" indent="-571500">
              <a:lnSpc>
                <a:spcPct val="200000"/>
              </a:lnSpc>
              <a:spcAft>
                <a:spcPts val="1200"/>
              </a:spcAft>
              <a:buFont typeface="+mj-lt"/>
              <a:buAutoNum type="romanLcPeriod"/>
            </a:pPr>
            <a:r>
              <a:rPr lang="en-US" sz="2800" dirty="0"/>
              <a:t>Define terms used in DHKE </a:t>
            </a:r>
          </a:p>
          <a:p>
            <a:pPr marL="571500" indent="-571500">
              <a:lnSpc>
                <a:spcPct val="200000"/>
              </a:lnSpc>
              <a:spcAft>
                <a:spcPts val="1200"/>
              </a:spcAft>
              <a:buFont typeface="+mj-lt"/>
              <a:buAutoNum type="romanLcPeriod"/>
            </a:pPr>
            <a:r>
              <a:rPr lang="en-US" sz="2800" dirty="0"/>
              <a:t>Explain the advantages of using DHKE</a:t>
            </a:r>
          </a:p>
          <a:p>
            <a:pPr marL="571500" indent="-571500">
              <a:lnSpc>
                <a:spcPct val="200000"/>
              </a:lnSpc>
              <a:spcAft>
                <a:spcPts val="1200"/>
              </a:spcAft>
              <a:buFont typeface="+mj-lt"/>
              <a:buAutoNum type="romanLcPeriod"/>
            </a:pPr>
            <a:r>
              <a:rPr lang="en-US" sz="2800" dirty="0"/>
              <a:t>Explain the applications of  DHKE</a:t>
            </a:r>
          </a:p>
          <a:p>
            <a:pPr marL="571500" indent="-571500">
              <a:lnSpc>
                <a:spcPct val="200000"/>
              </a:lnSpc>
              <a:spcAft>
                <a:spcPts val="1200"/>
              </a:spcAft>
              <a:buFont typeface="+mj-lt"/>
              <a:buAutoNum type="romanLcPeriod"/>
            </a:pPr>
            <a:r>
              <a:rPr lang="en-US" sz="2800" dirty="0"/>
              <a:t>Demonstrate using DHKE to send encrypted messages</a:t>
            </a:r>
          </a:p>
        </p:txBody>
      </p:sp>
    </p:spTree>
    <p:extLst>
      <p:ext uri="{BB962C8B-B14F-4D97-AF65-F5344CB8AC3E}">
        <p14:creationId xmlns:p14="http://schemas.microsoft.com/office/powerpoint/2010/main" val="247885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E7D-648D-40C9-A541-E06E32153EF2}"/>
              </a:ext>
            </a:extLst>
          </p:cNvPr>
          <p:cNvSpPr>
            <a:spLocks noGrp="1"/>
          </p:cNvSpPr>
          <p:nvPr>
            <p:ph type="title"/>
          </p:nvPr>
        </p:nvSpPr>
        <p:spPr/>
        <p:txBody>
          <a:bodyPr/>
          <a:lstStyle/>
          <a:p>
            <a:r>
              <a:rPr lang="en-US" dirty="0"/>
              <a:t>Answers to Question Bank</a:t>
            </a:r>
          </a:p>
        </p:txBody>
      </p:sp>
      <p:sp>
        <p:nvSpPr>
          <p:cNvPr id="3" name="TextBox 2">
            <a:extLst>
              <a:ext uri="{FF2B5EF4-FFF2-40B4-BE49-F238E27FC236}">
                <a16:creationId xmlns:a16="http://schemas.microsoft.com/office/drawing/2014/main" id="{D592A300-6203-48AB-95AE-C4FA18F0D47F}"/>
              </a:ext>
            </a:extLst>
          </p:cNvPr>
          <p:cNvSpPr txBox="1"/>
          <p:nvPr/>
        </p:nvSpPr>
        <p:spPr>
          <a:xfrm>
            <a:off x="990600" y="1524000"/>
            <a:ext cx="7010400" cy="5632311"/>
          </a:xfrm>
          <a:prstGeom prst="rect">
            <a:avLst/>
          </a:prstGeom>
          <a:noFill/>
        </p:spPr>
        <p:txBody>
          <a:bodyPr wrap="square" rtlCol="0">
            <a:spAutoFit/>
          </a:bodyPr>
          <a:lstStyle/>
          <a:p>
            <a:pPr marL="342900" indent="-342900">
              <a:buFont typeface="+mj-lt"/>
              <a:buAutoNum type="arabicPeriod"/>
            </a:pPr>
            <a:r>
              <a:rPr lang="en-US" sz="2000" dirty="0"/>
              <a:t>Finding bite sized information about the absolutely huge topic of internet security and cryptography</a:t>
            </a:r>
          </a:p>
          <a:p>
            <a:pPr marL="342900" indent="-342900">
              <a:buFont typeface="+mj-lt"/>
              <a:buAutoNum type="arabicPeriod"/>
            </a:pPr>
            <a:r>
              <a:rPr lang="en-US" sz="2000" dirty="0"/>
              <a:t>Since DHKE does have any way of confirming the identity of who you are exchanging keys with, a Man in the Middle Attack can intercept and trade keys with you instead</a:t>
            </a:r>
          </a:p>
          <a:p>
            <a:pPr marL="342900" indent="-342900">
              <a:buFont typeface="+mj-lt"/>
              <a:buAutoNum type="arabicPeriod"/>
            </a:pPr>
            <a:r>
              <a:rPr lang="en-US" sz="2000" dirty="0"/>
              <a:t>No, you only need to do the key exchange the first time making contact with another party because after that you can communicate on a secure channel</a:t>
            </a:r>
          </a:p>
          <a:p>
            <a:pPr marL="342900" indent="-342900">
              <a:buFont typeface="+mj-lt"/>
              <a:buAutoNum type="arabicPeriod"/>
            </a:pPr>
            <a:r>
              <a:rPr lang="en-US" sz="2000" dirty="0"/>
              <a:t>Once the handshake (exchanging key pairs) has occurred, users can then append new encryption keys to their messages so that an attacker only has access to an isolated exchange of data</a:t>
            </a:r>
          </a:p>
          <a:p>
            <a:pPr marL="342900" indent="-342900">
              <a:buFont typeface="+mj-lt"/>
              <a:buAutoNum type="arabicPeriod"/>
            </a:pPr>
            <a:r>
              <a:rPr lang="en-US" sz="2000" dirty="0"/>
              <a:t>I was surprised how much trouble making functions to accommodate such large numbers was. Since the numbers are so massive, it is of utmost importance that you have efficient algorithms or else it will take forever to perform a key exchange, which should be done quickly.</a:t>
            </a:r>
          </a:p>
          <a:p>
            <a:pPr marL="342900" indent="-342900">
              <a:buFont typeface="+mj-lt"/>
              <a:buAutoNum type="arabicPeriod"/>
            </a:pPr>
            <a:endParaRPr lang="en-US" sz="2000" dirty="0"/>
          </a:p>
        </p:txBody>
      </p:sp>
    </p:spTree>
    <p:extLst>
      <p:ext uri="{BB962C8B-B14F-4D97-AF65-F5344CB8AC3E}">
        <p14:creationId xmlns:p14="http://schemas.microsoft.com/office/powerpoint/2010/main" val="122179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Definition of Terms </a:t>
            </a:r>
          </a:p>
        </p:txBody>
      </p:sp>
      <p:sp>
        <p:nvSpPr>
          <p:cNvPr id="3" name="TextBox 2"/>
          <p:cNvSpPr txBox="1"/>
          <p:nvPr/>
        </p:nvSpPr>
        <p:spPr>
          <a:xfrm>
            <a:off x="591879" y="1143000"/>
            <a:ext cx="8077200" cy="5478423"/>
          </a:xfrm>
          <a:prstGeom prst="rect">
            <a:avLst/>
          </a:prstGeom>
          <a:noFill/>
        </p:spPr>
        <p:txBody>
          <a:bodyPr wrap="square" rtlCol="0">
            <a:spAutoFit/>
          </a:bodyPr>
          <a:lstStyle/>
          <a:p>
            <a:pPr>
              <a:spcAft>
                <a:spcPts val="1800"/>
              </a:spcAft>
            </a:pPr>
            <a:r>
              <a:rPr lang="en-US" sz="3200" b="1" dirty="0"/>
              <a:t>Public Key </a:t>
            </a:r>
            <a:r>
              <a:rPr lang="en-US" sz="3200" dirty="0"/>
              <a:t>– A publicly agreed upon generator (usually 1024 bits) and base (small prime number) that is the used for private key generation</a:t>
            </a:r>
          </a:p>
          <a:p>
            <a:pPr>
              <a:spcAft>
                <a:spcPts val="1800"/>
              </a:spcAft>
            </a:pPr>
            <a:r>
              <a:rPr lang="en-US" sz="3200" b="1" dirty="0"/>
              <a:t>Private Key </a:t>
            </a:r>
            <a:r>
              <a:rPr lang="en-US" sz="3200" dirty="0"/>
              <a:t>– A number between 0 and the public generator that is each participant in the key exchange creates independently . This number is never shared.</a:t>
            </a:r>
          </a:p>
          <a:p>
            <a:pPr>
              <a:spcAft>
                <a:spcPts val="1800"/>
              </a:spcAft>
            </a:pPr>
            <a:r>
              <a:rPr lang="en-US" sz="3200" b="1" dirty="0"/>
              <a:t>Key Exchange </a:t>
            </a:r>
            <a:r>
              <a:rPr lang="en-US" sz="3200" dirty="0"/>
              <a:t>– This is the process when user send their key pairs over a public network</a:t>
            </a:r>
          </a:p>
        </p:txBody>
      </p:sp>
    </p:spTree>
    <p:extLst>
      <p:ext uri="{BB962C8B-B14F-4D97-AF65-F5344CB8AC3E}">
        <p14:creationId xmlns:p14="http://schemas.microsoft.com/office/powerpoint/2010/main" val="233391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II. Definition of Terms </a:t>
            </a:r>
          </a:p>
        </p:txBody>
      </p:sp>
      <p:sp>
        <p:nvSpPr>
          <p:cNvPr id="3" name="TextBox 2"/>
          <p:cNvSpPr txBox="1"/>
          <p:nvPr/>
        </p:nvSpPr>
        <p:spPr>
          <a:xfrm>
            <a:off x="381000" y="1143000"/>
            <a:ext cx="8534399" cy="5509200"/>
          </a:xfrm>
          <a:prstGeom prst="rect">
            <a:avLst/>
          </a:prstGeom>
          <a:noFill/>
        </p:spPr>
        <p:txBody>
          <a:bodyPr wrap="square" rtlCol="0">
            <a:spAutoFit/>
          </a:bodyPr>
          <a:lstStyle/>
          <a:p>
            <a:r>
              <a:rPr lang="en-US" sz="3200" b="1" dirty="0"/>
              <a:t>Shared Private Key</a:t>
            </a:r>
            <a:r>
              <a:rPr lang="en-US" sz="3200" dirty="0"/>
              <a:t> – This is the key that both end users calculate to use as an encryption key</a:t>
            </a:r>
          </a:p>
          <a:p>
            <a:r>
              <a:rPr lang="en-US" sz="3200" b="1" dirty="0"/>
              <a:t>Modulo Arithmetic </a:t>
            </a:r>
            <a:r>
              <a:rPr lang="en-US" sz="3200" dirty="0"/>
              <a:t>– A way of comparing numbers based on their remainders. </a:t>
            </a:r>
          </a:p>
          <a:p>
            <a:r>
              <a:rPr lang="en-US" sz="3200" dirty="0"/>
              <a:t>	Ex: The two numbers: x and y, are equal if 	they differ by a multiple n.  x = y mod n</a:t>
            </a:r>
          </a:p>
          <a:p>
            <a:r>
              <a:rPr lang="en-US" sz="3200" b="1" dirty="0"/>
              <a:t>Encryption</a:t>
            </a:r>
            <a:r>
              <a:rPr lang="en-US" sz="3200" dirty="0"/>
              <a:t> - the process of converting information or data into a code, especially to prevent unauthorized access. </a:t>
            </a:r>
          </a:p>
          <a:p>
            <a:r>
              <a:rPr lang="en-US" sz="3200" dirty="0"/>
              <a:t>The Private Shared Key converts the code back into decipherable information</a:t>
            </a:r>
          </a:p>
        </p:txBody>
      </p:sp>
    </p:spTree>
    <p:extLst>
      <p:ext uri="{BB962C8B-B14F-4D97-AF65-F5344CB8AC3E}">
        <p14:creationId xmlns:p14="http://schemas.microsoft.com/office/powerpoint/2010/main" val="141062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18" name="TextBox 17">
            <a:extLst>
              <a:ext uri="{FF2B5EF4-FFF2-40B4-BE49-F238E27FC236}">
                <a16:creationId xmlns:a16="http://schemas.microsoft.com/office/drawing/2014/main" id="{7EB39862-5CFC-4679-A133-43A1DC6205EB}"/>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sp>
        <p:nvSpPr>
          <p:cNvPr id="20" name="TextBox 19">
            <a:extLst>
              <a:ext uri="{FF2B5EF4-FFF2-40B4-BE49-F238E27FC236}">
                <a16:creationId xmlns:a16="http://schemas.microsoft.com/office/drawing/2014/main" id="{CAE4ACC0-43F0-48DE-8D6F-B55793012F22}"/>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267712" y="1382078"/>
            <a:ext cx="1790700" cy="373241"/>
          </a:xfrm>
          <a:prstGeom prst="rect">
            <a:avLst/>
          </a:prstGeom>
          <a:noFill/>
        </p:spPr>
        <p:txBody>
          <a:bodyPr wrap="square" rtlCol="0">
            <a:spAutoFit/>
          </a:bodyPr>
          <a:lstStyle/>
          <a:p>
            <a:r>
              <a:rPr lang="en-US"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562600" y="138207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2895600" y="1382078"/>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691891" y="199135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6" name="TextBox 25">
            <a:extLst>
              <a:ext uri="{FF2B5EF4-FFF2-40B4-BE49-F238E27FC236}">
                <a16:creationId xmlns:a16="http://schemas.microsoft.com/office/drawing/2014/main" id="{004E1984-21CA-442B-85E6-089F615DD971}"/>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4" name="TextBox 3">
            <a:extLst>
              <a:ext uri="{FF2B5EF4-FFF2-40B4-BE49-F238E27FC236}">
                <a16:creationId xmlns:a16="http://schemas.microsoft.com/office/drawing/2014/main" id="{F8FA0BFB-3812-49CC-A50B-8B00BB41CAD1}"/>
              </a:ext>
            </a:extLst>
          </p:cNvPr>
          <p:cNvSpPr txBox="1"/>
          <p:nvPr/>
        </p:nvSpPr>
        <p:spPr>
          <a:xfrm>
            <a:off x="2438402" y="6172200"/>
            <a:ext cx="4267197" cy="461665"/>
          </a:xfrm>
          <a:prstGeom prst="rect">
            <a:avLst/>
          </a:prstGeom>
          <a:noFill/>
        </p:spPr>
        <p:txBody>
          <a:bodyPr wrap="square" rtlCol="0">
            <a:spAutoFit/>
          </a:bodyPr>
          <a:lstStyle/>
          <a:p>
            <a:pPr algn="ctr"/>
            <a:r>
              <a:rPr lang="en-US" sz="2400" dirty="0"/>
              <a:t>Generate Public and Private Keys</a:t>
            </a:r>
          </a:p>
        </p:txBody>
      </p:sp>
    </p:spTree>
    <p:extLst>
      <p:ext uri="{BB962C8B-B14F-4D97-AF65-F5344CB8AC3E}">
        <p14:creationId xmlns:p14="http://schemas.microsoft.com/office/powerpoint/2010/main" val="328868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267712" y="1382078"/>
            <a:ext cx="1790700" cy="373241"/>
          </a:xfrm>
          <a:prstGeom prst="rect">
            <a:avLst/>
          </a:prstGeom>
          <a:noFill/>
        </p:spPr>
        <p:txBody>
          <a:bodyPr wrap="square" rtlCol="0">
            <a:spAutoFit/>
          </a:bodyPr>
          <a:lstStyle/>
          <a:p>
            <a:r>
              <a:rPr lang="en-US"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562600" y="138207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2895600" y="1382078"/>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691891" y="199135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cxnSp>
        <p:nvCxnSpPr>
          <p:cNvPr id="5" name="Straight Arrow Connector 4">
            <a:extLst>
              <a:ext uri="{FF2B5EF4-FFF2-40B4-BE49-F238E27FC236}">
                <a16:creationId xmlns:a16="http://schemas.microsoft.com/office/drawing/2014/main" id="{DB96ABC6-39F0-4D11-B10A-528D992BD758}"/>
              </a:ext>
            </a:extLst>
          </p:cNvPr>
          <p:cNvCxnSpPr>
            <a:cxnSpLocks/>
            <a:stCxn id="3" idx="5"/>
            <a:endCxn id="21" idx="2"/>
          </p:cNvCxnSpPr>
          <p:nvPr/>
        </p:nvCxnSpPr>
        <p:spPr>
          <a:xfrm>
            <a:off x="4593787" y="2873984"/>
            <a:ext cx="2058793" cy="103414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9EC011-5DBD-4626-A004-02A86DF0A893}"/>
              </a:ext>
            </a:extLst>
          </p:cNvPr>
          <p:cNvCxnSpPr>
            <a:cxnSpLocks/>
            <a:stCxn id="3" idx="3"/>
            <a:endCxn id="19" idx="6"/>
          </p:cNvCxnSpPr>
          <p:nvPr/>
        </p:nvCxnSpPr>
        <p:spPr>
          <a:xfrm flipH="1">
            <a:off x="2090419" y="2873984"/>
            <a:ext cx="1756213" cy="114824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63535DD8-BEA2-41A6-9FD1-45B327BD542E}"/>
              </a:ext>
            </a:extLst>
          </p:cNvPr>
          <p:cNvSpPr/>
          <p:nvPr/>
        </p:nvSpPr>
        <p:spPr>
          <a:xfrm>
            <a:off x="1033782" y="3505200"/>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1" name="Flowchart: Connector 20">
            <a:extLst>
              <a:ext uri="{FF2B5EF4-FFF2-40B4-BE49-F238E27FC236}">
                <a16:creationId xmlns:a16="http://schemas.microsoft.com/office/drawing/2014/main" id="{61239B7B-585F-4414-9D2B-3DC88C7D2EA5}"/>
              </a:ext>
            </a:extLst>
          </p:cNvPr>
          <p:cNvSpPr/>
          <p:nvPr/>
        </p:nvSpPr>
        <p:spPr>
          <a:xfrm>
            <a:off x="6652580" y="339109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32" name="TextBox 31">
            <a:extLst>
              <a:ext uri="{FF2B5EF4-FFF2-40B4-BE49-F238E27FC236}">
                <a16:creationId xmlns:a16="http://schemas.microsoft.com/office/drawing/2014/main" id="{F6B7439C-B791-45AD-ACB9-9B772BBD2266}"/>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33" name="TextBox 32">
            <a:extLst>
              <a:ext uri="{FF2B5EF4-FFF2-40B4-BE49-F238E27FC236}">
                <a16:creationId xmlns:a16="http://schemas.microsoft.com/office/drawing/2014/main" id="{20E2FD6B-1654-42A3-8125-1AA5D6358B4F}"/>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35" name="TextBox 34">
            <a:extLst>
              <a:ext uri="{FF2B5EF4-FFF2-40B4-BE49-F238E27FC236}">
                <a16:creationId xmlns:a16="http://schemas.microsoft.com/office/drawing/2014/main" id="{46C38820-FE4D-4C56-90A8-A9E5F2FC077E}"/>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sp>
        <p:nvSpPr>
          <p:cNvPr id="36" name="TextBox 35">
            <a:extLst>
              <a:ext uri="{FF2B5EF4-FFF2-40B4-BE49-F238E27FC236}">
                <a16:creationId xmlns:a16="http://schemas.microsoft.com/office/drawing/2014/main" id="{AA83DD82-D07B-48D6-B8A8-DE6B3F9976C8}"/>
              </a:ext>
            </a:extLst>
          </p:cNvPr>
          <p:cNvSpPr txBox="1"/>
          <p:nvPr/>
        </p:nvSpPr>
        <p:spPr>
          <a:xfrm>
            <a:off x="2286007" y="6172200"/>
            <a:ext cx="4571987" cy="461665"/>
          </a:xfrm>
          <a:prstGeom prst="rect">
            <a:avLst/>
          </a:prstGeom>
          <a:noFill/>
        </p:spPr>
        <p:txBody>
          <a:bodyPr wrap="square" rtlCol="0">
            <a:spAutoFit/>
          </a:bodyPr>
          <a:lstStyle/>
          <a:p>
            <a:pPr algn="ctr"/>
            <a:r>
              <a:rPr lang="en-US" sz="2400" dirty="0"/>
              <a:t>Acquire Public Generator and Base</a:t>
            </a:r>
          </a:p>
        </p:txBody>
      </p:sp>
    </p:spTree>
    <p:extLst>
      <p:ext uri="{BB962C8B-B14F-4D97-AF65-F5344CB8AC3E}">
        <p14:creationId xmlns:p14="http://schemas.microsoft.com/office/powerpoint/2010/main" val="56232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424557" y="1382078"/>
            <a:ext cx="2294886" cy="461665"/>
          </a:xfrm>
          <a:prstGeom prst="rect">
            <a:avLst/>
          </a:prstGeom>
          <a:noFill/>
        </p:spPr>
        <p:txBody>
          <a:bodyPr wrap="square" rtlCol="0">
            <a:spAutoFit/>
          </a:bodyPr>
          <a:lstStyle/>
          <a:p>
            <a:r>
              <a:rPr lang="en-US" sz="2400"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724523" y="139985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3124200" y="1413480"/>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896358" y="199135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19" name="Flowchart: Connector 18">
            <a:extLst>
              <a:ext uri="{FF2B5EF4-FFF2-40B4-BE49-F238E27FC236}">
                <a16:creationId xmlns:a16="http://schemas.microsoft.com/office/drawing/2014/main" id="{63535DD8-BEA2-41A6-9FD1-45B327BD542E}"/>
              </a:ext>
            </a:extLst>
          </p:cNvPr>
          <p:cNvSpPr/>
          <p:nvPr/>
        </p:nvSpPr>
        <p:spPr>
          <a:xfrm>
            <a:off x="1026957" y="495835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1" name="Flowchart: Connector 20">
            <a:extLst>
              <a:ext uri="{FF2B5EF4-FFF2-40B4-BE49-F238E27FC236}">
                <a16:creationId xmlns:a16="http://schemas.microsoft.com/office/drawing/2014/main" id="{61239B7B-585F-4414-9D2B-3DC88C7D2EA5}"/>
              </a:ext>
            </a:extLst>
          </p:cNvPr>
          <p:cNvSpPr/>
          <p:nvPr/>
        </p:nvSpPr>
        <p:spPr>
          <a:xfrm>
            <a:off x="6645908" y="4958358"/>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16" name="TextBox 15">
            <a:extLst>
              <a:ext uri="{FF2B5EF4-FFF2-40B4-BE49-F238E27FC236}">
                <a16:creationId xmlns:a16="http://schemas.microsoft.com/office/drawing/2014/main" id="{9169135F-D677-4D20-A9AB-05619AED4558}"/>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17" name="TextBox 16">
            <a:extLst>
              <a:ext uri="{FF2B5EF4-FFF2-40B4-BE49-F238E27FC236}">
                <a16:creationId xmlns:a16="http://schemas.microsoft.com/office/drawing/2014/main" id="{EE6927E7-BDCA-4FBE-AA7E-7CA5F0820CCD}"/>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22" name="TextBox 21">
            <a:extLst>
              <a:ext uri="{FF2B5EF4-FFF2-40B4-BE49-F238E27FC236}">
                <a16:creationId xmlns:a16="http://schemas.microsoft.com/office/drawing/2014/main" id="{E07E30A3-C2E0-48A0-A42C-C53448785B89}"/>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cxnSp>
        <p:nvCxnSpPr>
          <p:cNvPr id="24" name="Straight Arrow Connector 23">
            <a:extLst>
              <a:ext uri="{FF2B5EF4-FFF2-40B4-BE49-F238E27FC236}">
                <a16:creationId xmlns:a16="http://schemas.microsoft.com/office/drawing/2014/main" id="{0247167B-6D34-4693-8B14-D16D698D0D22}"/>
              </a:ext>
            </a:extLst>
          </p:cNvPr>
          <p:cNvCxnSpPr>
            <a:cxnSpLocks/>
            <a:stCxn id="28" idx="4"/>
            <a:endCxn id="33" idx="0"/>
          </p:cNvCxnSpPr>
          <p:nvPr/>
        </p:nvCxnSpPr>
        <p:spPr>
          <a:xfrm flipH="1">
            <a:off x="1548452" y="3070662"/>
            <a:ext cx="13649" cy="4268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6D961DF-C93E-4F64-9498-566C950B4F90}"/>
              </a:ext>
            </a:extLst>
          </p:cNvPr>
          <p:cNvCxnSpPr>
            <a:cxnSpLocks/>
            <a:stCxn id="29" idx="4"/>
            <a:endCxn id="34" idx="0"/>
          </p:cNvCxnSpPr>
          <p:nvPr/>
        </p:nvCxnSpPr>
        <p:spPr>
          <a:xfrm flipH="1">
            <a:off x="7174228" y="3116382"/>
            <a:ext cx="2" cy="4115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2DE9081D-3D64-465E-A472-E45E1A3155BE}"/>
              </a:ext>
            </a:extLst>
          </p:cNvPr>
          <p:cNvSpPr/>
          <p:nvPr/>
        </p:nvSpPr>
        <p:spPr>
          <a:xfrm>
            <a:off x="1020133" y="3497481"/>
            <a:ext cx="1056637" cy="1034059"/>
          </a:xfrm>
          <a:prstGeom prst="flowChartConnector">
            <a:avLst/>
          </a:prstGeom>
          <a:solidFill>
            <a:srgbClr val="007E5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4" name="Flowchart: Connector 33">
            <a:extLst>
              <a:ext uri="{FF2B5EF4-FFF2-40B4-BE49-F238E27FC236}">
                <a16:creationId xmlns:a16="http://schemas.microsoft.com/office/drawing/2014/main" id="{07CB7A2B-1527-47C1-AC9F-8B2B5A17A3FC}"/>
              </a:ext>
            </a:extLst>
          </p:cNvPr>
          <p:cNvSpPr/>
          <p:nvPr/>
        </p:nvSpPr>
        <p:spPr>
          <a:xfrm>
            <a:off x="6645909" y="3527961"/>
            <a:ext cx="1056637" cy="1034059"/>
          </a:xfrm>
          <a:prstGeom prst="flowChartConnector">
            <a:avLst/>
          </a:prstGeom>
          <a:solidFill>
            <a:srgbClr val="805B5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cxnSp>
        <p:nvCxnSpPr>
          <p:cNvPr id="37" name="Straight Arrow Connector 36">
            <a:extLst>
              <a:ext uri="{FF2B5EF4-FFF2-40B4-BE49-F238E27FC236}">
                <a16:creationId xmlns:a16="http://schemas.microsoft.com/office/drawing/2014/main" id="{03DD8E02-6CAB-4A8D-A771-16A5FF0343C0}"/>
              </a:ext>
            </a:extLst>
          </p:cNvPr>
          <p:cNvCxnSpPr>
            <a:cxnSpLocks/>
            <a:stCxn id="21" idx="0"/>
            <a:endCxn id="34" idx="4"/>
          </p:cNvCxnSpPr>
          <p:nvPr/>
        </p:nvCxnSpPr>
        <p:spPr>
          <a:xfrm flipV="1">
            <a:off x="7174227" y="4562020"/>
            <a:ext cx="1" cy="396338"/>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E45CA0B-F768-4164-B3AE-D3855AD1ADF2}"/>
              </a:ext>
            </a:extLst>
          </p:cNvPr>
          <p:cNvCxnSpPr>
            <a:cxnSpLocks/>
            <a:stCxn id="19" idx="0"/>
            <a:endCxn id="33" idx="4"/>
          </p:cNvCxnSpPr>
          <p:nvPr/>
        </p:nvCxnSpPr>
        <p:spPr>
          <a:xfrm flipH="1" flipV="1">
            <a:off x="1548452" y="4531540"/>
            <a:ext cx="6824" cy="4268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5CC9800-11DA-49CC-8318-56A34B9A43CF}"/>
              </a:ext>
            </a:extLst>
          </p:cNvPr>
          <p:cNvSpPr txBox="1"/>
          <p:nvPr/>
        </p:nvSpPr>
        <p:spPr>
          <a:xfrm>
            <a:off x="1333505" y="6172200"/>
            <a:ext cx="6476991" cy="461665"/>
          </a:xfrm>
          <a:prstGeom prst="rect">
            <a:avLst/>
          </a:prstGeom>
          <a:noFill/>
        </p:spPr>
        <p:txBody>
          <a:bodyPr wrap="square" rtlCol="0">
            <a:spAutoFit/>
          </a:bodyPr>
          <a:lstStyle/>
          <a:p>
            <a:pPr algn="ctr"/>
            <a:r>
              <a:rPr lang="en-US" sz="2400" dirty="0"/>
              <a:t>Mix Private Key and Public Key to create a key pair</a:t>
            </a:r>
          </a:p>
        </p:txBody>
      </p:sp>
    </p:spTree>
    <p:extLst>
      <p:ext uri="{BB962C8B-B14F-4D97-AF65-F5344CB8AC3E}">
        <p14:creationId xmlns:p14="http://schemas.microsoft.com/office/powerpoint/2010/main" val="356812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424557" y="1382078"/>
            <a:ext cx="2294886" cy="461665"/>
          </a:xfrm>
          <a:prstGeom prst="rect">
            <a:avLst/>
          </a:prstGeom>
          <a:noFill/>
        </p:spPr>
        <p:txBody>
          <a:bodyPr wrap="square" rtlCol="0">
            <a:spAutoFit/>
          </a:bodyPr>
          <a:lstStyle/>
          <a:p>
            <a:r>
              <a:rPr lang="en-US" sz="2400"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724523" y="139985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3124200" y="1413480"/>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896358" y="1991359"/>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16" name="TextBox 15">
            <a:extLst>
              <a:ext uri="{FF2B5EF4-FFF2-40B4-BE49-F238E27FC236}">
                <a16:creationId xmlns:a16="http://schemas.microsoft.com/office/drawing/2014/main" id="{9169135F-D677-4D20-A9AB-05619AED4558}"/>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17" name="TextBox 16">
            <a:extLst>
              <a:ext uri="{FF2B5EF4-FFF2-40B4-BE49-F238E27FC236}">
                <a16:creationId xmlns:a16="http://schemas.microsoft.com/office/drawing/2014/main" id="{EE6927E7-BDCA-4FBE-AA7E-7CA5F0820CCD}"/>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22" name="TextBox 21">
            <a:extLst>
              <a:ext uri="{FF2B5EF4-FFF2-40B4-BE49-F238E27FC236}">
                <a16:creationId xmlns:a16="http://schemas.microsoft.com/office/drawing/2014/main" id="{E07E30A3-C2E0-48A0-A42C-C53448785B89}"/>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sp>
        <p:nvSpPr>
          <p:cNvPr id="33" name="Flowchart: Connector 32">
            <a:extLst>
              <a:ext uri="{FF2B5EF4-FFF2-40B4-BE49-F238E27FC236}">
                <a16:creationId xmlns:a16="http://schemas.microsoft.com/office/drawing/2014/main" id="{2DE9081D-3D64-465E-A472-E45E1A3155BE}"/>
              </a:ext>
            </a:extLst>
          </p:cNvPr>
          <p:cNvSpPr/>
          <p:nvPr/>
        </p:nvSpPr>
        <p:spPr>
          <a:xfrm>
            <a:off x="996952" y="4800600"/>
            <a:ext cx="1056637" cy="1034059"/>
          </a:xfrm>
          <a:prstGeom prst="flowChartConnector">
            <a:avLst/>
          </a:prstGeom>
          <a:solidFill>
            <a:srgbClr val="007E5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4" name="Flowchart: Connector 33">
            <a:extLst>
              <a:ext uri="{FF2B5EF4-FFF2-40B4-BE49-F238E27FC236}">
                <a16:creationId xmlns:a16="http://schemas.microsoft.com/office/drawing/2014/main" id="{07CB7A2B-1527-47C1-AC9F-8B2B5A17A3FC}"/>
              </a:ext>
            </a:extLst>
          </p:cNvPr>
          <p:cNvSpPr/>
          <p:nvPr/>
        </p:nvSpPr>
        <p:spPr>
          <a:xfrm>
            <a:off x="6645909" y="3527961"/>
            <a:ext cx="1056637" cy="1034059"/>
          </a:xfrm>
          <a:prstGeom prst="flowChartConnector">
            <a:avLst/>
          </a:prstGeom>
          <a:solidFill>
            <a:srgbClr val="805B5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cxnSp>
        <p:nvCxnSpPr>
          <p:cNvPr id="20" name="Straight Arrow Connector 19">
            <a:extLst>
              <a:ext uri="{FF2B5EF4-FFF2-40B4-BE49-F238E27FC236}">
                <a16:creationId xmlns:a16="http://schemas.microsoft.com/office/drawing/2014/main" id="{ACCC443C-7056-4098-A990-738A2CABE2C8}"/>
              </a:ext>
            </a:extLst>
          </p:cNvPr>
          <p:cNvCxnSpPr>
            <a:cxnSpLocks/>
          </p:cNvCxnSpPr>
          <p:nvPr/>
        </p:nvCxnSpPr>
        <p:spPr>
          <a:xfrm flipH="1">
            <a:off x="1548452" y="3070662"/>
            <a:ext cx="13649" cy="426819"/>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7B493F71-2625-44FD-8246-D673649E8DF9}"/>
              </a:ext>
            </a:extLst>
          </p:cNvPr>
          <p:cNvSpPr/>
          <p:nvPr/>
        </p:nvSpPr>
        <p:spPr>
          <a:xfrm>
            <a:off x="1002032" y="3510460"/>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1" name="Flowchart: Connector 30">
            <a:extLst>
              <a:ext uri="{FF2B5EF4-FFF2-40B4-BE49-F238E27FC236}">
                <a16:creationId xmlns:a16="http://schemas.microsoft.com/office/drawing/2014/main" id="{EE1F66E6-3EC6-4850-A8F8-14C7128A754A}"/>
              </a:ext>
            </a:extLst>
          </p:cNvPr>
          <p:cNvSpPr/>
          <p:nvPr/>
        </p:nvSpPr>
        <p:spPr>
          <a:xfrm>
            <a:off x="3895729" y="3497481"/>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2" name="Flowchart: Connector 31">
            <a:extLst>
              <a:ext uri="{FF2B5EF4-FFF2-40B4-BE49-F238E27FC236}">
                <a16:creationId xmlns:a16="http://schemas.microsoft.com/office/drawing/2014/main" id="{7DE99F3E-DEFF-488B-B24D-3CCDBD85F663}"/>
              </a:ext>
            </a:extLst>
          </p:cNvPr>
          <p:cNvSpPr/>
          <p:nvPr/>
        </p:nvSpPr>
        <p:spPr>
          <a:xfrm>
            <a:off x="6663692" y="4800599"/>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5" name="Flowchart: Connector 34">
            <a:extLst>
              <a:ext uri="{FF2B5EF4-FFF2-40B4-BE49-F238E27FC236}">
                <a16:creationId xmlns:a16="http://schemas.microsoft.com/office/drawing/2014/main" id="{6669F686-53D2-4EC7-B2DE-F7C68DDDFBD8}"/>
              </a:ext>
            </a:extLst>
          </p:cNvPr>
          <p:cNvSpPr/>
          <p:nvPr/>
        </p:nvSpPr>
        <p:spPr>
          <a:xfrm>
            <a:off x="3896358" y="4800599"/>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cxnSp>
        <p:nvCxnSpPr>
          <p:cNvPr id="41" name="Straight Arrow Connector 40">
            <a:extLst>
              <a:ext uri="{FF2B5EF4-FFF2-40B4-BE49-F238E27FC236}">
                <a16:creationId xmlns:a16="http://schemas.microsoft.com/office/drawing/2014/main" id="{F0098DD0-1099-435E-8555-A30B3194E3A1}"/>
              </a:ext>
            </a:extLst>
          </p:cNvPr>
          <p:cNvCxnSpPr>
            <a:cxnSpLocks/>
            <a:stCxn id="31" idx="2"/>
            <a:endCxn id="26" idx="6"/>
          </p:cNvCxnSpPr>
          <p:nvPr/>
        </p:nvCxnSpPr>
        <p:spPr>
          <a:xfrm flipH="1">
            <a:off x="2058669" y="4014511"/>
            <a:ext cx="1837060" cy="12979"/>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6F7698-D7E4-4890-A090-7CCC5EA7EF23}"/>
              </a:ext>
            </a:extLst>
          </p:cNvPr>
          <p:cNvCxnSpPr>
            <a:cxnSpLocks/>
            <a:stCxn id="34" idx="2"/>
            <a:endCxn id="31" idx="6"/>
          </p:cNvCxnSpPr>
          <p:nvPr/>
        </p:nvCxnSpPr>
        <p:spPr>
          <a:xfrm flipH="1" flipV="1">
            <a:off x="4952366" y="4014511"/>
            <a:ext cx="1693543" cy="3048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0C76CC-CD09-456F-A0D6-B01FB55FB60E}"/>
              </a:ext>
            </a:extLst>
          </p:cNvPr>
          <p:cNvCxnSpPr>
            <a:cxnSpLocks/>
            <a:stCxn id="35" idx="6"/>
            <a:endCxn id="32" idx="2"/>
          </p:cNvCxnSpPr>
          <p:nvPr/>
        </p:nvCxnSpPr>
        <p:spPr>
          <a:xfrm>
            <a:off x="4952995" y="5317629"/>
            <a:ext cx="1710697" cy="0"/>
          </a:xfrm>
          <a:prstGeom prst="straightConnector1">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D6F81EF-EF83-443F-AFE5-5D0BDDBD47FF}"/>
              </a:ext>
            </a:extLst>
          </p:cNvPr>
          <p:cNvCxnSpPr>
            <a:cxnSpLocks/>
            <a:stCxn id="33" idx="6"/>
            <a:endCxn id="35" idx="2"/>
          </p:cNvCxnSpPr>
          <p:nvPr/>
        </p:nvCxnSpPr>
        <p:spPr>
          <a:xfrm flipV="1">
            <a:off x="2053589" y="5317629"/>
            <a:ext cx="1842769" cy="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48D047-D03D-4DCA-A1D4-4729B4A5C5E7}"/>
              </a:ext>
            </a:extLst>
          </p:cNvPr>
          <p:cNvSpPr txBox="1"/>
          <p:nvPr/>
        </p:nvSpPr>
        <p:spPr>
          <a:xfrm>
            <a:off x="1333505" y="6172200"/>
            <a:ext cx="6476991" cy="461665"/>
          </a:xfrm>
          <a:prstGeom prst="rect">
            <a:avLst/>
          </a:prstGeom>
          <a:noFill/>
        </p:spPr>
        <p:txBody>
          <a:bodyPr wrap="square" rtlCol="0">
            <a:spAutoFit/>
          </a:bodyPr>
          <a:lstStyle/>
          <a:p>
            <a:pPr algn="ctr"/>
            <a:r>
              <a:rPr lang="en-US" sz="2400" dirty="0"/>
              <a:t>Send Key pairs over insecure network</a:t>
            </a:r>
          </a:p>
        </p:txBody>
      </p:sp>
    </p:spTree>
    <p:extLst>
      <p:ext uri="{BB962C8B-B14F-4D97-AF65-F5344CB8AC3E}">
        <p14:creationId xmlns:p14="http://schemas.microsoft.com/office/powerpoint/2010/main" val="282012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III.   Architecture Picture</a:t>
            </a:r>
          </a:p>
        </p:txBody>
      </p:sp>
      <p:sp>
        <p:nvSpPr>
          <p:cNvPr id="23" name="TextBox 22">
            <a:extLst>
              <a:ext uri="{FF2B5EF4-FFF2-40B4-BE49-F238E27FC236}">
                <a16:creationId xmlns:a16="http://schemas.microsoft.com/office/drawing/2014/main" id="{078D16E9-8015-450C-9AA1-38C07834BAA1}"/>
              </a:ext>
            </a:extLst>
          </p:cNvPr>
          <p:cNvSpPr txBox="1"/>
          <p:nvPr/>
        </p:nvSpPr>
        <p:spPr>
          <a:xfrm>
            <a:off x="3424557" y="1382078"/>
            <a:ext cx="2294886" cy="461665"/>
          </a:xfrm>
          <a:prstGeom prst="rect">
            <a:avLst/>
          </a:prstGeom>
          <a:noFill/>
        </p:spPr>
        <p:txBody>
          <a:bodyPr wrap="square" rtlCol="0">
            <a:spAutoFit/>
          </a:bodyPr>
          <a:lstStyle/>
          <a:p>
            <a:r>
              <a:rPr lang="en-US" sz="2400" dirty="0"/>
              <a:t>Unsafe Network</a:t>
            </a:r>
          </a:p>
        </p:txBody>
      </p:sp>
      <p:cxnSp>
        <p:nvCxnSpPr>
          <p:cNvPr id="25" name="Straight Connector 24">
            <a:extLst>
              <a:ext uri="{FF2B5EF4-FFF2-40B4-BE49-F238E27FC236}">
                <a16:creationId xmlns:a16="http://schemas.microsoft.com/office/drawing/2014/main" id="{C458D28B-049B-40AF-93E4-E747E60722BE}"/>
              </a:ext>
            </a:extLst>
          </p:cNvPr>
          <p:cNvCxnSpPr/>
          <p:nvPr/>
        </p:nvCxnSpPr>
        <p:spPr>
          <a:xfrm>
            <a:off x="5724523" y="1399858"/>
            <a:ext cx="0" cy="4602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A46C2A-BB9C-448B-BA8D-5E641E65FF2F}"/>
              </a:ext>
            </a:extLst>
          </p:cNvPr>
          <p:cNvCxnSpPr/>
          <p:nvPr/>
        </p:nvCxnSpPr>
        <p:spPr>
          <a:xfrm>
            <a:off x="3124200" y="1413480"/>
            <a:ext cx="0" cy="4637722"/>
          </a:xfrm>
          <a:prstGeom prst="line">
            <a:avLst/>
          </a:prstGeom>
        </p:spPr>
        <p:style>
          <a:lnRef idx="1">
            <a:schemeClr val="accent1"/>
          </a:lnRef>
          <a:fillRef idx="0">
            <a:schemeClr val="accent1"/>
          </a:fillRef>
          <a:effectRef idx="0">
            <a:schemeClr val="accent1"/>
          </a:effectRef>
          <a:fontRef idx="minor">
            <a:schemeClr val="tx1"/>
          </a:fontRef>
        </p:style>
      </p:cxnSp>
      <p:sp>
        <p:nvSpPr>
          <p:cNvPr id="3" name="Flowchart: Connector 2">
            <a:extLst>
              <a:ext uri="{FF2B5EF4-FFF2-40B4-BE49-F238E27FC236}">
                <a16:creationId xmlns:a16="http://schemas.microsoft.com/office/drawing/2014/main" id="{9383D1B8-2D30-4FE7-A850-7B3D64DD5251}"/>
              </a:ext>
            </a:extLst>
          </p:cNvPr>
          <p:cNvSpPr/>
          <p:nvPr/>
        </p:nvSpPr>
        <p:spPr>
          <a:xfrm>
            <a:off x="3896358" y="1798051"/>
            <a:ext cx="1056637" cy="1034059"/>
          </a:xfrm>
          <a:prstGeom prst="flowChartConnector">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p:txBody>
      </p:sp>
      <p:sp>
        <p:nvSpPr>
          <p:cNvPr id="28" name="Flowchart: Connector 27">
            <a:extLst>
              <a:ext uri="{FF2B5EF4-FFF2-40B4-BE49-F238E27FC236}">
                <a16:creationId xmlns:a16="http://schemas.microsoft.com/office/drawing/2014/main" id="{38535A5F-EC16-4C40-82E7-581C46B9D135}"/>
              </a:ext>
            </a:extLst>
          </p:cNvPr>
          <p:cNvSpPr/>
          <p:nvPr/>
        </p:nvSpPr>
        <p:spPr>
          <a:xfrm>
            <a:off x="981712" y="1946117"/>
            <a:ext cx="1160777" cy="1124545"/>
          </a:xfrm>
          <a:prstGeom prst="flowChartConnector">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29" name="Flowchart: Connector 28">
            <a:extLst>
              <a:ext uri="{FF2B5EF4-FFF2-40B4-BE49-F238E27FC236}">
                <a16:creationId xmlns:a16="http://schemas.microsoft.com/office/drawing/2014/main" id="{D7E5610B-EA23-4FA1-9FAE-3A3793306BF5}"/>
              </a:ext>
            </a:extLst>
          </p:cNvPr>
          <p:cNvSpPr/>
          <p:nvPr/>
        </p:nvSpPr>
        <p:spPr>
          <a:xfrm>
            <a:off x="6593841" y="1991837"/>
            <a:ext cx="1160777" cy="1124545"/>
          </a:xfrm>
          <a:prstGeom prst="flowChartConnector">
            <a:avLst/>
          </a:prstGeom>
          <a:solidFill>
            <a:srgbClr val="FF00AB"/>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Private Key</a:t>
            </a:r>
          </a:p>
        </p:txBody>
      </p:sp>
      <p:sp>
        <p:nvSpPr>
          <p:cNvPr id="16" name="TextBox 15">
            <a:extLst>
              <a:ext uri="{FF2B5EF4-FFF2-40B4-BE49-F238E27FC236}">
                <a16:creationId xmlns:a16="http://schemas.microsoft.com/office/drawing/2014/main" id="{9169135F-D677-4D20-A9AB-05619AED4558}"/>
              </a:ext>
            </a:extLst>
          </p:cNvPr>
          <p:cNvSpPr txBox="1"/>
          <p:nvPr/>
        </p:nvSpPr>
        <p:spPr>
          <a:xfrm>
            <a:off x="6496052" y="1382078"/>
            <a:ext cx="1356353" cy="461665"/>
          </a:xfrm>
          <a:prstGeom prst="rect">
            <a:avLst/>
          </a:prstGeom>
          <a:noFill/>
        </p:spPr>
        <p:txBody>
          <a:bodyPr wrap="square" rtlCol="0">
            <a:spAutoFit/>
          </a:bodyPr>
          <a:lstStyle/>
          <a:p>
            <a:r>
              <a:rPr lang="en-US" sz="2400" dirty="0">
                <a:solidFill>
                  <a:srgbClr val="FF00AB"/>
                </a:solidFill>
              </a:rPr>
              <a:t>Charlotte</a:t>
            </a:r>
          </a:p>
        </p:txBody>
      </p:sp>
      <p:sp>
        <p:nvSpPr>
          <p:cNvPr id="17" name="TextBox 16">
            <a:extLst>
              <a:ext uri="{FF2B5EF4-FFF2-40B4-BE49-F238E27FC236}">
                <a16:creationId xmlns:a16="http://schemas.microsoft.com/office/drawing/2014/main" id="{EE6927E7-BDCA-4FBE-AA7E-7CA5F0820CCD}"/>
              </a:ext>
            </a:extLst>
          </p:cNvPr>
          <p:cNvSpPr txBox="1"/>
          <p:nvPr/>
        </p:nvSpPr>
        <p:spPr>
          <a:xfrm>
            <a:off x="6568441" y="0"/>
            <a:ext cx="2104387" cy="1446550"/>
          </a:xfrm>
          <a:prstGeom prst="rect">
            <a:avLst/>
          </a:prstGeom>
          <a:noFill/>
        </p:spPr>
        <p:txBody>
          <a:bodyPr wrap="square" rtlCol="0">
            <a:spAutoFit/>
          </a:bodyPr>
          <a:lstStyle/>
          <a:p>
            <a:pPr algn="ctr"/>
            <a:r>
              <a:rPr lang="en-US" sz="3200" b="1" dirty="0"/>
              <a:t>Key</a:t>
            </a:r>
          </a:p>
          <a:p>
            <a:pPr algn="ctr"/>
            <a:r>
              <a:rPr lang="en-US" sz="2800" dirty="0">
                <a:solidFill>
                  <a:srgbClr val="FF0000"/>
                </a:solidFill>
              </a:rPr>
              <a:t>Secret Info</a:t>
            </a:r>
          </a:p>
          <a:p>
            <a:pPr algn="ctr"/>
            <a:r>
              <a:rPr lang="en-US" sz="2800" dirty="0">
                <a:solidFill>
                  <a:srgbClr val="0070C0"/>
                </a:solidFill>
              </a:rPr>
              <a:t>Public Info</a:t>
            </a:r>
          </a:p>
        </p:txBody>
      </p:sp>
      <p:sp>
        <p:nvSpPr>
          <p:cNvPr id="22" name="TextBox 21">
            <a:extLst>
              <a:ext uri="{FF2B5EF4-FFF2-40B4-BE49-F238E27FC236}">
                <a16:creationId xmlns:a16="http://schemas.microsoft.com/office/drawing/2014/main" id="{E07E30A3-C2E0-48A0-A42C-C53448785B89}"/>
              </a:ext>
            </a:extLst>
          </p:cNvPr>
          <p:cNvSpPr txBox="1"/>
          <p:nvPr/>
        </p:nvSpPr>
        <p:spPr>
          <a:xfrm>
            <a:off x="981712" y="1413480"/>
            <a:ext cx="1144270" cy="461665"/>
          </a:xfrm>
          <a:prstGeom prst="rect">
            <a:avLst/>
          </a:prstGeom>
          <a:noFill/>
        </p:spPr>
        <p:txBody>
          <a:bodyPr wrap="square" rtlCol="0">
            <a:spAutoFit/>
          </a:bodyPr>
          <a:lstStyle/>
          <a:p>
            <a:pPr algn="ctr"/>
            <a:r>
              <a:rPr lang="en-US" sz="2400" dirty="0">
                <a:solidFill>
                  <a:srgbClr val="0070C0"/>
                </a:solidFill>
              </a:rPr>
              <a:t>Liam</a:t>
            </a:r>
          </a:p>
        </p:txBody>
      </p:sp>
      <p:sp>
        <p:nvSpPr>
          <p:cNvPr id="33" name="Flowchart: Connector 32">
            <a:extLst>
              <a:ext uri="{FF2B5EF4-FFF2-40B4-BE49-F238E27FC236}">
                <a16:creationId xmlns:a16="http://schemas.microsoft.com/office/drawing/2014/main" id="{2DE9081D-3D64-465E-A472-E45E1A3155BE}"/>
              </a:ext>
            </a:extLst>
          </p:cNvPr>
          <p:cNvSpPr/>
          <p:nvPr/>
        </p:nvSpPr>
        <p:spPr>
          <a:xfrm>
            <a:off x="1002031" y="4914996"/>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4" name="Flowchart: Connector 33">
            <a:extLst>
              <a:ext uri="{FF2B5EF4-FFF2-40B4-BE49-F238E27FC236}">
                <a16:creationId xmlns:a16="http://schemas.microsoft.com/office/drawing/2014/main" id="{07CB7A2B-1527-47C1-AC9F-8B2B5A17A3FC}"/>
              </a:ext>
            </a:extLst>
          </p:cNvPr>
          <p:cNvSpPr/>
          <p:nvPr/>
        </p:nvSpPr>
        <p:spPr>
          <a:xfrm>
            <a:off x="6645909" y="3527961"/>
            <a:ext cx="1056637" cy="1034059"/>
          </a:xfrm>
          <a:prstGeom prst="flowChartConnector">
            <a:avLst/>
          </a:prstGeom>
          <a:solidFill>
            <a:srgbClr val="55547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Shared</a:t>
            </a:r>
          </a:p>
          <a:p>
            <a:pPr algn="ctr"/>
            <a:r>
              <a:rPr lang="en-US" dirty="0"/>
              <a:t>Secret</a:t>
            </a:r>
          </a:p>
          <a:p>
            <a:pPr algn="ctr"/>
            <a:r>
              <a:rPr lang="en-US" dirty="0"/>
              <a:t>Key</a:t>
            </a:r>
          </a:p>
        </p:txBody>
      </p:sp>
      <p:cxnSp>
        <p:nvCxnSpPr>
          <p:cNvPr id="20" name="Straight Arrow Connector 19">
            <a:extLst>
              <a:ext uri="{FF2B5EF4-FFF2-40B4-BE49-F238E27FC236}">
                <a16:creationId xmlns:a16="http://schemas.microsoft.com/office/drawing/2014/main" id="{ACCC443C-7056-4098-A990-738A2CABE2C8}"/>
              </a:ext>
            </a:extLst>
          </p:cNvPr>
          <p:cNvCxnSpPr>
            <a:cxnSpLocks/>
          </p:cNvCxnSpPr>
          <p:nvPr/>
        </p:nvCxnSpPr>
        <p:spPr>
          <a:xfrm flipH="1">
            <a:off x="1548452" y="3070662"/>
            <a:ext cx="13649" cy="42681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7B493F71-2625-44FD-8246-D673649E8DF9}"/>
              </a:ext>
            </a:extLst>
          </p:cNvPr>
          <p:cNvSpPr/>
          <p:nvPr/>
        </p:nvSpPr>
        <p:spPr>
          <a:xfrm>
            <a:off x="1002032" y="3510460"/>
            <a:ext cx="1056637" cy="1034059"/>
          </a:xfrm>
          <a:prstGeom prst="flowChartConnector">
            <a:avLst/>
          </a:prstGeom>
          <a:solidFill>
            <a:srgbClr val="55547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Shared</a:t>
            </a:r>
          </a:p>
          <a:p>
            <a:pPr algn="ctr"/>
            <a:r>
              <a:rPr lang="en-US" dirty="0"/>
              <a:t>Secret</a:t>
            </a:r>
          </a:p>
          <a:p>
            <a:pPr algn="ctr"/>
            <a:r>
              <a:rPr lang="en-US" dirty="0"/>
              <a:t>Key</a:t>
            </a:r>
          </a:p>
        </p:txBody>
      </p:sp>
      <p:sp>
        <p:nvSpPr>
          <p:cNvPr id="31" name="Flowchart: Connector 30">
            <a:extLst>
              <a:ext uri="{FF2B5EF4-FFF2-40B4-BE49-F238E27FC236}">
                <a16:creationId xmlns:a16="http://schemas.microsoft.com/office/drawing/2014/main" id="{EE1F66E6-3EC6-4850-A8F8-14C7128A754A}"/>
              </a:ext>
            </a:extLst>
          </p:cNvPr>
          <p:cNvSpPr/>
          <p:nvPr/>
        </p:nvSpPr>
        <p:spPr>
          <a:xfrm>
            <a:off x="3288990" y="2763431"/>
            <a:ext cx="1056637" cy="1034059"/>
          </a:xfrm>
          <a:prstGeom prst="flowChartConnector">
            <a:avLst/>
          </a:prstGeom>
          <a:solidFill>
            <a:srgbClr val="805B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2" name="Flowchart: Connector 31">
            <a:extLst>
              <a:ext uri="{FF2B5EF4-FFF2-40B4-BE49-F238E27FC236}">
                <a16:creationId xmlns:a16="http://schemas.microsoft.com/office/drawing/2014/main" id="{7DE99F3E-DEFF-488B-B24D-3CCDBD85F663}"/>
              </a:ext>
            </a:extLst>
          </p:cNvPr>
          <p:cNvSpPr/>
          <p:nvPr/>
        </p:nvSpPr>
        <p:spPr>
          <a:xfrm>
            <a:off x="6645908" y="4973599"/>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sp>
        <p:nvSpPr>
          <p:cNvPr id="35" name="Flowchart: Connector 34">
            <a:extLst>
              <a:ext uri="{FF2B5EF4-FFF2-40B4-BE49-F238E27FC236}">
                <a16:creationId xmlns:a16="http://schemas.microsoft.com/office/drawing/2014/main" id="{6669F686-53D2-4EC7-B2DE-F7C68DDDFBD8}"/>
              </a:ext>
            </a:extLst>
          </p:cNvPr>
          <p:cNvSpPr/>
          <p:nvPr/>
        </p:nvSpPr>
        <p:spPr>
          <a:xfrm>
            <a:off x="4503726" y="2763431"/>
            <a:ext cx="1056637" cy="1034059"/>
          </a:xfrm>
          <a:prstGeom prst="flowChartConnector">
            <a:avLst/>
          </a:prstGeom>
          <a:solidFill>
            <a:srgbClr val="007E5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Public Key</a:t>
            </a:r>
          </a:p>
          <a:p>
            <a:pPr algn="ctr"/>
            <a:r>
              <a:rPr lang="en-US" dirty="0"/>
              <a:t>Pair</a:t>
            </a:r>
          </a:p>
        </p:txBody>
      </p:sp>
      <p:cxnSp>
        <p:nvCxnSpPr>
          <p:cNvPr id="42" name="Straight Arrow Connector 41">
            <a:extLst>
              <a:ext uri="{FF2B5EF4-FFF2-40B4-BE49-F238E27FC236}">
                <a16:creationId xmlns:a16="http://schemas.microsoft.com/office/drawing/2014/main" id="{106F7698-D7E4-4890-A090-7CCC5EA7EF23}"/>
              </a:ext>
            </a:extLst>
          </p:cNvPr>
          <p:cNvCxnSpPr>
            <a:cxnSpLocks/>
            <a:stCxn id="29" idx="4"/>
            <a:endCxn id="34" idx="0"/>
          </p:cNvCxnSpPr>
          <p:nvPr/>
        </p:nvCxnSpPr>
        <p:spPr>
          <a:xfrm flipH="1">
            <a:off x="7174228" y="3116382"/>
            <a:ext cx="2" cy="4115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0C76CC-CD09-456F-A0D6-B01FB55FB60E}"/>
              </a:ext>
            </a:extLst>
          </p:cNvPr>
          <p:cNvCxnSpPr>
            <a:cxnSpLocks/>
            <a:stCxn id="32" idx="0"/>
            <a:endCxn id="34" idx="4"/>
          </p:cNvCxnSpPr>
          <p:nvPr/>
        </p:nvCxnSpPr>
        <p:spPr>
          <a:xfrm flipV="1">
            <a:off x="7174227" y="4562020"/>
            <a:ext cx="1" cy="41157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D6F81EF-EF83-443F-AFE5-5D0BDDBD47FF}"/>
              </a:ext>
            </a:extLst>
          </p:cNvPr>
          <p:cNvCxnSpPr>
            <a:cxnSpLocks/>
            <a:stCxn id="33" idx="0"/>
            <a:endCxn id="26" idx="4"/>
          </p:cNvCxnSpPr>
          <p:nvPr/>
        </p:nvCxnSpPr>
        <p:spPr>
          <a:xfrm flipV="1">
            <a:off x="1530350" y="4544519"/>
            <a:ext cx="1" cy="370477"/>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94EB55-5A53-4F07-BA99-050E53B929ED}"/>
              </a:ext>
            </a:extLst>
          </p:cNvPr>
          <p:cNvSpPr txBox="1"/>
          <p:nvPr/>
        </p:nvSpPr>
        <p:spPr>
          <a:xfrm>
            <a:off x="3542994" y="3957000"/>
            <a:ext cx="1820844" cy="400110"/>
          </a:xfrm>
          <a:prstGeom prst="rect">
            <a:avLst/>
          </a:prstGeom>
          <a:noFill/>
        </p:spPr>
        <p:txBody>
          <a:bodyPr wrap="square" rtlCol="0">
            <a:spAutoFit/>
          </a:bodyPr>
          <a:lstStyle/>
          <a:p>
            <a:r>
              <a:rPr lang="en-US" sz="2000" dirty="0"/>
              <a:t>Known Entities</a:t>
            </a:r>
          </a:p>
        </p:txBody>
      </p:sp>
      <p:sp>
        <p:nvSpPr>
          <p:cNvPr id="40" name="TextBox 39">
            <a:extLst>
              <a:ext uri="{FF2B5EF4-FFF2-40B4-BE49-F238E27FC236}">
                <a16:creationId xmlns:a16="http://schemas.microsoft.com/office/drawing/2014/main" id="{6FA40854-388A-4092-80F3-8C15389FCC82}"/>
              </a:ext>
            </a:extLst>
          </p:cNvPr>
          <p:cNvSpPr txBox="1"/>
          <p:nvPr/>
        </p:nvSpPr>
        <p:spPr>
          <a:xfrm>
            <a:off x="552456" y="6172200"/>
            <a:ext cx="8039089" cy="461665"/>
          </a:xfrm>
          <a:prstGeom prst="rect">
            <a:avLst/>
          </a:prstGeom>
          <a:noFill/>
        </p:spPr>
        <p:txBody>
          <a:bodyPr wrap="square" rtlCol="0">
            <a:spAutoFit/>
          </a:bodyPr>
          <a:lstStyle/>
          <a:p>
            <a:pPr algn="ctr"/>
            <a:r>
              <a:rPr lang="en-US" sz="2400" dirty="0"/>
              <a:t>Mix other user’s key pair with private key to get matching keys</a:t>
            </a:r>
          </a:p>
        </p:txBody>
      </p:sp>
    </p:spTree>
    <p:extLst>
      <p:ext uri="{BB962C8B-B14F-4D97-AF65-F5344CB8AC3E}">
        <p14:creationId xmlns:p14="http://schemas.microsoft.com/office/powerpoint/2010/main" val="39831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1125</Words>
  <Application>Microsoft Office PowerPoint</Application>
  <PresentationFormat>On-screen Show (4:3)</PresentationFormat>
  <Paragraphs>261</Paragraphs>
  <Slides>20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Diffie-Hellman Key Exchange (DHKE) </vt:lpstr>
      <vt:lpstr>I.  Project Objective </vt:lpstr>
      <vt:lpstr>II. Definition of Terms </vt:lpstr>
      <vt:lpstr>II. Definition of Terms </vt:lpstr>
      <vt:lpstr>III.   Architecture Picture</vt:lpstr>
      <vt:lpstr>III.   Architecture Picture</vt:lpstr>
      <vt:lpstr>III.   Architecture Picture</vt:lpstr>
      <vt:lpstr>III.   Architecture Picture</vt:lpstr>
      <vt:lpstr>III.   Architecture Picture</vt:lpstr>
      <vt:lpstr>III.   Architecture Picture</vt:lpstr>
      <vt:lpstr>III.   Architecture Picture</vt:lpstr>
      <vt:lpstr>III.   Architecture Picture</vt:lpstr>
      <vt:lpstr>VI.   Code Examples</vt:lpstr>
      <vt:lpstr>VI.   Code Examples</vt:lpstr>
      <vt:lpstr>VII.  Project Demo </vt:lpstr>
      <vt:lpstr>VIII.  Summary</vt:lpstr>
      <vt:lpstr>References</vt:lpstr>
      <vt:lpstr>Thanks for listening. Any questions? </vt:lpstr>
      <vt:lpstr>Question Bank</vt:lpstr>
      <vt:lpstr>Answers to Question 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Diffie-Hellman Key Exchange (DHKE) </dc:title>
  <dc:creator>Sebastian Brann-Singer</dc:creator>
  <cp:lastModifiedBy>Sebastian Brann-Singer</cp:lastModifiedBy>
  <cp:revision>2</cp:revision>
  <dcterms:created xsi:type="dcterms:W3CDTF">2019-11-21T19:24:22Z</dcterms:created>
  <dcterms:modified xsi:type="dcterms:W3CDTF">2019-11-21T19:30:49Z</dcterms:modified>
</cp:coreProperties>
</file>