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699" r:id="rId2"/>
  </p:sldMasterIdLst>
  <p:sldIdLst>
    <p:sldId id="256" r:id="rId3"/>
    <p:sldId id="257" r:id="rId4"/>
    <p:sldId id="280" r:id="rId5"/>
    <p:sldId id="258" r:id="rId6"/>
    <p:sldId id="282" r:id="rId7"/>
    <p:sldId id="283" r:id="rId8"/>
    <p:sldId id="284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00EF3-41E1-47C6-8EAA-1B9DD881F184}" v="2586" dt="2022-12-11T06:35:13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72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96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38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92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3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5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0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02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8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85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7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10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1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84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7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3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74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7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7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0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1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1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1" r:id="rId6"/>
    <p:sldLayoutId id="2147483827" r:id="rId7"/>
    <p:sldLayoutId id="2147483828" r:id="rId8"/>
    <p:sldLayoutId id="2147483829" r:id="rId9"/>
    <p:sldLayoutId id="2147483830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08" y="822960"/>
            <a:ext cx="3463784" cy="345460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Home Loan Prediction</a:t>
            </a:r>
            <a:br>
              <a:rPr lang="en-US">
                <a:cs typeface="Calibri Light"/>
              </a:rPr>
            </a:b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ML Project 1st Sem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cs typeface="Calibri"/>
              </a:rPr>
              <a:t>Team Name: Swaroop-Subham</a:t>
            </a:r>
            <a:endParaRPr lang="en-US" sz="1100" dirty="0"/>
          </a:p>
          <a:p>
            <a:pPr>
              <a:lnSpc>
                <a:spcPct val="120000"/>
              </a:lnSpc>
            </a:pPr>
            <a:r>
              <a:rPr lang="en-US" sz="1100" dirty="0">
                <a:cs typeface="Calibri"/>
              </a:rPr>
              <a:t>Members: </a:t>
            </a:r>
          </a:p>
          <a:p>
            <a:pPr>
              <a:lnSpc>
                <a:spcPct val="120000"/>
              </a:lnSpc>
            </a:pPr>
            <a:r>
              <a:rPr lang="en-US" sz="1100" dirty="0">
                <a:cs typeface="Calibri"/>
              </a:rPr>
              <a:t> Subham </a:t>
            </a:r>
            <a:r>
              <a:rPr lang="en-US" sz="1100" dirty="0" err="1">
                <a:cs typeface="Calibri"/>
              </a:rPr>
              <a:t>Basu</a:t>
            </a:r>
            <a:r>
              <a:rPr lang="en-US" sz="1100" dirty="0">
                <a:cs typeface="Calibri"/>
              </a:rPr>
              <a:t> Roy Chowdhury – MT2022118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sz="1100" dirty="0">
                <a:cs typeface="Calibri"/>
              </a:rPr>
              <a:t> Swaroop Dixit - MT2022121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88B97DD-28A7-73B8-CCAD-322F451AB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76" r="5197" b="-1"/>
          <a:stretch/>
        </p:blipFill>
        <p:spPr>
          <a:xfrm>
            <a:off x="5974276" y="852352"/>
            <a:ext cx="4368998" cy="514836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F9E1-4358-9D87-8600-20CE4840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FCC33-A13B-3132-74B9-0DD2352AD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Used Boxplot to check for Outliers. Surprisingly we found a huge amount of outliers in our dataset.</a:t>
            </a:r>
          </a:p>
          <a:p>
            <a:r>
              <a:rPr lang="en-US" sz="2000" dirty="0"/>
              <a:t>We then used </a:t>
            </a:r>
            <a:r>
              <a:rPr lang="en-US" sz="2000" dirty="0" err="1"/>
              <a:t>InterQuartile</a:t>
            </a:r>
            <a:r>
              <a:rPr lang="en-US" sz="2000" dirty="0"/>
              <a:t> Range (IQR) method to cap the outliers.                 </a:t>
            </a:r>
            <a:r>
              <a:rPr lang="en-US" sz="800" dirty="0"/>
              <a:t>[Capping refers that we did not remove the data instead we changed the outliers to fit in normal range.]</a:t>
            </a:r>
          </a:p>
          <a:p>
            <a:r>
              <a:rPr lang="en-US" sz="2000" dirty="0"/>
              <a:t>We used Label-Encoding to change categorical data to numerical data.</a:t>
            </a:r>
          </a:p>
          <a:p>
            <a:r>
              <a:rPr lang="en-US" sz="2000" dirty="0"/>
              <a:t>We used SMOTE technique to handle the huge imbalance present in the given data.</a:t>
            </a:r>
          </a:p>
          <a:p>
            <a:r>
              <a:rPr lang="en-US" sz="2000" dirty="0"/>
              <a:t>We used </a:t>
            </a:r>
            <a:r>
              <a:rPr lang="en-US" sz="2000" dirty="0" err="1"/>
              <a:t>sklearn.train_test</a:t>
            </a:r>
            <a:r>
              <a:rPr lang="en-US" sz="2000" dirty="0"/>
              <a:t> split to split the entire training data into training set and testing set with a ratio of 0.7 and a random state of 30. </a:t>
            </a:r>
            <a:r>
              <a:rPr lang="en-US" sz="800" dirty="0"/>
              <a:t>[random state is used to reproduce the result]</a:t>
            </a:r>
          </a:p>
          <a:p>
            <a:r>
              <a:rPr lang="en-US" sz="2000" dirty="0"/>
              <a:t>We also tried to encode the categorical data with one-hot encoding but that did not give performance with the models that we used later.</a:t>
            </a:r>
          </a:p>
        </p:txBody>
      </p:sp>
    </p:spTree>
    <p:extLst>
      <p:ext uri="{BB962C8B-B14F-4D97-AF65-F5344CB8AC3E}">
        <p14:creationId xmlns:p14="http://schemas.microsoft.com/office/powerpoint/2010/main" val="220762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CD7A-0D05-68A8-9302-DE096E62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BF73-C71C-9A94-9F4D-23031766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We used </a:t>
            </a:r>
            <a:r>
              <a:rPr lang="en-US" dirty="0" err="1"/>
              <a:t>df.corr</a:t>
            </a:r>
            <a:r>
              <a:rPr lang="en-US" dirty="0"/>
              <a:t>() to find the correlation of the input set with the output set. </a:t>
            </a:r>
          </a:p>
          <a:p>
            <a:r>
              <a:rPr lang="en-US" dirty="0"/>
              <a:t>We dropped the features with low correlation with the target variable.</a:t>
            </a:r>
          </a:p>
          <a:p>
            <a:r>
              <a:rPr lang="en-US" dirty="0"/>
              <a:t>We used </a:t>
            </a:r>
            <a:r>
              <a:rPr lang="en-US" dirty="0" err="1"/>
              <a:t>RandomForestClassifier</a:t>
            </a:r>
            <a:r>
              <a:rPr lang="en-US" dirty="0"/>
              <a:t> followed by Select From Model library function to get the best features or in other words we did dimensionality reduction.</a:t>
            </a:r>
          </a:p>
          <a:p>
            <a:r>
              <a:rPr lang="en-US" dirty="0"/>
              <a:t>Finally we used </a:t>
            </a:r>
            <a:r>
              <a:rPr lang="en-US" dirty="0" err="1"/>
              <a:t>sklean</a:t>
            </a:r>
            <a:r>
              <a:rPr lang="en-US" dirty="0"/>
              <a:t> Standard Scalar to scale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74809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439B-CDFE-DD97-EBF6-0DA23CFA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Models...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F6CA-AFA2-A205-FC17-5283C571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K Nearest Neighbours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 err="1"/>
              <a:t>XGboost</a:t>
            </a:r>
            <a:r>
              <a:rPr lang="en-US" dirty="0"/>
              <a:t> Classifier</a:t>
            </a:r>
          </a:p>
          <a:p>
            <a:r>
              <a:rPr lang="en-US" dirty="0"/>
              <a:t>Decision Trees </a:t>
            </a:r>
            <a:r>
              <a:rPr lang="en-US" dirty="0">
                <a:ea typeface="+mn-lt"/>
                <a:cs typeface="+mn-lt"/>
              </a:rPr>
              <a:t>Classifier</a:t>
            </a:r>
          </a:p>
          <a:p>
            <a:r>
              <a:rPr lang="en-US" dirty="0"/>
              <a:t>Random Forest </a:t>
            </a:r>
            <a:r>
              <a:rPr lang="en-US" dirty="0">
                <a:ea typeface="+mn-lt"/>
                <a:cs typeface="+mn-lt"/>
              </a:rPr>
              <a:t>Classifier</a:t>
            </a:r>
          </a:p>
          <a:p>
            <a:r>
              <a:rPr lang="en-US" dirty="0"/>
              <a:t>Naïve Bayes – Gaussian &amp; Bernoulli</a:t>
            </a:r>
          </a:p>
          <a:p>
            <a:r>
              <a:rPr lang="en-US" dirty="0"/>
              <a:t>LGM Classifier</a:t>
            </a:r>
          </a:p>
        </p:txBody>
      </p:sp>
    </p:spTree>
    <p:extLst>
      <p:ext uri="{BB962C8B-B14F-4D97-AF65-F5344CB8AC3E}">
        <p14:creationId xmlns:p14="http://schemas.microsoft.com/office/powerpoint/2010/main" val="103153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51D1-4238-FCA1-1573-573A25CE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4977"/>
            <a:ext cx="10515600" cy="1325563"/>
          </a:xfrm>
        </p:spPr>
        <p:txBody>
          <a:bodyPr/>
          <a:lstStyle/>
          <a:p>
            <a:r>
              <a:rPr lang="en-US" dirty="0"/>
              <a:t>Models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9F0E-B61F-1C14-47A3-B75702CD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Metrics used to check the accuracy were:</a:t>
            </a:r>
          </a:p>
          <a:p>
            <a:r>
              <a:rPr lang="en-US" dirty="0" err="1"/>
              <a:t>Accuracy_score</a:t>
            </a:r>
          </a:p>
          <a:p>
            <a:r>
              <a:rPr lang="en-US" dirty="0"/>
              <a:t>F1_score</a:t>
            </a:r>
          </a:p>
          <a:p>
            <a:r>
              <a:rPr lang="en-US" dirty="0" err="1"/>
              <a:t>Roc_Auc</a:t>
            </a:r>
            <a:r>
              <a:rPr lang="en-US" dirty="0"/>
              <a:t> Score</a:t>
            </a:r>
          </a:p>
          <a:p>
            <a:r>
              <a:rPr lang="en-US" dirty="0"/>
              <a:t>Confusion Matrix</a:t>
            </a:r>
          </a:p>
          <a:p>
            <a:r>
              <a:rPr lang="en-US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239776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B9F2-9D03-FD8D-FBBA-D6ED95B3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04FD694-7FD1-EE39-16E4-352E6C23A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486" y="1906733"/>
            <a:ext cx="5351571" cy="4160520"/>
          </a:xfrm>
        </p:spPr>
      </p:pic>
    </p:spTree>
    <p:extLst>
      <p:ext uri="{BB962C8B-B14F-4D97-AF65-F5344CB8AC3E}">
        <p14:creationId xmlns:p14="http://schemas.microsoft.com/office/powerpoint/2010/main" val="389144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BF1E-B167-F3D6-77CA-56A41F24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151" y="820346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              K Nearest Neighbours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19DA9-8EC6-2F21-6BFE-C9DC7D0AC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53" y="1922615"/>
            <a:ext cx="4937760" cy="950976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1600" b="0" dirty="0">
                <a:ea typeface="+mn-lt"/>
                <a:cs typeface="+mn-lt"/>
              </a:rPr>
              <a:t>Find the best value of K suited for our data..</a:t>
            </a:r>
          </a:p>
          <a:p>
            <a:endParaRPr lang="en-US" sz="1600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BD7B9333-0E49-291D-A86B-9AA1C9E548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684" y="3167452"/>
            <a:ext cx="6323213" cy="265626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F6B04-5E89-628C-3FAF-A3DE755CE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44621" y="1635628"/>
            <a:ext cx="4937760" cy="950976"/>
          </a:xfrm>
        </p:spPr>
        <p:txBody>
          <a:bodyPr>
            <a:normAutofit/>
          </a:bodyPr>
          <a:lstStyle/>
          <a:p>
            <a:r>
              <a:rPr lang="en-US" sz="1700" b="0" dirty="0"/>
              <a:t>Use the best K to get accuracy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DC64F44-9805-90A7-A0D3-C66DE0D932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99626" y="2790780"/>
            <a:ext cx="5225670" cy="3063240"/>
          </a:xfrm>
        </p:spPr>
      </p:pic>
    </p:spTree>
    <p:extLst>
      <p:ext uri="{BB962C8B-B14F-4D97-AF65-F5344CB8AC3E}">
        <p14:creationId xmlns:p14="http://schemas.microsoft.com/office/powerpoint/2010/main" val="846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6DD7-9145-AE88-27F3-CD1162EC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37" y="-1764"/>
            <a:ext cx="10515600" cy="1325563"/>
          </a:xfrm>
        </p:spPr>
        <p:txBody>
          <a:bodyPr/>
          <a:lstStyle/>
          <a:p>
            <a:r>
              <a:rPr lang="en-US" dirty="0"/>
              <a:t>XG BOOST Hyperparameter Tuning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8F5AC6E-FF05-3AF7-4B03-E27A30145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457" y="1113822"/>
            <a:ext cx="8766779" cy="5575662"/>
          </a:xfrm>
        </p:spPr>
      </p:pic>
    </p:spTree>
    <p:extLst>
      <p:ext uri="{BB962C8B-B14F-4D97-AF65-F5344CB8AC3E}">
        <p14:creationId xmlns:p14="http://schemas.microsoft.com/office/powerpoint/2010/main" val="39167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FFFF-3AF9-CC83-7833-ECD5B29B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 Boost Model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855EEEC-50A5-AAAE-9983-1ADE795EA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12" y="1616569"/>
            <a:ext cx="6342721" cy="5169922"/>
          </a:xfrm>
        </p:spPr>
      </p:pic>
    </p:spTree>
    <p:extLst>
      <p:ext uri="{BB962C8B-B14F-4D97-AF65-F5344CB8AC3E}">
        <p14:creationId xmlns:p14="http://schemas.microsoft.com/office/powerpoint/2010/main" val="2214365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13EA-5652-7E39-8815-BB253DC7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07279C8-AC6A-BCEB-7936-EF21554B5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509" y="1596044"/>
            <a:ext cx="6372410" cy="5189714"/>
          </a:xfrm>
        </p:spPr>
      </p:pic>
    </p:spTree>
    <p:extLst>
      <p:ext uri="{BB962C8B-B14F-4D97-AF65-F5344CB8AC3E}">
        <p14:creationId xmlns:p14="http://schemas.microsoft.com/office/powerpoint/2010/main" val="2933183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C0E6-5F7E-912F-C6E8-6418C218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77026A6-B04F-3358-7E62-7D825F5F6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509" y="1586148"/>
            <a:ext cx="6372410" cy="5189714"/>
          </a:xfrm>
        </p:spPr>
      </p:pic>
    </p:spTree>
    <p:extLst>
      <p:ext uri="{BB962C8B-B14F-4D97-AF65-F5344CB8AC3E}">
        <p14:creationId xmlns:p14="http://schemas.microsoft.com/office/powerpoint/2010/main" val="99390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9742-DC94-EFA4-0411-989754A5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8DFA-A855-3360-5A7A-FEB754FD1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Many people struggle to get loans due to insufficient or non-existent credit histories. And, unfortunately, this population is often taken advantage of by untrustworthy lenders.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Home Credit strives to broaden financial inclusion for the unbanked population by providing a positive and safe borrowing experience. In order to make sure this underserved population has a positive loan experience, Home Credit makes use of a variety of alternative data--including telco and transactional information--to predict their clients' repayment abilities.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62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F44F-2321-1C3B-F573-20E802F9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Naïve Bayes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BDF4900-6F3D-3C67-FE12-C9E064D64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509" y="1655420"/>
            <a:ext cx="5907293" cy="4833455"/>
          </a:xfrm>
        </p:spPr>
      </p:pic>
    </p:spTree>
    <p:extLst>
      <p:ext uri="{BB962C8B-B14F-4D97-AF65-F5344CB8AC3E}">
        <p14:creationId xmlns:p14="http://schemas.microsoft.com/office/powerpoint/2010/main" val="84648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6E0F-A233-B0A8-86B5-D0DC3F24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Naïve Bayes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7ABC98A-3B9B-6CEF-ACE2-C4368F770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509" y="1586148"/>
            <a:ext cx="6342721" cy="5160025"/>
          </a:xfrm>
        </p:spPr>
      </p:pic>
    </p:spTree>
    <p:extLst>
      <p:ext uri="{BB962C8B-B14F-4D97-AF65-F5344CB8AC3E}">
        <p14:creationId xmlns:p14="http://schemas.microsoft.com/office/powerpoint/2010/main" val="1732877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8CD0-D512-3E36-0051-BDE61AE3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LGM Classifier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D6DA1B3-5653-E618-2A73-9A4337E26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869" y="1774174"/>
            <a:ext cx="5489951" cy="4952208"/>
          </a:xfrm>
        </p:spPr>
      </p:pic>
    </p:spTree>
    <p:extLst>
      <p:ext uri="{BB962C8B-B14F-4D97-AF65-F5344CB8AC3E}">
        <p14:creationId xmlns:p14="http://schemas.microsoft.com/office/powerpoint/2010/main" val="1713382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4746-006E-22FD-9607-7CCED445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  Comparison of Models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8D4426-4B85-66E8-D9A6-70CDCB24D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62" y="1612780"/>
            <a:ext cx="6275244" cy="4315072"/>
          </a:xfr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BB310CD-C3BA-EE02-06CD-F61F1886E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06" y="1611319"/>
            <a:ext cx="5652654" cy="431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9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7542-9998-5585-1158-BAAC8228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Solution for the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1302-FC38-D1F2-DFB5-DB3A57CA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Load the test Data Set</a:t>
            </a:r>
          </a:p>
          <a:p>
            <a:r>
              <a:rPr lang="en-US" dirty="0"/>
              <a:t>Keep the same columns that are present after preprocessing the training data.</a:t>
            </a:r>
          </a:p>
          <a:p>
            <a:r>
              <a:rPr lang="en-US" dirty="0"/>
              <a:t>Handle the nulls, absurd values, outliers in the same way as in train data.</a:t>
            </a:r>
          </a:p>
          <a:p>
            <a:r>
              <a:rPr lang="en-US" dirty="0"/>
              <a:t>Label Encode the categorical columns</a:t>
            </a:r>
          </a:p>
          <a:p>
            <a:r>
              <a:rPr lang="en-US" dirty="0"/>
              <a:t>Apply Standard Scaling on the entire test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89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7F4C-1BEF-865A-7F5B-4D163150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best Model as per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0319-C869-F362-1574-1F40BF17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Since we got the best output from the </a:t>
            </a:r>
            <a:r>
              <a:rPr lang="en-US" dirty="0" err="1"/>
              <a:t>XGBoost</a:t>
            </a:r>
            <a:r>
              <a:rPr lang="en-US" dirty="0"/>
              <a:t> model, so we decided to go ahead with </a:t>
            </a:r>
            <a:r>
              <a:rPr lang="en-US" dirty="0" err="1"/>
              <a:t>XGBoost</a:t>
            </a:r>
            <a:r>
              <a:rPr lang="en-US" dirty="0"/>
              <a:t> to get the predictions for the test data.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23848DF-66C4-12B4-7A80-DEA9AA70B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84" y="3757518"/>
            <a:ext cx="10669979" cy="112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0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638F-CD72-BF54-6D39-FE40CE30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for Kaggle Submission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CE9780F-7555-CABD-FBA2-1592B4BE6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990" y="1711679"/>
            <a:ext cx="10507188" cy="2989118"/>
          </a:xfrm>
        </p:spPr>
      </p:pic>
    </p:spTree>
    <p:extLst>
      <p:ext uri="{BB962C8B-B14F-4D97-AF65-F5344CB8AC3E}">
        <p14:creationId xmlns:p14="http://schemas.microsoft.com/office/powerpoint/2010/main" val="95740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A90CF-17B4-DF75-7886-F9F6BC9B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Thank You 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691F605-109A-B191-3346-E38C8DC87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6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579A8-164D-8E7C-507A-4962AD06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5250880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/>
              <a:t>CHECKPOINT 3</a:t>
            </a:r>
            <a:br>
              <a:rPr lang="en-US" sz="4800" i="1" dirty="0"/>
            </a:br>
            <a:br>
              <a:rPr lang="en-US" sz="4800" i="1" dirty="0"/>
            </a:br>
            <a:br>
              <a:rPr lang="en-US" sz="4800" i="1" dirty="0"/>
            </a:br>
            <a:br>
              <a:rPr lang="en-US" sz="4800" i="1" dirty="0"/>
            </a:br>
            <a:r>
              <a:rPr lang="en-US" sz="4800" i="1" dirty="0"/>
              <a:t>FINAL SUBMISSION</a:t>
            </a:r>
          </a:p>
        </p:txBody>
      </p:sp>
      <p:pic>
        <p:nvPicPr>
          <p:cNvPr id="7" name="Graphic 6" descr="Hike">
            <a:extLst>
              <a:ext uri="{FF2B5EF4-FFF2-40B4-BE49-F238E27FC236}">
                <a16:creationId xmlns:a16="http://schemas.microsoft.com/office/drawing/2014/main" id="{C62870E6-AA32-3E10-9A4A-3025BAD83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6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A907-C99F-C43E-A726-8893A024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the Solution for Training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E9E7-93A0-288D-38B3-989FFF9D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Visualization &amp; Information</a:t>
            </a:r>
          </a:p>
          <a:p>
            <a:r>
              <a:rPr lang="en-US" dirty="0"/>
              <a:t>Preprocessing</a:t>
            </a:r>
          </a:p>
          <a:p>
            <a:r>
              <a:rPr lang="en-US" dirty="0">
                <a:ea typeface="+mn-lt"/>
                <a:cs typeface="+mn-lt"/>
              </a:rPr>
              <a:t>Train Test Split the Training Data</a:t>
            </a:r>
            <a:endParaRPr lang="en-US" dirty="0"/>
          </a:p>
          <a:p>
            <a:r>
              <a:rPr lang="en-US" dirty="0"/>
              <a:t>Feature Engineering 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Apply various Models to get accuracy</a:t>
            </a:r>
          </a:p>
          <a:p>
            <a:r>
              <a:rPr lang="en-US" dirty="0"/>
              <a:t>Hyperparameter tuning</a:t>
            </a:r>
          </a:p>
          <a:p>
            <a:r>
              <a:rPr lang="en-US" dirty="0"/>
              <a:t>Making predictions with the best model on test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8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A590-0CFF-5663-F350-FAF1080B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10B5-D940-CE5A-AB61-49D9274D8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people defaulted?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B2E50C6-63E2-78ED-B01E-6E0468C867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7819" y="3127248"/>
            <a:ext cx="4441698" cy="30632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671A7-626B-8BDC-8D05-D46DE4A43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Who is the highest borrower based on gender?</a:t>
            </a:r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90331C9-9BF8-DD50-7F27-B1F3D12A81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81208" y="3014360"/>
            <a:ext cx="4644186" cy="3176128"/>
          </a:xfrm>
        </p:spPr>
      </p:pic>
    </p:spTree>
    <p:extLst>
      <p:ext uri="{BB962C8B-B14F-4D97-AF65-F5344CB8AC3E}">
        <p14:creationId xmlns:p14="http://schemas.microsoft.com/office/powerpoint/2010/main" val="113575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1581-B8A3-73C1-2AB9-88460100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Contd..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7E40B-8908-7914-BCB9-662E65C9C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5323463" cy="950976"/>
          </a:xfrm>
        </p:spPr>
        <p:txBody>
          <a:bodyPr/>
          <a:lstStyle/>
          <a:p>
            <a:r>
              <a:rPr lang="en-US" dirty="0"/>
              <a:t>Which Gender has more difficulty in repayment?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5236DB0-BF17-5BB6-BCE4-14C386C894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5485" y="2910878"/>
            <a:ext cx="4805105" cy="327961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0AF6B-B5F2-DDC3-CB6B-4C280E795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How many people return Loan on time?</a:t>
            </a:r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BED1E09-CB65-003E-3E7D-1F2E1BC485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47718" y="3127248"/>
            <a:ext cx="4480499" cy="3063240"/>
          </a:xfrm>
        </p:spPr>
      </p:pic>
    </p:spTree>
    <p:extLst>
      <p:ext uri="{BB962C8B-B14F-4D97-AF65-F5344CB8AC3E}">
        <p14:creationId xmlns:p14="http://schemas.microsoft.com/office/powerpoint/2010/main" val="296224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E1E2-9DCC-738F-C791-B7A3DF7C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Visualization Contd..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1B572-072D-C79C-CA5A-07EA351E2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owns most number of cars by Gender?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F9073D2-5E90-7ECD-1C3B-69194273B5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5666" y="3127248"/>
            <a:ext cx="4602373" cy="321375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33AA0-2FAC-157E-7A89-C99C657DF083}"/>
              </a:ext>
            </a:extLst>
          </p:cNvPr>
          <p:cNvSpPr txBox="1"/>
          <p:nvPr/>
        </p:nvSpPr>
        <p:spPr>
          <a:xfrm>
            <a:off x="7226769" y="3127022"/>
            <a:ext cx="455318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Observation: </a:t>
            </a:r>
          </a:p>
          <a:p>
            <a:r>
              <a:rPr lang="en-US" dirty="0"/>
              <a:t>1. The given data set is highly </a:t>
            </a:r>
            <a:r>
              <a:rPr lang="en-US" b="1" dirty="0"/>
              <a:t>imbalanced</a:t>
            </a:r>
          </a:p>
          <a:p>
            <a:r>
              <a:rPr lang="en-US" dirty="0"/>
              <a:t>2. The Gender column contains some absurd values like</a:t>
            </a:r>
            <a:r>
              <a:rPr lang="en-US" b="1" dirty="0"/>
              <a:t> XNA</a:t>
            </a:r>
            <a:r>
              <a:rPr lang="en-US" dirty="0"/>
              <a:t> which has no significant meaning.</a:t>
            </a:r>
          </a:p>
          <a:p>
            <a:r>
              <a:rPr lang="en-US" dirty="0"/>
              <a:t>3. These issues have been handled in </a:t>
            </a:r>
            <a:r>
              <a:rPr lang="en-US" i="1" u="sng" dirty="0"/>
              <a:t>later phases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61168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82F1-C0F4-3B23-14A7-06D4D0B3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1AEC2-F4E1-46F4-82F0-68BD0A9D2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Find if the dataset have NULL values</a:t>
            </a:r>
          </a:p>
          <a:p>
            <a:r>
              <a:rPr lang="en-US" dirty="0"/>
              <a:t>Remove the columns that have NULL values &gt; 60%</a:t>
            </a:r>
          </a:p>
          <a:p>
            <a:r>
              <a:rPr lang="en-US" dirty="0"/>
              <a:t>Handle the NULLs in remaining columns.</a:t>
            </a:r>
          </a:p>
          <a:p>
            <a:r>
              <a:rPr lang="en-US" dirty="0"/>
              <a:t>For the categorical data we replaced the Nulls with mode</a:t>
            </a:r>
          </a:p>
          <a:p>
            <a:r>
              <a:rPr lang="en-US" dirty="0"/>
              <a:t>For non-categorical data we replaced the Nulls with median.(Not used Mean as it has outliers present in it)</a:t>
            </a:r>
          </a:p>
          <a:p>
            <a:r>
              <a:rPr lang="en-US" dirty="0"/>
              <a:t>Found some absurd values in some columns we replaced with Nulls.</a:t>
            </a:r>
          </a:p>
        </p:txBody>
      </p:sp>
    </p:spTree>
    <p:extLst>
      <p:ext uri="{BB962C8B-B14F-4D97-AF65-F5344CB8AC3E}">
        <p14:creationId xmlns:p14="http://schemas.microsoft.com/office/powerpoint/2010/main" val="361628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0C7F-4D24-7784-22DE-6510C293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7239-A1E8-4BE7-E4B1-0CDCF152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Checked for Duplicate rows.</a:t>
            </a:r>
          </a:p>
          <a:p>
            <a:r>
              <a:rPr lang="en-US" dirty="0"/>
              <a:t>Found some columns that had -</a:t>
            </a:r>
            <a:r>
              <a:rPr lang="en-US" dirty="0" err="1"/>
              <a:t>ve</a:t>
            </a:r>
            <a:r>
              <a:rPr lang="en-US" dirty="0"/>
              <a:t> values we changed it to +</a:t>
            </a:r>
            <a:r>
              <a:rPr lang="en-US" dirty="0" err="1"/>
              <a:t>ve</a:t>
            </a:r>
            <a:r>
              <a:rPr lang="en-US" dirty="0"/>
              <a:t> values by taking the abs of the entire column.</a:t>
            </a:r>
          </a:p>
          <a:p>
            <a:r>
              <a:rPr lang="en-US" dirty="0"/>
              <a:t>Separate the entire training dataset into x and y, where x= input features and y= output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00868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BrushVTI">
  <a:themeElements>
    <a:clrScheme name="AnalogousFromDarkSeedRightStep">
      <a:dk1>
        <a:srgbClr val="000000"/>
      </a:dk1>
      <a:lt1>
        <a:srgbClr val="FFFFFF"/>
      </a:lt1>
      <a:dk2>
        <a:srgbClr val="1D3328"/>
      </a:dk2>
      <a:lt2>
        <a:srgbClr val="E8E2E5"/>
      </a:lt2>
      <a:accent1>
        <a:srgbClr val="47B47D"/>
      </a:accent1>
      <a:accent2>
        <a:srgbClr val="3BB1A7"/>
      </a:accent2>
      <a:accent3>
        <a:srgbClr val="4D9CC3"/>
      </a:accent3>
      <a:accent4>
        <a:srgbClr val="3B59B1"/>
      </a:accent4>
      <a:accent5>
        <a:srgbClr val="604DC3"/>
      </a:accent5>
      <a:accent6>
        <a:srgbClr val="803BB1"/>
      </a:accent6>
      <a:hlink>
        <a:srgbClr val="86852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AlignmentVTI</vt:lpstr>
      <vt:lpstr>BrushVTI</vt:lpstr>
      <vt:lpstr>Home Loan Prediction  ML Project 1st Sem</vt:lpstr>
      <vt:lpstr>Problem Description: </vt:lpstr>
      <vt:lpstr>CHECKPOINT 3    FINAL SUBMISSION</vt:lpstr>
      <vt:lpstr>Flow of the Solution for Training Data:</vt:lpstr>
      <vt:lpstr>Data Visualization</vt:lpstr>
      <vt:lpstr>Data Visualization Contd..</vt:lpstr>
      <vt:lpstr>Data Visualization Contd.. </vt:lpstr>
      <vt:lpstr>Preprocessing</vt:lpstr>
      <vt:lpstr>Preprocessing Contd..</vt:lpstr>
      <vt:lpstr>Feature Engineering</vt:lpstr>
      <vt:lpstr>Feature Selection</vt:lpstr>
      <vt:lpstr>Applying Models...</vt:lpstr>
      <vt:lpstr>Models Contd..</vt:lpstr>
      <vt:lpstr>Logistic Regression</vt:lpstr>
      <vt:lpstr>              K Nearest Neighbours </vt:lpstr>
      <vt:lpstr>XG BOOST Hyperparameter Tuning</vt:lpstr>
      <vt:lpstr>XG Boost Model</vt:lpstr>
      <vt:lpstr>Decision Trees</vt:lpstr>
      <vt:lpstr>Random Forest</vt:lpstr>
      <vt:lpstr>Gaussian Naïve Bayes</vt:lpstr>
      <vt:lpstr>Bernoulli Naïve Bayes</vt:lpstr>
      <vt:lpstr>LGM Classifier</vt:lpstr>
      <vt:lpstr>              Comparison of Models</vt:lpstr>
      <vt:lpstr>Flow of Solution for the Test Data</vt:lpstr>
      <vt:lpstr>Apply best Model as per training</vt:lpstr>
      <vt:lpstr>CSV file for Kaggle Submission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411</cp:revision>
  <dcterms:created xsi:type="dcterms:W3CDTF">2022-12-11T05:05:52Z</dcterms:created>
  <dcterms:modified xsi:type="dcterms:W3CDTF">2022-12-11T06:39:30Z</dcterms:modified>
</cp:coreProperties>
</file>