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01FE-86F3-8395-BF5D-B5672CD07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7B87-1E3D-BCB4-69CD-5B8C5A6D8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6912-0E94-B681-EA2D-DC560E37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AEEA-FFDC-4D31-B045-D0C4AE0B1AC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A4ECB-B170-9E78-7AB7-34E7063D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B98B-85EA-FFFD-F299-3B00C1E9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08B-9E21-499A-B433-4BBE1D4B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7DB7-12E4-9FE3-0EE3-042F7BF4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7C875-11FC-97E3-5CD1-A651AD804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AF0F-A776-5402-2134-CC8A9D7A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AEEA-FFDC-4D31-B045-D0C4AE0B1AC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A7F5A-087F-90BD-9833-1542FA83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2851-B63E-B7C4-D5D6-46C8FA30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08B-9E21-499A-B433-4BBE1D4B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9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9CF5B-3C1B-DF92-7E6A-271FC228A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A48EA-AF73-C214-DBA2-AEBD0FA7E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D0D0-9EFC-7850-F9C1-2635C276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AEEA-FFDC-4D31-B045-D0C4AE0B1AC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5CDE-CBF5-866B-5FDE-1C3FA311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531F3-5515-6F0B-810B-5E796E0F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08B-9E21-499A-B433-4BBE1D4B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4527-3A51-228B-7455-B7D4EB8A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AC48-2211-4D60-947A-8C5525D6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7BD76-2B78-FD33-7D19-BA110142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AEEA-FFDC-4D31-B045-D0C4AE0B1AC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DF049-6CDE-54E2-79AB-7E5FCFE7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F55B8-A6E2-C855-59B0-D175CFFE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08B-9E21-499A-B433-4BBE1D4B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52B8-14B2-97FF-6B17-D5AF8BFC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CB62C-40B1-8E10-142B-14BDF77D2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0856-F5A1-BB4D-48D6-FD91FD13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AEEA-FFDC-4D31-B045-D0C4AE0B1AC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A9A9F-CA6B-3CB2-17F7-9496AB2C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795D-F55F-7DB0-1D40-8D83F1E2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08B-9E21-499A-B433-4BBE1D4B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F949-A9EF-2384-A175-99056854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4B5C-8753-67AC-0385-3EE6EBAA0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2772B-D13C-6FF1-6059-EFE129244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D377F-9C9F-9D75-B055-D13DABA0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AEEA-FFDC-4D31-B045-D0C4AE0B1AC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A18C-8E49-99AB-9E6F-4E1F4ECB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00EF8-0A29-2EA7-04BD-FEB6A655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08B-9E21-499A-B433-4BBE1D4B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2F87-700A-6078-88EA-539F33C0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28BB-0D73-D0C3-7083-EA3EEC26D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BF85D-30FF-059E-41E3-64E2EE071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8F351-CFF1-B726-0CD7-3ADCCF8A6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28E2B-A92C-C508-D69B-A74F793A8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540AD-D823-9223-1981-1F061D04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AEEA-FFDC-4D31-B045-D0C4AE0B1AC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F460C-C94C-0313-52C0-B45BBDE1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B8A8E-0419-A3DB-A379-E1DB9535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08B-9E21-499A-B433-4BBE1D4B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8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8D95-8504-DAB5-A5DC-F0F3DFA0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B87F2-B0AE-0348-87E6-28E150F4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AEEA-FFDC-4D31-B045-D0C4AE0B1AC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88FA6-66E5-22F6-8010-34CC8FBD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DD6D8-7846-B2C8-D870-F3FD3C55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08B-9E21-499A-B433-4BBE1D4B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01F01-87FF-C349-7F6E-1252134A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AEEA-FFDC-4D31-B045-D0C4AE0B1AC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6A95C-4232-2ECB-8F1C-31401963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79B18-65DD-1B78-7C9B-E92538DA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08B-9E21-499A-B433-4BBE1D4B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9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C9B3-AC77-AB2A-1087-C70E5937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BB9C-86D7-63D6-19D0-CC177BAF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C5D69-FF27-9B94-6410-76DFD941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58A0D-3C81-E7F2-61FA-AEB264DF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AEEA-FFDC-4D31-B045-D0C4AE0B1AC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C44D-970F-7985-0F8B-FB09C3EE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54A84-D891-661D-8589-04CBA786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08B-9E21-499A-B433-4BBE1D4B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6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7C4F-3366-2918-A2EB-7A7972F5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CF4F2-03B9-2FF2-31B3-707BFD84F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7E359-A245-B40D-A577-12D414E40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C4E2-F9AB-2AD2-CD6B-0DA79E1B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AEEA-FFDC-4D31-B045-D0C4AE0B1AC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92014-A0F4-481D-644E-F3046EE3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25C60-A9D5-679A-5B8E-88B4DB15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08B-9E21-499A-B433-4BBE1D4B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6E7D5-BD4D-ED63-5240-49372E4F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47CF-6B7F-66D4-14B8-140F63C3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F675-7D97-5842-90BC-AFACE2A29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CAEEA-FFDC-4D31-B045-D0C4AE0B1AC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B8CB-CA37-F15E-9697-B40C2BF70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54C3E-C60C-BE6B-9794-39341963C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7508B-9E21-499A-B433-4BBE1D4B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7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4893-F090-AD97-18A5-2C660F715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 Figure Dump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7CE4D-E109-510D-C15A-40069E4BE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F873-516C-805F-ABA1-13BA658E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Deployment</a:t>
            </a:r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F2A0F51A-4759-1C85-AFAB-78BA906C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26" y="1690688"/>
            <a:ext cx="10881147" cy="459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5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B1AE-0F05-A900-BAA0-02693B09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0726-0231-AA88-704F-D8C033D4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WTIV</a:t>
            </a:r>
          </a:p>
          <a:p>
            <a:r>
              <a:rPr lang="en-US" dirty="0"/>
              <a:t>8 Feeder</a:t>
            </a:r>
          </a:p>
          <a:p>
            <a:r>
              <a:rPr lang="en-US" dirty="0"/>
              <a:t>5 FFIV</a:t>
            </a:r>
          </a:p>
          <a:p>
            <a:r>
              <a:rPr lang="en-US" dirty="0"/>
              <a:t>6 AHTS</a:t>
            </a:r>
          </a:p>
        </p:txBody>
      </p:sp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887E0826-312B-AABA-E43D-A8B9C6FC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364" y="2030819"/>
            <a:ext cx="8723729" cy="36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0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E45-0E1E-9569-4787-F95608FC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9FE0-9EEA-7928-A300-59553C13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WTIV</a:t>
            </a:r>
          </a:p>
          <a:p>
            <a:r>
              <a:rPr lang="en-US" dirty="0"/>
              <a:t>3 AHTS</a:t>
            </a:r>
          </a:p>
          <a:p>
            <a:r>
              <a:rPr lang="en-US" dirty="0"/>
              <a:t>6 Feeder</a:t>
            </a:r>
          </a:p>
          <a:p>
            <a:r>
              <a:rPr lang="en-US" dirty="0"/>
              <a:t>4 FFIV</a:t>
            </a:r>
          </a:p>
        </p:txBody>
      </p:sp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E1652BFA-3533-06E0-8CD4-2FD1EBD2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424" y="1690688"/>
            <a:ext cx="8956653" cy="37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8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2B3E-A24C-31F5-78DC-C987F5F0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Scenarios</a:t>
            </a:r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CADC2CA7-0B78-714D-E651-C69EFE05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4" y="1690688"/>
            <a:ext cx="10632295" cy="44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3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8613-CC40-FB0F-7C56-205E0CF1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Vessel Add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F08D-3069-46B9-3F1A-65C63EDB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foreign WTIV/2 feeders can enter every 2 years</a:t>
            </a:r>
          </a:p>
          <a:p>
            <a:r>
              <a:rPr lang="en-US" dirty="0"/>
              <a:t>New AHTS can enter every 2 years</a:t>
            </a:r>
          </a:p>
          <a:p>
            <a:r>
              <a:rPr lang="en-US" dirty="0"/>
              <a:t>New FFIV can enter every 2 years</a:t>
            </a:r>
          </a:p>
          <a:p>
            <a:r>
              <a:rPr lang="en-US" dirty="0"/>
              <a:t>FFIV fleet matched to WTIV fleet</a:t>
            </a:r>
          </a:p>
        </p:txBody>
      </p:sp>
    </p:spTree>
    <p:extLst>
      <p:ext uri="{BB962C8B-B14F-4D97-AF65-F5344CB8AC3E}">
        <p14:creationId xmlns:p14="http://schemas.microsoft.com/office/powerpoint/2010/main" val="58599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D4C0-0B4C-F36D-F9DA-6B7360B7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4A8E-D83E-F69E-CF36-E344A358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WTIV</a:t>
            </a:r>
          </a:p>
          <a:p>
            <a:r>
              <a:rPr lang="en-US" dirty="0"/>
              <a:t>5 AHTS</a:t>
            </a:r>
          </a:p>
          <a:p>
            <a:r>
              <a:rPr lang="en-US" dirty="0"/>
              <a:t>8 feeder</a:t>
            </a:r>
          </a:p>
          <a:p>
            <a:r>
              <a:rPr lang="en-US" dirty="0"/>
              <a:t>5 FFIV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FD9BE021-7815-5270-D8C3-B525A1BA8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318" y="268263"/>
            <a:ext cx="7133687" cy="2979787"/>
          </a:xfrm>
          <a:prstGeom prst="rect">
            <a:avLst/>
          </a:prstGeom>
        </p:spPr>
      </p:pic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3D68CD53-497B-02DF-855D-BCFAEE10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318" y="3513087"/>
            <a:ext cx="7133688" cy="29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4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A963-2CC3-7FF9-C3A9-F9A9244E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</a:t>
            </a:r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45A0B902-23AD-29F4-5AF4-76B7FB08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8970"/>
            <a:ext cx="10515601" cy="439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3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B84B-5C64-BA8C-A3E5-87E0DDFF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E4A9-BE13-A8E6-E0E9-124C7349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AHTS</a:t>
            </a:r>
          </a:p>
          <a:p>
            <a:r>
              <a:rPr lang="en-US" dirty="0"/>
              <a:t>2 WTIV</a:t>
            </a:r>
          </a:p>
          <a:p>
            <a:r>
              <a:rPr lang="en-US" dirty="0"/>
              <a:t>2 FFIV</a:t>
            </a:r>
          </a:p>
          <a:p>
            <a:r>
              <a:rPr lang="en-US" dirty="0"/>
              <a:t>4 feeder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48ABE630-70D2-2767-4FE6-77CB27EB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18" y="992716"/>
            <a:ext cx="9316441" cy="38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5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7A7A-A4AF-402D-67CF-355018B8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BBADA-3840-FE20-2C85-99BB6982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WTIV</a:t>
            </a:r>
          </a:p>
          <a:p>
            <a:r>
              <a:rPr lang="en-US" dirty="0"/>
              <a:t>10 feeder</a:t>
            </a:r>
          </a:p>
          <a:p>
            <a:r>
              <a:rPr lang="en-US" dirty="0"/>
              <a:t>6 FFIV</a:t>
            </a:r>
          </a:p>
          <a:p>
            <a:r>
              <a:rPr lang="en-US" dirty="0"/>
              <a:t>4 AHTS</a:t>
            </a:r>
          </a:p>
          <a:p>
            <a:endParaRPr lang="en-US" dirty="0"/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FECB83AB-FF3A-28ED-9358-29B7809A5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92" y="357654"/>
            <a:ext cx="7028718" cy="2935941"/>
          </a:xfrm>
          <a:prstGeom prst="rect">
            <a:avLst/>
          </a:prstGeom>
        </p:spPr>
      </p:pic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05A2E7A4-C646-3E40-88D5-2408A5A9F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089" y="3556934"/>
            <a:ext cx="7028719" cy="29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6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0A5A-6822-5426-130C-9AC17928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Turbine Upsizing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8C0E-9984-5B63-68A2-A594C078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WTIV</a:t>
            </a:r>
          </a:p>
          <a:p>
            <a:r>
              <a:rPr lang="en-US" dirty="0"/>
              <a:t>8 feeder</a:t>
            </a:r>
          </a:p>
          <a:p>
            <a:r>
              <a:rPr lang="en-US" dirty="0"/>
              <a:t>5 FFIV</a:t>
            </a:r>
          </a:p>
          <a:p>
            <a:r>
              <a:rPr lang="en-US" dirty="0"/>
              <a:t>4 </a:t>
            </a:r>
            <a:r>
              <a:rPr lang="en-US" dirty="0" err="1"/>
              <a:t>ahts</a:t>
            </a:r>
            <a:endParaRPr lang="en-US" dirty="0"/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6204C4CA-AD3F-C6FB-50EC-66757838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17" y="3564557"/>
            <a:ext cx="7094483" cy="2963411"/>
          </a:xfrm>
          <a:prstGeom prst="rect">
            <a:avLst/>
          </a:prstGeom>
        </p:spPr>
      </p:pic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364B6AA3-6884-39AE-A28D-F42B7C71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517" y="466209"/>
            <a:ext cx="7094483" cy="29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3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9278-0992-09D4-441C-C7373A5B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4A1C-A2BA-F218-BC16-12266CDD1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dirty="0"/>
              <a:t>Same vessels as core</a:t>
            </a:r>
          </a:p>
          <a:p>
            <a:r>
              <a:rPr lang="en-US" dirty="0"/>
              <a:t>Delayed all NE ports not in the pipeline at start of sim by 3 </a:t>
            </a:r>
            <a:r>
              <a:rPr lang="en-US" dirty="0" err="1"/>
              <a:t>yrs</a:t>
            </a:r>
            <a:endParaRPr lang="en-US" dirty="0"/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1AA9ECCE-0CA6-8265-74AC-7747294C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5" y="2601625"/>
            <a:ext cx="8882495" cy="37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0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97E2-A8A6-2E0C-0FF4-279BB18E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Vessels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64CE-0239-37E3-F65D-0CAE4275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6250" cy="4667250"/>
          </a:xfrm>
        </p:spPr>
        <p:txBody>
          <a:bodyPr/>
          <a:lstStyle/>
          <a:p>
            <a:r>
              <a:rPr lang="en-US" dirty="0"/>
              <a:t>2 WTIV</a:t>
            </a:r>
          </a:p>
          <a:p>
            <a:r>
              <a:rPr lang="en-US" dirty="0"/>
              <a:t>4 feeder</a:t>
            </a:r>
          </a:p>
          <a:p>
            <a:r>
              <a:rPr lang="en-US" dirty="0"/>
              <a:t>3 FFIV</a:t>
            </a:r>
          </a:p>
          <a:p>
            <a:r>
              <a:rPr lang="en-US" dirty="0"/>
              <a:t>2 AHTS</a:t>
            </a:r>
          </a:p>
          <a:p>
            <a:r>
              <a:rPr lang="en-US" dirty="0"/>
              <a:t>Based on vessel study</a:t>
            </a:r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DC426D01-06C9-981C-E76D-8FB4236F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50" y="1825625"/>
            <a:ext cx="7652475" cy="319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4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132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NE Figure Dump</vt:lpstr>
      <vt:lpstr>Vessel Add Rates</vt:lpstr>
      <vt:lpstr>Core</vt:lpstr>
      <vt:lpstr>Foundations</vt:lpstr>
      <vt:lpstr>GBF</vt:lpstr>
      <vt:lpstr>Monopile</vt:lpstr>
      <vt:lpstr>Turbine Upsizing</vt:lpstr>
      <vt:lpstr>Delayed Ports</vt:lpstr>
      <vt:lpstr>Reduced Vessels</vt:lpstr>
      <vt:lpstr>Alternate Deployment</vt:lpstr>
      <vt:lpstr>High</vt:lpstr>
      <vt:lpstr>Low</vt:lpstr>
      <vt:lpstr>All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Bredenkamp, Sophie</dc:creator>
  <cp:lastModifiedBy>Bredenkamp, Sophie</cp:lastModifiedBy>
  <cp:revision>7</cp:revision>
  <dcterms:created xsi:type="dcterms:W3CDTF">2024-07-24T19:18:01Z</dcterms:created>
  <dcterms:modified xsi:type="dcterms:W3CDTF">2024-07-25T14:55:23Z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2024-07-24T19:50:41Z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ffe6afd7-a8ae-4d22-9e0a-ae2e9cf7e3bc</vt:lpwstr>
  </property>
  <property fmtid="{D5CDD505-2E9C-101B-9397-08002B2CF9AE}" pid="8" name="MSIP_Label_95965d95-ecc0-4720-b759-1f33c42ed7da_ContentBits">
    <vt:lpwstr>0</vt:lpwstr>
  </property>
</Properties>
</file>