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3" d="100"/>
          <a:sy n="113" d="100"/>
        </p:scale>
        <p:origin x="474"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low_deployment</a:t>
            </a:r>
          </a:p>
        </p:txBody>
      </p:sp>
      <p:sp>
        <p:nvSpPr>
          <p:cNvPr id="3" name="Text Placeholder 2"/>
          <p:cNvSpPr>
            <a:spLocks noGrp="1"/>
          </p:cNvSpPr>
          <p:nvPr>
            <p:ph type="body" sz="quarter" idx="10"/>
          </p:nvPr>
        </p:nvSpPr>
        <p:spPr/>
        <p:txBody>
          <a:bodyPr/>
          <a:lstStyle/>
          <a:p>
            <a:r>
              <a:t>Pipeline: Low Deployment</a:t>
            </a:r>
          </a:p>
          <a:p>
            <a:r>
              <a:t>Vessel Pathway: Common</a:t>
            </a:r>
          </a:p>
          <a:p>
            <a:r>
              <a:t>Port Pathway: Common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best_path_forward</a:t>
            </a:r>
          </a:p>
        </p:txBody>
      </p:sp>
      <p:sp>
        <p:nvSpPr>
          <p:cNvPr id="3" name="Text Placeholder 2"/>
          <p:cNvSpPr>
            <a:spLocks noGrp="1"/>
          </p:cNvSpPr>
          <p:nvPr>
            <p:ph type="body" sz="quarter" idx="10"/>
          </p:nvPr>
        </p:nvSpPr>
        <p:spPr/>
        <p:txBody>
          <a:bodyPr/>
          <a:lstStyle/>
          <a:p>
            <a:r>
              <a:t>Pipeline: Best Path Foward</a:t>
            </a:r>
          </a:p>
          <a:p>
            <a:r>
              <a:t>Vessel Pathway: Common</a:t>
            </a:r>
          </a:p>
          <a:p>
            <a:r>
              <a:t>Port Pathway: Common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high_deployment</a:t>
            </a:r>
          </a:p>
        </p:txBody>
      </p:sp>
      <p:sp>
        <p:nvSpPr>
          <p:cNvPr id="3" name="Text Placeholder 2"/>
          <p:cNvSpPr>
            <a:spLocks noGrp="1"/>
          </p:cNvSpPr>
          <p:nvPr>
            <p:ph type="body" sz="quarter" idx="10"/>
          </p:nvPr>
        </p:nvSpPr>
        <p:spPr/>
        <p:txBody>
          <a:bodyPr/>
          <a:lstStyle/>
          <a:p>
            <a:r>
              <a:t>Pipeline: High Deployment</a:t>
            </a:r>
          </a:p>
          <a:p>
            <a:r>
              <a:t>Vessel Pathway: Common</a:t>
            </a:r>
          </a:p>
          <a:p>
            <a:r>
              <a:t>Port Pathway: Common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6217099" cy="2726605"/>
          </a:xfrm>
          <a:prstGeom prst="rect">
            <a:avLst/>
          </a:prstGeom>
        </p:spPr>
      </p:pic>
      <p:pic>
        <p:nvPicPr>
          <p:cNvPr id="4" name="Picture 3" descr="image.png">
            <a:extLst>
              <a:ext uri="{FF2B5EF4-FFF2-40B4-BE49-F238E27FC236}">
                <a16:creationId xmlns:a16="http://schemas.microsoft.com/office/drawing/2014/main" id="{154053D1-0C7A-98D2-19A1-549B36FEB408}"/>
              </a:ext>
            </a:extLst>
          </p:cNvPr>
          <p:cNvPicPr>
            <a:picLocks noChangeAspect="1"/>
          </p:cNvPicPr>
          <p:nvPr/>
        </p:nvPicPr>
        <p:blipFill>
          <a:blip r:embed="rId3"/>
          <a:stretch>
            <a:fillRect/>
          </a:stretch>
        </p:blipFill>
        <p:spPr>
          <a:xfrm>
            <a:off x="76200" y="2954866"/>
            <a:ext cx="6140899" cy="2569674"/>
          </a:xfrm>
          <a:prstGeom prst="rect">
            <a:avLst/>
          </a:prstGeom>
        </p:spPr>
      </p:pic>
      <p:pic>
        <p:nvPicPr>
          <p:cNvPr id="5" name="Picture 4" descr="image.png">
            <a:extLst>
              <a:ext uri="{FF2B5EF4-FFF2-40B4-BE49-F238E27FC236}">
                <a16:creationId xmlns:a16="http://schemas.microsoft.com/office/drawing/2014/main" id="{CA1F3FD3-53A3-C14F-50A2-5A2B3856BEB7}"/>
              </a:ext>
            </a:extLst>
          </p:cNvPr>
          <p:cNvPicPr>
            <a:picLocks noChangeAspect="1"/>
          </p:cNvPicPr>
          <p:nvPr/>
        </p:nvPicPr>
        <p:blipFill>
          <a:blip r:embed="rId4"/>
          <a:stretch>
            <a:fillRect/>
          </a:stretch>
        </p:blipFill>
        <p:spPr>
          <a:xfrm>
            <a:off x="237066" y="5298454"/>
            <a:ext cx="6056233" cy="25289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Vessel Investment Plot</a:t>
            </a:r>
          </a:p>
        </p:txBody>
      </p:sp>
      <p:pic>
        <p:nvPicPr>
          <p:cNvPr id="3" name="Picture 2" descr="image.png"/>
          <p:cNvPicPr>
            <a:picLocks noChangeAspect="1"/>
          </p:cNvPicPr>
          <p:nvPr/>
        </p:nvPicPr>
        <p:blipFill>
          <a:blip r:embed="rId2"/>
          <a:stretch>
            <a:fillRect/>
          </a:stretch>
        </p:blipFill>
        <p:spPr>
          <a:xfrm>
            <a:off x="0" y="568960"/>
            <a:ext cx="6288505" cy="2631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Capacity per $ Invested (MW/$)</a:t>
            </a:r>
          </a:p>
        </p:txBody>
      </p:sp>
      <p:pic>
        <p:nvPicPr>
          <p:cNvPr id="3" name="Picture 2" descr="image.png"/>
          <p:cNvPicPr>
            <a:picLocks noChangeAspect="1"/>
          </p:cNvPicPr>
          <p:nvPr/>
        </p:nvPicPr>
        <p:blipFill>
          <a:blip r:embed="rId2"/>
          <a:stretch>
            <a:fillRect/>
          </a:stretch>
        </p:blipFill>
        <p:spPr>
          <a:xfrm>
            <a:off x="0" y="566928"/>
            <a:ext cx="6438356" cy="2726605"/>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61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NREL2020_PB</vt:lpstr>
      <vt:lpstr>low_deployment</vt:lpstr>
      <vt:lpstr>best_path_forward</vt:lpstr>
      <vt:lpstr>high_deployment</vt:lpstr>
      <vt:lpstr>Cumulative Installed Capacity</vt:lpstr>
      <vt:lpstr>Vessel Investment Plot</vt:lpstr>
      <vt:lpstr>Capacity per $ Invested (MW/$)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Bredenkamp, Sophie</cp:lastModifiedBy>
  <cp:revision>8</cp:revision>
  <dcterms:created xsi:type="dcterms:W3CDTF">2022-11-16T03:22:30Z</dcterms:created>
  <dcterms:modified xsi:type="dcterms:W3CDTF">2024-05-17T13:54:46Z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965d95-ecc0-4720-b759-1f33c42ed7da_Enabled">
    <vt:lpwstr>true</vt:lpwstr>
  </property>
  <property fmtid="{D5CDD505-2E9C-101B-9397-08002B2CF9AE}" pid="3" name="MSIP_Label_95965d95-ecc0-4720-b759-1f33c42ed7da_SetDate">
    <vt:lpwstr>2024-05-17T13:54:46Z</vt:lpwstr>
  </property>
  <property fmtid="{D5CDD505-2E9C-101B-9397-08002B2CF9AE}" pid="4" name="MSIP_Label_95965d95-ecc0-4720-b759-1f33c42ed7da_Method">
    <vt:lpwstr>Standard</vt:lpwstr>
  </property>
  <property fmtid="{D5CDD505-2E9C-101B-9397-08002B2CF9AE}" pid="5" name="MSIP_Label_95965d95-ecc0-4720-b759-1f33c42ed7da_Name">
    <vt:lpwstr>General</vt:lpwstr>
  </property>
  <property fmtid="{D5CDD505-2E9C-101B-9397-08002B2CF9AE}" pid="6" name="MSIP_Label_95965d95-ecc0-4720-b759-1f33c42ed7da_SiteId">
    <vt:lpwstr>a0f29d7e-28cd-4f54-8442-7885aee7c080</vt:lpwstr>
  </property>
  <property fmtid="{D5CDD505-2E9C-101B-9397-08002B2CF9AE}" pid="7" name="MSIP_Label_95965d95-ecc0-4720-b759-1f33c42ed7da_ActionId">
    <vt:lpwstr>4ec53c9b-c804-4174-aa82-599c57f64f37</vt:lpwstr>
  </property>
  <property fmtid="{D5CDD505-2E9C-101B-9397-08002B2CF9AE}" pid="8" name="MSIP_Label_95965d95-ecc0-4720-b759-1f33c42ed7da_ContentBits">
    <vt:lpwstr>0</vt:lpwstr>
  </property>
</Properties>
</file>