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D_3F336BFB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7" r:id="rId2"/>
    <p:sldId id="308" r:id="rId3"/>
    <p:sldId id="315" r:id="rId4"/>
    <p:sldId id="310" r:id="rId5"/>
    <p:sldId id="311" r:id="rId6"/>
    <p:sldId id="312" r:id="rId7"/>
    <p:sldId id="319" r:id="rId8"/>
    <p:sldId id="317" r:id="rId9"/>
    <p:sldId id="314" r:id="rId10"/>
    <p:sldId id="318" r:id="rId11"/>
    <p:sldId id="31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639EAF-8455-709F-BF18-810BF708C5B8}" name="Bredenkamp, Sophie" initials="SB" userId="S::sbredenk@nrel.gov::b0430177-db33-48cd-bca8-ab94567ef0d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57" autoAdjust="0"/>
  </p:normalViewPr>
  <p:slideViewPr>
    <p:cSldViewPr snapToGrid="0" snapToObjects="1">
      <p:cViewPr varScale="1">
        <p:scale>
          <a:sx n="76" d="100"/>
          <a:sy n="76" d="100"/>
        </p:scale>
        <p:origin x="1024" y="44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modernComment_13D_3F336B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C3C941-5211-4374-9D07-9EEE5A73F718}" authorId="{86639EAF-8455-709F-BF18-810BF708C5B8}" created="2024-07-26T14:46:36.94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060334587" sldId="317"/>
      <ac:spMk id="2" creationId="{2BC0044F-B852-4A57-4E70-F9D11239AA2E}"/>
      <ac:txMk cp="26" len="8">
        <ac:context len="35" hash="66389323"/>
      </ac:txMk>
    </ac:txMkLst>
    <p188:pos x="6842235" y="488730"/>
    <p188:txBody>
      <a:bodyPr/>
      <a:lstStyle/>
      <a:p>
        <a:r>
          <a:rPr lang="en-US"/>
          <a:t>Mark when last project enters pipeline/ shorten x axis?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85793-58F2-5D45-93FF-B0076DA99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56461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4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Werner Slocum, NREL 68547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26106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329F5-D935-DC1B-1467-8AB115638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7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Molly Rettig, NREL 68829</a:t>
            </a:r>
          </a:p>
        </p:txBody>
      </p:sp>
    </p:spTree>
    <p:extLst>
      <p:ext uri="{BB962C8B-B14F-4D97-AF65-F5344CB8AC3E}">
        <p14:creationId xmlns:p14="http://schemas.microsoft.com/office/powerpoint/2010/main" val="29663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8" r:id="rId2"/>
    <p:sldLayoutId id="2147483719" r:id="rId3"/>
    <p:sldLayoutId id="2147483720" r:id="rId4"/>
    <p:sldLayoutId id="2147483721" r:id="rId5"/>
    <p:sldLayoutId id="2147483726" r:id="rId6"/>
    <p:sldLayoutId id="2147483722" r:id="rId7"/>
    <p:sldLayoutId id="2147483654" r:id="rId8"/>
    <p:sldLayoutId id="2147483655" r:id="rId9"/>
    <p:sldLayoutId id="2147483712" r:id="rId10"/>
    <p:sldLayoutId id="2147483653" r:id="rId11"/>
    <p:sldLayoutId id="2147483707" r:id="rId12"/>
    <p:sldLayoutId id="2147483708" r:id="rId13"/>
    <p:sldLayoutId id="2147483656" r:id="rId14"/>
    <p:sldLayoutId id="2147483666" r:id="rId15"/>
    <p:sldLayoutId id="2147483667" r:id="rId16"/>
    <p:sldLayoutId id="2147483665" r:id="rId17"/>
    <p:sldLayoutId id="2147483668" r:id="rId18"/>
    <p:sldLayoutId id="2147483669" r:id="rId19"/>
    <p:sldLayoutId id="2147483723" r:id="rId20"/>
    <p:sldLayoutId id="2147483671" r:id="rId21"/>
    <p:sldLayoutId id="2147483676" r:id="rId22"/>
    <p:sldLayoutId id="2147483681" r:id="rId23"/>
    <p:sldLayoutId id="2147483682" r:id="rId24"/>
    <p:sldLayoutId id="2147483687" r:id="rId25"/>
    <p:sldLayoutId id="2147483688" r:id="rId26"/>
    <p:sldLayoutId id="2147483678" r:id="rId27"/>
    <p:sldLayoutId id="2147483683" r:id="rId28"/>
    <p:sldLayoutId id="2147483702" r:id="rId29"/>
    <p:sldLayoutId id="2147483684" r:id="rId30"/>
    <p:sldLayoutId id="2147483698" r:id="rId31"/>
    <p:sldLayoutId id="2147483703" r:id="rId32"/>
    <p:sldLayoutId id="2147483685" r:id="rId33"/>
    <p:sldLayoutId id="2147483699" r:id="rId34"/>
    <p:sldLayoutId id="2147483704" r:id="rId35"/>
    <p:sldLayoutId id="2147483680" r:id="rId36"/>
    <p:sldLayoutId id="2147483700" r:id="rId37"/>
    <p:sldLayoutId id="2147483705" r:id="rId38"/>
    <p:sldLayoutId id="2147483686" r:id="rId39"/>
    <p:sldLayoutId id="2147483701" r:id="rId40"/>
    <p:sldLayoutId id="2147483724" r:id="rId41"/>
    <p:sldLayoutId id="2147483672" r:id="rId42"/>
    <p:sldLayoutId id="2147483716" r:id="rId43"/>
    <p:sldLayoutId id="2147483717" r:id="rId44"/>
    <p:sldLayoutId id="2147483657" r:id="rId45"/>
    <p:sldLayoutId id="2147483689" r:id="rId46"/>
    <p:sldLayoutId id="2147483690" r:id="rId47"/>
    <p:sldLayoutId id="2147483691" r:id="rId48"/>
    <p:sldLayoutId id="2147483692" r:id="rId49"/>
    <p:sldLayoutId id="2147483693" r:id="rId50"/>
    <p:sldLayoutId id="2147483694" r:id="rId51"/>
    <p:sldLayoutId id="2147483695" r:id="rId52"/>
    <p:sldLayoutId id="2147483696" r:id="rId53"/>
    <p:sldLayoutId id="2147483713" r:id="rId54"/>
    <p:sldLayoutId id="2147483714" r:id="rId55"/>
    <p:sldLayoutId id="2147483715" r:id="rId56"/>
    <p:sldLayoutId id="2147483725" r:id="rId57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3D_3F336BFB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EC4A4-9EFD-4414-B612-3882EA7FB7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26, 2024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5C0103-76E3-4DB5-B464-82FA6DC1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 Study Updates</a:t>
            </a:r>
          </a:p>
        </p:txBody>
      </p:sp>
    </p:spTree>
    <p:extLst>
      <p:ext uri="{BB962C8B-B14F-4D97-AF65-F5344CB8AC3E}">
        <p14:creationId xmlns:p14="http://schemas.microsoft.com/office/powerpoint/2010/main" val="56364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D07D-30BB-754A-91FD-09546635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Annual Vessel Investment Breakdown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DF621016-EB4D-B51B-A5B5-6C4C21BC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1106721"/>
            <a:ext cx="4259580" cy="1865602"/>
          </a:xfrm>
          <a:prstGeom prst="rect">
            <a:avLst/>
          </a:prstGeom>
        </p:spPr>
      </p:pic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4F28CD0A-F97A-03E9-12FA-ED800EECA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" y="3232134"/>
            <a:ext cx="4259580" cy="18831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EFA0AB-3752-927B-ED56-ADBDAA1A9514}"/>
              </a:ext>
            </a:extLst>
          </p:cNvPr>
          <p:cNvSpPr txBox="1"/>
          <p:nvPr/>
        </p:nvSpPr>
        <p:spPr>
          <a:xfrm>
            <a:off x="562357" y="86891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3FD67-3CC1-BACA-AC69-1A33057C734A}"/>
              </a:ext>
            </a:extLst>
          </p:cNvPr>
          <p:cNvSpPr txBox="1"/>
          <p:nvPr/>
        </p:nvSpPr>
        <p:spPr>
          <a:xfrm>
            <a:off x="519380" y="2972323"/>
            <a:ext cx="12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WTIV</a:t>
            </a:r>
          </a:p>
        </p:txBody>
      </p:sp>
      <p:pic>
        <p:nvPicPr>
          <p:cNvPr id="7" name="Picture 6" descr="image.png">
            <a:extLst>
              <a:ext uri="{FF2B5EF4-FFF2-40B4-BE49-F238E27FC236}">
                <a16:creationId xmlns:a16="http://schemas.microsoft.com/office/drawing/2014/main" id="{F0ADB4FA-B790-8176-65B5-007D73B59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158" y="1106721"/>
            <a:ext cx="4361381" cy="1910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8B0B2-9FE8-E4B2-32D0-D9F4C4CFE7FC}"/>
              </a:ext>
            </a:extLst>
          </p:cNvPr>
          <p:cNvSpPr txBox="1"/>
          <p:nvPr/>
        </p:nvSpPr>
        <p:spPr>
          <a:xfrm>
            <a:off x="4905754" y="868914"/>
            <a:ext cx="122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Feeder</a:t>
            </a:r>
          </a:p>
        </p:txBody>
      </p:sp>
      <p:pic>
        <p:nvPicPr>
          <p:cNvPr id="9" name="Picture 8" descr="image.png">
            <a:extLst>
              <a:ext uri="{FF2B5EF4-FFF2-40B4-BE49-F238E27FC236}">
                <a16:creationId xmlns:a16="http://schemas.microsoft.com/office/drawing/2014/main" id="{A30D14E3-8AB1-9394-4658-8FF41FD9A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158" y="3216485"/>
            <a:ext cx="4361381" cy="1910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C753BE-48EA-003C-F396-C5F5A3CA1FD0}"/>
              </a:ext>
            </a:extLst>
          </p:cNvPr>
          <p:cNvSpPr txBox="1"/>
          <p:nvPr/>
        </p:nvSpPr>
        <p:spPr>
          <a:xfrm>
            <a:off x="4905754" y="297232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Action </a:t>
            </a:r>
          </a:p>
        </p:txBody>
      </p:sp>
    </p:spTree>
    <p:extLst>
      <p:ext uri="{BB962C8B-B14F-4D97-AF65-F5344CB8AC3E}">
        <p14:creationId xmlns:p14="http://schemas.microsoft.com/office/powerpoint/2010/main" val="99090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5D01-E0D8-3DBA-9611-22B56CD5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Cumulative Vessel Investment</a:t>
            </a:r>
          </a:p>
        </p:txBody>
      </p:sp>
    </p:spTree>
    <p:extLst>
      <p:ext uri="{BB962C8B-B14F-4D97-AF65-F5344CB8AC3E}">
        <p14:creationId xmlns:p14="http://schemas.microsoft.com/office/powerpoint/2010/main" val="221446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25CA-0C83-C183-E31A-C8FEFE05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Throughput Update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47555639-1BF5-FF93-A7A0-256CEF5B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68" y="1116472"/>
            <a:ext cx="5669928" cy="383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2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4024-BB80-146E-CFAD-DA4F172A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Vessel Utilization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47BE5-C881-FD99-29E8-B91B58B0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64" y="1543318"/>
            <a:ext cx="6005779" cy="317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7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A23B-4BEC-7567-11F1-A6AA89A8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WTIV</a:t>
            </a:r>
          </a:p>
        </p:txBody>
      </p:sp>
      <p:pic>
        <p:nvPicPr>
          <p:cNvPr id="4" name="Picture 3" descr="image.png">
            <a:extLst>
              <a:ext uri="{FF2B5EF4-FFF2-40B4-BE49-F238E27FC236}">
                <a16:creationId xmlns:a16="http://schemas.microsoft.com/office/drawing/2014/main" id="{B9E2F552-1E39-B5BB-2369-7D20FB33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243296"/>
            <a:ext cx="7213092" cy="3012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E61A2B-1D96-4C1A-F54A-F3E3D642EEEA}"/>
              </a:ext>
            </a:extLst>
          </p:cNvPr>
          <p:cNvSpPr/>
          <p:nvPr/>
        </p:nvSpPr>
        <p:spPr>
          <a:xfrm>
            <a:off x="972922" y="1623974"/>
            <a:ext cx="1536192" cy="1463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FE85E-6BAD-23FD-AED2-B440EFAF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Feeder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59EE3B34-9231-8BC7-E606-5AE14500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" y="1129456"/>
            <a:ext cx="7944612" cy="33185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B88D94-38C3-73AC-C466-64EDCDD7B956}"/>
              </a:ext>
            </a:extLst>
          </p:cNvPr>
          <p:cNvSpPr/>
          <p:nvPr/>
        </p:nvSpPr>
        <p:spPr>
          <a:xfrm>
            <a:off x="804673" y="1550822"/>
            <a:ext cx="1872690" cy="1463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17B0-7200-E6C7-4AE5-4F305D53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AHTS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722B33AA-62CC-8C97-A6EE-33CE903A7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141171"/>
            <a:ext cx="7761139" cy="32418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9E0A5E-0CA0-B373-60D5-EE9C891DA0F4}"/>
              </a:ext>
            </a:extLst>
          </p:cNvPr>
          <p:cNvSpPr/>
          <p:nvPr/>
        </p:nvSpPr>
        <p:spPr>
          <a:xfrm>
            <a:off x="1053390" y="1550822"/>
            <a:ext cx="2618840" cy="14630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0F85-61D0-2DA5-01A9-BABA1625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Jones Act Interpretation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4CB6D11D-5045-6F65-2169-03422E96D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07871"/>
            <a:ext cx="8305800" cy="34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8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044F-B852-4A57-4E70-F9D11239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Installed Capacity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DDE15C9E-487D-1930-BADD-4E001381A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01" y="1018470"/>
            <a:ext cx="8531352" cy="356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345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8307-C6BD-BD26-FC9F-DFCC66A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Stats – Annual Vessel Investment </a:t>
            </a:r>
          </a:p>
        </p:txBody>
      </p:sp>
      <p:pic>
        <p:nvPicPr>
          <p:cNvPr id="3" name="Picture 2" descr="image.png">
            <a:extLst>
              <a:ext uri="{FF2B5EF4-FFF2-40B4-BE49-F238E27FC236}">
                <a16:creationId xmlns:a16="http://schemas.microsoft.com/office/drawing/2014/main" id="{90CF8DE1-D8D8-4585-A21D-D49A425E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68" y="1199694"/>
            <a:ext cx="8434088" cy="344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3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26BA2F97-5EE2-48AE-929B-AFF8A89EB017}" vid="{490267A1-9611-4E6B-94D0-D2F999DD1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 Presentation Guidance</Template>
  <TotalTime>159</TotalTime>
  <Words>54</Words>
  <Application>Microsoft Office PowerPoint</Application>
  <PresentationFormat>On-screen Show (16:9)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Vessel Study Updates</vt:lpstr>
      <vt:lpstr>Port Throughput Update</vt:lpstr>
      <vt:lpstr>Vessel Utilization Update</vt:lpstr>
      <vt:lpstr>US WTIV</vt:lpstr>
      <vt:lpstr>US Feeder</vt:lpstr>
      <vt:lpstr>AHTS</vt:lpstr>
      <vt:lpstr>Alternate Jones Act Interpretation</vt:lpstr>
      <vt:lpstr>Summary Stats – Installed Capacity</vt:lpstr>
      <vt:lpstr>Summary Stats – Annual Vessel Investment </vt:lpstr>
      <vt:lpstr>Summary Stats – Annual Vessel Investment Breakdown</vt:lpstr>
      <vt:lpstr>Summary Stats – Cumulative Vessel Investment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PowerPoint presentation template for newer wide-screen monitors and TVs.</dc:subject>
  <dc:creator>Bredenkamp, Sophie</dc:creator>
  <cp:keywords/>
  <dc:description/>
  <cp:lastModifiedBy>Bredenkamp, Sophie</cp:lastModifiedBy>
  <cp:revision>3</cp:revision>
  <cp:lastPrinted>2018-01-04T20:30:58Z</cp:lastPrinted>
  <dcterms:created xsi:type="dcterms:W3CDTF">2024-07-25T20:24:27Z</dcterms:created>
  <dcterms:modified xsi:type="dcterms:W3CDTF">2024-07-29T14:08:30Z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2024-01-17T02:58:24Z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d8a35620-820c-4bac-aa71-c1558149b113</vt:lpwstr>
  </property>
  <property fmtid="{D5CDD505-2E9C-101B-9397-08002B2CF9AE}" pid="8" name="MSIP_Label_95965d95-ecc0-4720-b759-1f33c42ed7da_ContentBits">
    <vt:lpwstr>0</vt:lpwstr>
  </property>
</Properties>
</file>