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87" r:id="rId2"/>
    <p:sldId id="288" r:id="rId3"/>
    <p:sldId id="304" r:id="rId4"/>
    <p:sldId id="279" r:id="rId5"/>
    <p:sldId id="280" r:id="rId6"/>
    <p:sldId id="281" r:id="rId7"/>
    <p:sldId id="282" r:id="rId8"/>
    <p:sldId id="283" r:id="rId9"/>
    <p:sldId id="284" r:id="rId10"/>
    <p:sldId id="285" r:id="rId11"/>
    <p:sldId id="286"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74"/>
    <p:restoredTop sz="96208"/>
  </p:normalViewPr>
  <p:slideViewPr>
    <p:cSldViewPr snapToGrid="0">
      <p:cViewPr varScale="1">
        <p:scale>
          <a:sx n="127" d="100"/>
          <a:sy n="127" d="100"/>
        </p:scale>
        <p:origin x="52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Total Capacity at Risk by COD - NYNJ</a:t>
            </a:r>
          </a:p>
        </p:txBody>
      </p:sp>
      <p:pic>
        <p:nvPicPr>
          <p:cNvPr id="3" name="Picture 2" descr="image.png"/>
          <p:cNvPicPr>
            <a:picLocks noChangeAspect="1"/>
          </p:cNvPicPr>
          <p:nvPr/>
        </p:nvPicPr>
        <p:blipFill>
          <a:blip r:embed="rId2"/>
          <a:stretch>
            <a:fillRect/>
          </a:stretch>
        </p:blipFill>
        <p:spPr>
          <a:xfrm>
            <a:off x="0" y="566928"/>
            <a:ext cx="12188952" cy="760451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Total Capacity at Risk by COD - Mid-Atlantic</a:t>
            </a:r>
          </a:p>
        </p:txBody>
      </p:sp>
      <p:pic>
        <p:nvPicPr>
          <p:cNvPr id="3" name="Picture 2" descr="image.png"/>
          <p:cNvPicPr>
            <a:picLocks noChangeAspect="1"/>
          </p:cNvPicPr>
          <p:nvPr/>
        </p:nvPicPr>
        <p:blipFill>
          <a:blip r:embed="rId2"/>
          <a:stretch>
            <a:fillRect/>
          </a:stretch>
        </p:blipFill>
        <p:spPr>
          <a:xfrm>
            <a:off x="0" y="566928"/>
            <a:ext cx="12188952" cy="768211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Installed Capacity - NE</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Installed Capacity - NYNJ</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Installed Capacity - Mid-Atlantic</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Installed Capacity - MA</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Installed Capacity - ME</a:t>
            </a:r>
          </a:p>
        </p:txBody>
      </p:sp>
      <p:pic>
        <p:nvPicPr>
          <p:cNvPr id="3" name="Picture 2" descr="image.png"/>
          <p:cNvPicPr>
            <a:picLocks noChangeAspect="1"/>
          </p:cNvPicPr>
          <p:nvPr/>
        </p:nvPicPr>
        <p:blipFill>
          <a:blip r:embed="rId2"/>
          <a:stretch>
            <a:fillRect/>
          </a:stretch>
        </p:blipFill>
        <p:spPr>
          <a:xfrm>
            <a:off x="0" y="566928"/>
            <a:ext cx="12188952" cy="503752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Installed Capacity - CT</a:t>
            </a:r>
          </a:p>
        </p:txBody>
      </p:sp>
      <p:pic>
        <p:nvPicPr>
          <p:cNvPr id="3" name="Picture 2" descr="image.png"/>
          <p:cNvPicPr>
            <a:picLocks noChangeAspect="1"/>
          </p:cNvPicPr>
          <p:nvPr/>
        </p:nvPicPr>
        <p:blipFill>
          <a:blip r:embed="rId2"/>
          <a:stretch>
            <a:fillRect/>
          </a:stretch>
        </p:blipFill>
        <p:spPr>
          <a:xfrm>
            <a:off x="0" y="566928"/>
            <a:ext cx="12188952" cy="503752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Installed Capacity - RI</a:t>
            </a:r>
          </a:p>
        </p:txBody>
      </p:sp>
      <p:pic>
        <p:nvPicPr>
          <p:cNvPr id="3" name="Picture 2" descr="image.png"/>
          <p:cNvPicPr>
            <a:picLocks noChangeAspect="1"/>
          </p:cNvPicPr>
          <p:nvPr/>
        </p:nvPicPr>
        <p:blipFill>
          <a:blip r:embed="rId2"/>
          <a:stretch>
            <a:fillRect/>
          </a:stretch>
        </p:blipFill>
        <p:spPr>
          <a:xfrm>
            <a:off x="0" y="566928"/>
            <a:ext cx="12188952" cy="503752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Installed Capacity - NH</a:t>
            </a:r>
          </a:p>
        </p:txBody>
      </p:sp>
      <p:pic>
        <p:nvPicPr>
          <p:cNvPr id="3" name="Picture 2" descr="image.png"/>
          <p:cNvPicPr>
            <a:picLocks noChangeAspect="1"/>
          </p:cNvPicPr>
          <p:nvPr/>
        </p:nvPicPr>
        <p:blipFill>
          <a:blip r:embed="rId2"/>
          <a:stretch>
            <a:fillRect/>
          </a:stretch>
        </p:blipFill>
        <p:spPr>
          <a:xfrm>
            <a:off x="0" y="566928"/>
            <a:ext cx="12188952" cy="503752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Cumulative Capacity by 2035 and 2040</a:t>
            </a:r>
          </a:p>
        </p:txBody>
      </p:sp>
      <p:pic>
        <p:nvPicPr>
          <p:cNvPr id="3" name="Picture 2" descr="image.png"/>
          <p:cNvPicPr>
            <a:picLocks noChangeAspect="1"/>
          </p:cNvPicPr>
          <p:nvPr/>
        </p:nvPicPr>
        <p:blipFill>
          <a:blip r:embed="rId2"/>
          <a:stretch>
            <a:fillRect/>
          </a:stretch>
        </p:blipFill>
        <p:spPr>
          <a:xfrm>
            <a:off x="0" y="566928"/>
            <a:ext cx="12188952" cy="438854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Installed Capacity - RI/CT</a:t>
            </a:r>
          </a:p>
        </p:txBody>
      </p:sp>
      <p:pic>
        <p:nvPicPr>
          <p:cNvPr id="3" name="Picture 2" descr="image.png"/>
          <p:cNvPicPr>
            <a:picLocks noChangeAspect="1"/>
          </p:cNvPicPr>
          <p:nvPr/>
        </p:nvPicPr>
        <p:blipFill>
          <a:blip r:embed="rId2"/>
          <a:stretch>
            <a:fillRect/>
          </a:stretch>
        </p:blipFill>
        <p:spPr>
          <a:xfrm>
            <a:off x="0" y="566928"/>
            <a:ext cx="12188952" cy="503752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Installed Capacity - NY</a:t>
            </a:r>
          </a:p>
        </p:txBody>
      </p:sp>
      <p:pic>
        <p:nvPicPr>
          <p:cNvPr id="3" name="Picture 2" descr="image.png"/>
          <p:cNvPicPr>
            <a:picLocks noChangeAspect="1"/>
          </p:cNvPicPr>
          <p:nvPr/>
        </p:nvPicPr>
        <p:blipFill>
          <a:blip r:embed="rId2"/>
          <a:stretch>
            <a:fillRect/>
          </a:stretch>
        </p:blipFill>
        <p:spPr>
          <a:xfrm>
            <a:off x="0" y="566928"/>
            <a:ext cx="12188952" cy="503441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Installed Capacity - NJ</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Installed Capacity - NC</a:t>
            </a:r>
          </a:p>
        </p:txBody>
      </p:sp>
      <p:pic>
        <p:nvPicPr>
          <p:cNvPr id="3" name="Picture 2" descr="image.png"/>
          <p:cNvPicPr>
            <a:picLocks noChangeAspect="1"/>
          </p:cNvPicPr>
          <p:nvPr/>
        </p:nvPicPr>
        <p:blipFill>
          <a:blip r:embed="rId2"/>
          <a:stretch>
            <a:fillRect/>
          </a:stretch>
        </p:blipFill>
        <p:spPr>
          <a:xfrm>
            <a:off x="0" y="566928"/>
            <a:ext cx="12188952" cy="503752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Installed Capacity - MD</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Installed Capacity - VA</a:t>
            </a:r>
          </a:p>
        </p:txBody>
      </p:sp>
      <p:pic>
        <p:nvPicPr>
          <p:cNvPr id="3" name="Picture 2" descr="image.png"/>
          <p:cNvPicPr>
            <a:picLocks noChangeAspect="1"/>
          </p:cNvPicPr>
          <p:nvPr/>
        </p:nvPicPr>
        <p:blipFill>
          <a:blip r:embed="rId2"/>
          <a:stretch>
            <a:fillRect/>
          </a:stretch>
        </p:blipFill>
        <p:spPr>
          <a:xfrm>
            <a:off x="0" y="566928"/>
            <a:ext cx="12188952" cy="5037527"/>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Installed Capacity - DE</a:t>
            </a:r>
          </a:p>
        </p:txBody>
      </p:sp>
      <p:pic>
        <p:nvPicPr>
          <p:cNvPr id="3" name="Picture 2" descr="image.png"/>
          <p:cNvPicPr>
            <a:picLocks noChangeAspect="1"/>
          </p:cNvPicPr>
          <p:nvPr/>
        </p:nvPicPr>
        <p:blipFill>
          <a:blip r:embed="rId2"/>
          <a:stretch>
            <a:fillRect/>
          </a:stretch>
        </p:blipFill>
        <p:spPr>
          <a:xfrm>
            <a:off x="0" y="566928"/>
            <a:ext cx="12188952" cy="503752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US Vessels Built</a:t>
            </a:r>
          </a:p>
        </p:txBody>
      </p:sp>
      <p:pic>
        <p:nvPicPr>
          <p:cNvPr id="3" name="Picture 2" descr="image.png"/>
          <p:cNvPicPr>
            <a:picLocks noChangeAspect="1"/>
          </p:cNvPicPr>
          <p:nvPr/>
        </p:nvPicPr>
        <p:blipFill>
          <a:blip r:embed="rId2"/>
          <a:stretch>
            <a:fillRect/>
          </a:stretch>
        </p:blipFill>
        <p:spPr>
          <a:xfrm>
            <a:off x="0" y="566928"/>
            <a:ext cx="12188952" cy="122328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Average Delay Per Project by COD - All Regions</a:t>
            </a:r>
          </a:p>
        </p:txBody>
      </p:sp>
      <p:pic>
        <p:nvPicPr>
          <p:cNvPr id="3" name="Picture 2" descr="image.png"/>
          <p:cNvPicPr>
            <a:picLocks noChangeAspect="1"/>
          </p:cNvPicPr>
          <p:nvPr/>
        </p:nvPicPr>
        <p:blipFill>
          <a:blip r:embed="rId2"/>
          <a:stretch>
            <a:fillRect/>
          </a:stretch>
        </p:blipFill>
        <p:spPr>
          <a:xfrm>
            <a:off x="0" y="566928"/>
            <a:ext cx="12188952" cy="74844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Average Delay Per Project by COD - NE</a:t>
            </a:r>
          </a:p>
        </p:txBody>
      </p:sp>
      <p:pic>
        <p:nvPicPr>
          <p:cNvPr id="3" name="Picture 2" descr="image.png"/>
          <p:cNvPicPr>
            <a:picLocks noChangeAspect="1"/>
          </p:cNvPicPr>
          <p:nvPr/>
        </p:nvPicPr>
        <p:blipFill>
          <a:blip r:embed="rId2"/>
          <a:stretch>
            <a:fillRect/>
          </a:stretch>
        </p:blipFill>
        <p:spPr>
          <a:xfrm>
            <a:off x="0" y="566928"/>
            <a:ext cx="12188952" cy="74844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Average Delay Per Project by COD - NYNJ</a:t>
            </a:r>
          </a:p>
        </p:txBody>
      </p:sp>
      <p:pic>
        <p:nvPicPr>
          <p:cNvPr id="3" name="Picture 2" descr="image.png"/>
          <p:cNvPicPr>
            <a:picLocks noChangeAspect="1"/>
          </p:cNvPicPr>
          <p:nvPr/>
        </p:nvPicPr>
        <p:blipFill>
          <a:blip r:embed="rId2"/>
          <a:stretch>
            <a:fillRect/>
          </a:stretch>
        </p:blipFill>
        <p:spPr>
          <a:xfrm>
            <a:off x="0" y="566928"/>
            <a:ext cx="12188952" cy="74844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Average Delay Per Project by COD - Mid-Atlantic</a:t>
            </a:r>
          </a:p>
        </p:txBody>
      </p:sp>
      <p:pic>
        <p:nvPicPr>
          <p:cNvPr id="3" name="Picture 2" descr="image.png"/>
          <p:cNvPicPr>
            <a:picLocks noChangeAspect="1"/>
          </p:cNvPicPr>
          <p:nvPr/>
        </p:nvPicPr>
        <p:blipFill>
          <a:blip r:embed="rId2"/>
          <a:stretch>
            <a:fillRect/>
          </a:stretch>
        </p:blipFill>
        <p:spPr>
          <a:xfrm>
            <a:off x="0" y="566928"/>
            <a:ext cx="12188952" cy="752008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Total Capacity at Risk by COD - All Regions</a:t>
            </a:r>
          </a:p>
        </p:txBody>
      </p:sp>
      <p:pic>
        <p:nvPicPr>
          <p:cNvPr id="3" name="Picture 2" descr="image.png"/>
          <p:cNvPicPr>
            <a:picLocks noChangeAspect="1"/>
          </p:cNvPicPr>
          <p:nvPr/>
        </p:nvPicPr>
        <p:blipFill>
          <a:blip r:embed="rId2"/>
          <a:stretch>
            <a:fillRect/>
          </a:stretch>
        </p:blipFill>
        <p:spPr>
          <a:xfrm>
            <a:off x="0" y="566928"/>
            <a:ext cx="12188952" cy="760451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Total Capacity at Risk by COD - NE</a:t>
            </a:r>
          </a:p>
        </p:txBody>
      </p:sp>
      <p:pic>
        <p:nvPicPr>
          <p:cNvPr id="3" name="Picture 2" descr="image.png"/>
          <p:cNvPicPr>
            <a:picLocks noChangeAspect="1"/>
          </p:cNvPicPr>
          <p:nvPr/>
        </p:nvPicPr>
        <p:blipFill>
          <a:blip r:embed="rId2"/>
          <a:stretch>
            <a:fillRect/>
          </a:stretch>
        </p:blipFill>
        <p:spPr>
          <a:xfrm>
            <a:off x="0" y="566928"/>
            <a:ext cx="12188952" cy="7682113"/>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Metadata/LabelInfo.xml><?xml version="1.0" encoding="utf-8"?>
<clbl:labelList xmlns:clbl="http://schemas.microsoft.com/office/2020/mipLabelMetadata">
  <clbl:label id="{95965d95-ecc0-4720-b759-1f33c42ed7da}" enabled="1" method="Standard" siteId="{a0f29d7e-28cd-4f54-8442-7885aee7c080}" contentBits="0" removed="0"/>
</clbl:labelList>
</file>

<file path=docProps/app.xml><?xml version="1.0" encoding="utf-8"?>
<Properties xmlns="http://schemas.openxmlformats.org/officeDocument/2006/extended-properties" xmlns:vt="http://schemas.openxmlformats.org/officeDocument/2006/docPropsVTypes">
  <Template>NREL2020_PB</Template>
  <TotalTime>32</TotalTime>
  <Words>139</Words>
  <Application>Microsoft Macintosh PowerPoint</Application>
  <PresentationFormat>Widescreen</PresentationFormat>
  <Paragraphs>26</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NREL2020_PB</vt:lpstr>
      <vt:lpstr>Installed Capacity</vt:lpstr>
      <vt:lpstr>Cumulative Capacity by 2035 and 2040</vt:lpstr>
      <vt:lpstr>US Vessels Built</vt:lpstr>
      <vt:lpstr>Average Delay Per Project by COD - All Regions</vt:lpstr>
      <vt:lpstr>Average Delay Per Project by COD - NE</vt:lpstr>
      <vt:lpstr>Average Delay Per Project by COD - NYNJ</vt:lpstr>
      <vt:lpstr>Average Delay Per Project by COD - Mid-Atlantic</vt:lpstr>
      <vt:lpstr>Total Capacity at Risk by COD - All Regions</vt:lpstr>
      <vt:lpstr>Total Capacity at Risk by COD - NE</vt:lpstr>
      <vt:lpstr>Total Capacity at Risk by COD - NYNJ</vt:lpstr>
      <vt:lpstr>Total Capacity at Risk by COD - Mid-Atlantic</vt:lpstr>
      <vt:lpstr>Installed Capacity - NE</vt:lpstr>
      <vt:lpstr>Installed Capacity - NYNJ</vt:lpstr>
      <vt:lpstr>Installed Capacity - Mid-Atlantic</vt:lpstr>
      <vt:lpstr>Installed Capacity - MA</vt:lpstr>
      <vt:lpstr>Installed Capacity - ME</vt:lpstr>
      <vt:lpstr>Installed Capacity - CT</vt:lpstr>
      <vt:lpstr>Installed Capacity - RI</vt:lpstr>
      <vt:lpstr>Installed Capacity - NH</vt:lpstr>
      <vt:lpstr>Installed Capacity - RI/CT</vt:lpstr>
      <vt:lpstr>Installed Capacity - NY</vt:lpstr>
      <vt:lpstr>Installed Capacity - NJ</vt:lpstr>
      <vt:lpstr>Installed Capacity - NC</vt:lpstr>
      <vt:lpstr>Installed Capacity - MD</vt:lpstr>
      <vt:lpstr>Installed Capacity - VA</vt:lpstr>
      <vt:lpstr>Installed Capacity - 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Gschwend, Connery</cp:lastModifiedBy>
  <cp:revision>12</cp:revision>
  <dcterms:created xsi:type="dcterms:W3CDTF">2022-11-16T03:22:30Z</dcterms:created>
  <dcterms:modified xsi:type="dcterms:W3CDTF">2024-11-06T21:27:56Z</dcterms:modified>
</cp:coreProperties>
</file>