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4_WTIV</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1_WTIV</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 - All Regions</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 - NE</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 - NYNJ</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 - Mid-Atlantic</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 - MA</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 - ME</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 - CT</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 - RI</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 - NH</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 - RI/CT</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 - NY</a:t>
            </a:r>
          </a:p>
        </p:txBody>
      </p:sp>
      <p:pic>
        <p:nvPicPr>
          <p:cNvPr id="3" name="Picture 2" descr="image.png"/>
          <p:cNvPicPr>
            <a:picLocks noChangeAspect="1"/>
          </p:cNvPicPr>
          <p:nvPr/>
        </p:nvPicPr>
        <p:blipFill>
          <a:blip r:embed="rId2"/>
          <a:stretch>
            <a:fillRect/>
          </a:stretch>
        </p:blipFill>
        <p:spPr>
          <a:xfrm>
            <a:off x="0" y="566928"/>
            <a:ext cx="12188952" cy="5034413"/>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 - NJ</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 - NC</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 - MD</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 - VA</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 - DE</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Cumulative Capacity by 2035 and 2040</a:t>
            </a:r>
          </a:p>
        </p:txBody>
      </p:sp>
      <p:pic>
        <p:nvPicPr>
          <p:cNvPr id="3" name="Picture 2" descr="image.png"/>
          <p:cNvPicPr>
            <a:picLocks noChangeAspect="1"/>
          </p:cNvPicPr>
          <p:nvPr/>
        </p:nvPicPr>
        <p:blipFill>
          <a:blip r:embed="rId2"/>
          <a:stretch>
            <a:fillRect/>
          </a:stretch>
        </p:blipFill>
        <p:spPr>
          <a:xfrm>
            <a:off x="0" y="566928"/>
            <a:ext cx="12188952" cy="5350860"/>
          </a:xfrm>
          <a:prstGeom prst="rect">
            <a:avLst/>
          </a:prstGeom>
        </p:spPr>
      </p:pic>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Average Delay Per Project by COD - All Regions</a:t>
            </a:r>
          </a:p>
        </p:txBody>
      </p:sp>
      <p:pic>
        <p:nvPicPr>
          <p:cNvPr id="3" name="Picture 2" descr="image.png"/>
          <p:cNvPicPr>
            <a:picLocks noChangeAspect="1"/>
          </p:cNvPicPr>
          <p:nvPr/>
        </p:nvPicPr>
        <p:blipFill>
          <a:blip r:embed="rId2"/>
          <a:stretch>
            <a:fillRect/>
          </a:stretch>
        </p:blipFill>
        <p:spPr>
          <a:xfrm>
            <a:off x="0" y="566928"/>
            <a:ext cx="12188952" cy="7604516"/>
          </a:xfrm>
          <a:prstGeom prst="rect">
            <a:avLst/>
          </a:prstGeom>
        </p:spPr>
      </p:pic>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Average Delay Per Project by COD - NE</a:t>
            </a:r>
          </a:p>
        </p:txBody>
      </p:sp>
      <p:pic>
        <p:nvPicPr>
          <p:cNvPr id="3" name="Picture 2" descr="image.png"/>
          <p:cNvPicPr>
            <a:picLocks noChangeAspect="1"/>
          </p:cNvPicPr>
          <p:nvPr/>
        </p:nvPicPr>
        <p:blipFill>
          <a:blip r:embed="rId2"/>
          <a:stretch>
            <a:fillRect/>
          </a:stretch>
        </p:blipFill>
        <p:spPr>
          <a:xfrm>
            <a:off x="0" y="566928"/>
            <a:ext cx="12188952" cy="7604516"/>
          </a:xfrm>
          <a:prstGeom prst="rect">
            <a:avLst/>
          </a:prstGeom>
        </p:spPr>
      </p:pic>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Average Delay Per Project by COD - NYNJ</a:t>
            </a:r>
          </a:p>
        </p:txBody>
      </p:sp>
      <p:pic>
        <p:nvPicPr>
          <p:cNvPr id="3" name="Picture 2" descr="image.png"/>
          <p:cNvPicPr>
            <a:picLocks noChangeAspect="1"/>
          </p:cNvPicPr>
          <p:nvPr/>
        </p:nvPicPr>
        <p:blipFill>
          <a:blip r:embed="rId2"/>
          <a:stretch>
            <a:fillRect/>
          </a:stretch>
        </p:blipFill>
        <p:spPr>
          <a:xfrm>
            <a:off x="0" y="566928"/>
            <a:ext cx="12188952" cy="7604516"/>
          </a:xfrm>
          <a:prstGeom prst="rect">
            <a:avLst/>
          </a:prstGeom>
        </p:spPr>
      </p:pic>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Average Delay Per Project by COD - Mid-Atlantic</a:t>
            </a:r>
          </a:p>
        </p:txBody>
      </p:sp>
      <p:pic>
        <p:nvPicPr>
          <p:cNvPr id="3" name="Picture 2" descr="image.png"/>
          <p:cNvPicPr>
            <a:picLocks noChangeAspect="1"/>
          </p:cNvPicPr>
          <p:nvPr/>
        </p:nvPicPr>
        <p:blipFill>
          <a:blip r:embed="rId2"/>
          <a:stretch>
            <a:fillRect/>
          </a:stretch>
        </p:blipFill>
        <p:spPr>
          <a:xfrm>
            <a:off x="0" y="566928"/>
            <a:ext cx="12188952" cy="7484444"/>
          </a:xfrm>
          <a:prstGeom prst="rect">
            <a:avLst/>
          </a:prstGeom>
        </p:spPr>
      </p:pic>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Total Capacity at Risk by COD - All Regions</a:t>
            </a:r>
          </a:p>
        </p:txBody>
      </p:sp>
      <p:pic>
        <p:nvPicPr>
          <p:cNvPr id="3" name="Picture 2" descr="image.png"/>
          <p:cNvPicPr>
            <a:picLocks noChangeAspect="1"/>
          </p:cNvPicPr>
          <p:nvPr/>
        </p:nvPicPr>
        <p:blipFill>
          <a:blip r:embed="rId2"/>
          <a:stretch>
            <a:fillRect/>
          </a:stretch>
        </p:blipFill>
        <p:spPr>
          <a:xfrm>
            <a:off x="0" y="566928"/>
            <a:ext cx="12188952" cy="7604516"/>
          </a:xfrm>
          <a:prstGeom prst="rect">
            <a:avLst/>
          </a:prstGeom>
        </p:spPr>
      </p:pic>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Total Capacity at Risk by COD - NE</a:t>
            </a:r>
          </a:p>
        </p:txBody>
      </p:sp>
      <p:pic>
        <p:nvPicPr>
          <p:cNvPr id="3" name="Picture 2" descr="image.png"/>
          <p:cNvPicPr>
            <a:picLocks noChangeAspect="1"/>
          </p:cNvPicPr>
          <p:nvPr/>
        </p:nvPicPr>
        <p:blipFill>
          <a:blip r:embed="rId2"/>
          <a:stretch>
            <a:fillRect/>
          </a:stretch>
        </p:blipFill>
        <p:spPr>
          <a:xfrm>
            <a:off x="0" y="566928"/>
            <a:ext cx="12188952" cy="7564066"/>
          </a:xfrm>
          <a:prstGeom prst="rect">
            <a:avLst/>
          </a:prstGeom>
        </p:spPr>
      </p:pic>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Total Capacity at Risk by COD - NYNJ</a:t>
            </a:r>
          </a:p>
        </p:txBody>
      </p:sp>
      <p:pic>
        <p:nvPicPr>
          <p:cNvPr id="3" name="Picture 2" descr="image.png"/>
          <p:cNvPicPr>
            <a:picLocks noChangeAspect="1"/>
          </p:cNvPicPr>
          <p:nvPr/>
        </p:nvPicPr>
        <p:blipFill>
          <a:blip r:embed="rId2"/>
          <a:stretch>
            <a:fillRect/>
          </a:stretch>
        </p:blipFill>
        <p:spPr>
          <a:xfrm>
            <a:off x="0" y="566928"/>
            <a:ext cx="12188952" cy="7604516"/>
          </a:xfrm>
          <a:prstGeom prst="rect">
            <a:avLst/>
          </a:prstGeom>
        </p:spPr>
      </p:pic>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Total Capacity at Risk by COD - Mid-Atlantic</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3_WTIV</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2_WTIV</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