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2"/>
    <p:restoredTop sz="96208"/>
  </p:normalViewPr>
  <p:slideViewPr>
    <p:cSldViewPr snapToGrid="0">
      <p:cViewPr varScale="1">
        <p:scale>
          <a:sx n="144" d="100"/>
          <a:sy n="144" d="100"/>
        </p:scale>
        <p:origin x="240"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natl_gaps_no_action_2_1</a:t>
            </a:r>
          </a:p>
        </p:txBody>
      </p:sp>
      <p:sp>
        <p:nvSpPr>
          <p:cNvPr id="3" name="Text Placeholder 2"/>
          <p:cNvSpPr>
            <a:spLocks noGrp="1"/>
          </p:cNvSpPr>
          <p:nvPr>
            <p:ph type="body" sz="quarter" idx="10"/>
          </p:nvPr>
        </p:nvSpPr>
        <p:spPr/>
        <p:txBody>
          <a:bodyPr/>
          <a:lstStyle/>
          <a:p>
            <a:r>
              <a:t>t</a:t>
            </a:r>
          </a:p>
          <a:p>
            <a:r>
              <a:t>e</a:t>
            </a:r>
          </a:p>
          <a:p>
            <a:r>
              <a:t>x</a:t>
            </a:r>
          </a:p>
          <a:p>
            <a:r>
              <a:t>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natl_gaps_4foreign_2_1</a:t>
            </a:r>
          </a:p>
        </p:txBody>
      </p:sp>
      <p:sp>
        <p:nvSpPr>
          <p:cNvPr id="3" name="Text Placeholder 2"/>
          <p:cNvSpPr>
            <a:spLocks noGrp="1"/>
          </p:cNvSpPr>
          <p:nvPr>
            <p:ph type="body" sz="quarter" idx="10"/>
          </p:nvPr>
        </p:nvSpPr>
        <p:spPr/>
        <p:txBody>
          <a:bodyPr/>
          <a:lstStyle/>
          <a:p>
            <a:r>
              <a:t>t</a:t>
            </a:r>
          </a:p>
          <a:p>
            <a:r>
              <a:t>e</a:t>
            </a:r>
          </a:p>
          <a:p>
            <a:r>
              <a:t>x</a:t>
            </a:r>
          </a:p>
          <a:p>
            <a:r>
              <a:t>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748444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US Investment Summary</a:t>
            </a:r>
          </a:p>
        </p:txBody>
      </p:sp>
      <p:pic>
        <p:nvPicPr>
          <p:cNvPr id="3" name="Picture 2" descr="image.png"/>
          <p:cNvPicPr>
            <a:picLocks noChangeAspect="1"/>
          </p:cNvPicPr>
          <p:nvPr/>
        </p:nvPicPr>
        <p:blipFill>
          <a:blip r:embed="rId2"/>
          <a:stretch>
            <a:fillRect/>
          </a:stretch>
        </p:blipFill>
        <p:spPr>
          <a:xfrm>
            <a:off x="0" y="566928"/>
            <a:ext cx="12188952" cy="909542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Cumulative Capacity by 2035 and 2040</a:t>
            </a:r>
          </a:p>
        </p:txBody>
      </p:sp>
      <p:pic>
        <p:nvPicPr>
          <p:cNvPr id="3" name="Picture 2" descr="image.png"/>
          <p:cNvPicPr>
            <a:picLocks noChangeAspect="1"/>
          </p:cNvPicPr>
          <p:nvPr/>
        </p:nvPicPr>
        <p:blipFill>
          <a:blip r:embed="rId2"/>
          <a:stretch>
            <a:fillRect/>
          </a:stretch>
        </p:blipFill>
        <p:spPr>
          <a:xfrm>
            <a:off x="0" y="566928"/>
            <a:ext cx="12188952" cy="496096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Average Delay Per Project by COD - All Regions</a:t>
            </a:r>
          </a:p>
        </p:txBody>
      </p:sp>
      <p:pic>
        <p:nvPicPr>
          <p:cNvPr id="3" name="Picture 2" descr="image.png"/>
          <p:cNvPicPr>
            <a:picLocks noChangeAspect="1"/>
          </p:cNvPicPr>
          <p:nvPr/>
        </p:nvPicPr>
        <p:blipFill>
          <a:blip r:embed="rId2"/>
          <a:stretch>
            <a:fillRect/>
          </a:stretch>
        </p:blipFill>
        <p:spPr>
          <a:xfrm>
            <a:off x="0" y="566928"/>
            <a:ext cx="12188952" cy="768211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Average Delay Per Project by COD - NE</a:t>
            </a:r>
          </a:p>
        </p:txBody>
      </p:sp>
      <p:pic>
        <p:nvPicPr>
          <p:cNvPr id="3" name="Picture 2" descr="image.png"/>
          <p:cNvPicPr>
            <a:picLocks noChangeAspect="1"/>
          </p:cNvPicPr>
          <p:nvPr/>
        </p:nvPicPr>
        <p:blipFill>
          <a:blip r:embed="rId2"/>
          <a:stretch>
            <a:fillRect/>
          </a:stretch>
        </p:blipFill>
        <p:spPr>
          <a:xfrm>
            <a:off x="0" y="566928"/>
            <a:ext cx="12188952" cy="768211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Average Delay Per Project by COD </a:t>
            </a:r>
            <a:r>
              <a:rPr lang="en-US" dirty="0"/>
              <a:t>–</a:t>
            </a:r>
            <a:r>
              <a:rPr dirty="0"/>
              <a:t> NY</a:t>
            </a:r>
            <a:r>
              <a:rPr lang="en-US" dirty="0"/>
              <a:t>/</a:t>
            </a:r>
            <a:r>
              <a:rPr dirty="0"/>
              <a:t>NJ</a:t>
            </a:r>
          </a:p>
        </p:txBody>
      </p:sp>
      <p:pic>
        <p:nvPicPr>
          <p:cNvPr id="3" name="Picture 2" descr="image.png"/>
          <p:cNvPicPr>
            <a:picLocks noChangeAspect="1"/>
          </p:cNvPicPr>
          <p:nvPr/>
        </p:nvPicPr>
        <p:blipFill>
          <a:blip r:embed="rId2"/>
          <a:stretch>
            <a:fillRect/>
          </a:stretch>
        </p:blipFill>
        <p:spPr>
          <a:xfrm>
            <a:off x="0" y="566928"/>
            <a:ext cx="12188952" cy="76045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Average Delay Per Project by COD - Mid-Atlantic</a:t>
            </a:r>
          </a:p>
        </p:txBody>
      </p:sp>
      <p:pic>
        <p:nvPicPr>
          <p:cNvPr id="3" name="Picture 2" descr="image.png"/>
          <p:cNvPicPr>
            <a:picLocks noChangeAspect="1"/>
          </p:cNvPicPr>
          <p:nvPr/>
        </p:nvPicPr>
        <p:blipFill>
          <a:blip r:embed="rId2"/>
          <a:stretch>
            <a:fillRect/>
          </a:stretch>
        </p:blipFill>
        <p:spPr>
          <a:xfrm>
            <a:off x="0" y="566928"/>
            <a:ext cx="12188952" cy="76821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natl_gaps_4AHTS_2_1</a:t>
            </a:r>
          </a:p>
        </p:txBody>
      </p:sp>
      <p:sp>
        <p:nvSpPr>
          <p:cNvPr id="3" name="Text Placeholder 2"/>
          <p:cNvSpPr>
            <a:spLocks noGrp="1"/>
          </p:cNvSpPr>
          <p:nvPr>
            <p:ph type="body" sz="quarter" idx="10"/>
          </p:nvPr>
        </p:nvSpPr>
        <p:spPr/>
        <p:txBody>
          <a:bodyPr/>
          <a:lstStyle/>
          <a:p>
            <a:r>
              <a:t>t</a:t>
            </a:r>
          </a:p>
          <a:p>
            <a:r>
              <a:t>e</a:t>
            </a:r>
          </a:p>
          <a:p>
            <a:r>
              <a:t>x</a:t>
            </a:r>
          </a:p>
          <a:p>
            <a:r>
              <a:t>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natl_gaps_3us_2_1</a:t>
            </a:r>
          </a:p>
        </p:txBody>
      </p:sp>
      <p:sp>
        <p:nvSpPr>
          <p:cNvPr id="3" name="Text Placeholder 2"/>
          <p:cNvSpPr>
            <a:spLocks noGrp="1"/>
          </p:cNvSpPr>
          <p:nvPr>
            <p:ph type="body" sz="quarter" idx="10"/>
          </p:nvPr>
        </p:nvSpPr>
        <p:spPr/>
        <p:txBody>
          <a:bodyPr/>
          <a:lstStyle/>
          <a:p>
            <a:r>
              <a:t>t</a:t>
            </a:r>
          </a:p>
          <a:p>
            <a:r>
              <a:t>e</a:t>
            </a:r>
          </a:p>
          <a:p>
            <a:r>
              <a:t>x</a:t>
            </a:r>
          </a:p>
          <a:p>
            <a:r>
              <a:t>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10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110</Words>
  <Application>Microsoft Macintosh PowerPoint</Application>
  <PresentationFormat>Widescreen</PresentationFormat>
  <Paragraphs>36</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NREL2020_PB</vt:lpstr>
      <vt:lpstr>natl_gaps_no_action_2_1</vt:lpstr>
      <vt:lpstr>Full Gantt</vt:lpstr>
      <vt:lpstr>Port Throughput</vt:lpstr>
      <vt:lpstr>natl_gaps_4AHTS_2_1</vt:lpstr>
      <vt:lpstr>Full Gantt</vt:lpstr>
      <vt:lpstr>Port Throughput</vt:lpstr>
      <vt:lpstr>natl_gaps_3us_2_1</vt:lpstr>
      <vt:lpstr>Full Gantt</vt:lpstr>
      <vt:lpstr>Port Throughput</vt:lpstr>
      <vt:lpstr>natl_gaps_4foreign_2_1</vt:lpstr>
      <vt:lpstr>Full Gantt</vt:lpstr>
      <vt:lpstr>Port Throughput</vt:lpstr>
      <vt:lpstr>Vessel Investment</vt:lpstr>
      <vt:lpstr>US Investment Summary</vt:lpstr>
      <vt:lpstr>Installed Capacity</vt:lpstr>
      <vt:lpstr>Cumulative Capacity by 2035 and 2040</vt:lpstr>
      <vt:lpstr>Average Delay Per Project by COD - All Regions</vt:lpstr>
      <vt:lpstr>Average Delay Per Project by COD - NE</vt:lpstr>
      <vt:lpstr>Average Delay Per Project by COD – NY/NJ</vt:lpstr>
      <vt:lpstr>Average Delay Per Project by COD - Mid-Atlantic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Gschwend, Connery</cp:lastModifiedBy>
  <cp:revision>8</cp:revision>
  <dcterms:created xsi:type="dcterms:W3CDTF">2022-11-16T03:22:30Z</dcterms:created>
  <dcterms:modified xsi:type="dcterms:W3CDTF">2024-09-13T14:21:36Z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5965d95-ecc0-4720-b759-1f33c42ed7da_Enabled">
    <vt:lpwstr>true</vt:lpwstr>
  </property>
  <property fmtid="{D5CDD505-2E9C-101B-9397-08002B2CF9AE}" pid="3" name="MSIP_Label_95965d95-ecc0-4720-b759-1f33c42ed7da_SetDate">
    <vt:lpwstr>2024-09-13T14:21:36Z</vt:lpwstr>
  </property>
  <property fmtid="{D5CDD505-2E9C-101B-9397-08002B2CF9AE}" pid="4" name="MSIP_Label_95965d95-ecc0-4720-b759-1f33c42ed7da_Method">
    <vt:lpwstr>Standard</vt:lpwstr>
  </property>
  <property fmtid="{D5CDD505-2E9C-101B-9397-08002B2CF9AE}" pid="5" name="MSIP_Label_95965d95-ecc0-4720-b759-1f33c42ed7da_Name">
    <vt:lpwstr>General</vt:lpwstr>
  </property>
  <property fmtid="{D5CDD505-2E9C-101B-9397-08002B2CF9AE}" pid="6" name="MSIP_Label_95965d95-ecc0-4720-b759-1f33c42ed7da_SiteId">
    <vt:lpwstr>a0f29d7e-28cd-4f54-8442-7885aee7c080</vt:lpwstr>
  </property>
  <property fmtid="{D5CDD505-2E9C-101B-9397-08002B2CF9AE}" pid="7" name="MSIP_Label_95965d95-ecc0-4720-b759-1f33c42ed7da_ActionId">
    <vt:lpwstr>aca39f5b-aa80-4d19-a972-a4912664a12b</vt:lpwstr>
  </property>
  <property fmtid="{D5CDD505-2E9C-101B-9397-08002B2CF9AE}" pid="8" name="MSIP_Label_95965d95-ecc0-4720-b759-1f33c42ed7da_ContentBits">
    <vt:lpwstr>0</vt:lpwstr>
  </property>
</Properties>
</file>