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2.svg" ContentType="image/svg+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6"/>
    <p:sldId id="257" r:id="rId7"/>
    <p:sldId id="258" r:id="rId8"/>
    <p:sldId id="259" r:id="rId9"/>
    <p:sldId id="260" r:id="rId10"/>
    <p:sldId id="261" r:id="rId11"/>
    <p:sldId id="262" r:id="rId12"/>
    <p:sldId id="263"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6208"/>
  </p:normalViewPr>
  <p:slideViewPr>
    <p:cSldViewPr snapToGrid="0">
      <p:cViewPr varScale="1">
        <p:scale>
          <a:sx n="119" d="100"/>
          <a:sy n="119" d="100"/>
        </p:scale>
        <p:origin x="2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 Id="rId4" Type="http://schemas.openxmlformats.org/officeDocument/2006/relationships/hyperlink" Target="https://thesource.nrel.gov/publishing/disclaimers.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982633" y="1669356"/>
            <a:ext cx="5762859" cy="1797768"/>
          </a:xfrm>
        </p:spPr>
        <p:txBody>
          <a:bodyPr anchor="b" anchorCtr="0">
            <a:noAutofit/>
          </a:bodyPr>
          <a:lstStyle>
            <a:lvl1pPr marL="0" indent="0">
              <a:buNone/>
              <a:defRPr sz="4000"/>
            </a:lvl1pPr>
          </a:lstStyle>
          <a:p>
            <a:pPr lvl="0"/>
            <a:r>
              <a:rPr lang="en-US"/>
              <a:t>Title</a:t>
            </a:r>
          </a:p>
        </p:txBody>
      </p:sp>
      <p:cxnSp>
        <p:nvCxnSpPr>
          <p:cNvPr id="10" name="Straight Connector 9"/>
          <p:cNvCxnSpPr/>
          <p:nvPr/>
        </p:nvCxnSpPr>
        <p:spPr>
          <a:xfrm>
            <a:off x="5119809" y="3707711"/>
            <a:ext cx="56256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948645"/>
            <a:ext cx="5763684"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223010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11874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5735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568959"/>
          </a:xfrm>
        </p:spPr>
        <p:txBody>
          <a:bodyPr/>
          <a:lstStyle/>
          <a:p>
            <a:r>
              <a:rPr lang="en-US"/>
              <a:t>Simple Slide</a:t>
            </a:r>
          </a:p>
        </p:txBody>
      </p:sp>
      <p:sp>
        <p:nvSpPr>
          <p:cNvPr id="5" name="TextBox 4"/>
          <p:cNvSpPr txBox="1"/>
          <p:nvPr/>
        </p:nvSpPr>
        <p:spPr>
          <a:xfrm>
            <a:off x="11592074" y="0"/>
            <a:ext cx="599925" cy="307777"/>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fld id="{BFD71CF8-5198-8441-A7C0-DC22FD64CBE4}" type="slidenum">
              <a:rPr lang="en-US" sz="1400"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400" dirty="0"/>
          </a:p>
        </p:txBody>
      </p:sp>
    </p:spTree>
    <p:extLst>
      <p:ext uri="{BB962C8B-B14F-4D97-AF65-F5344CB8AC3E}">
        <p14:creationId xmlns:p14="http://schemas.microsoft.com/office/powerpoint/2010/main" val="37878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396317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35422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ansition Slide -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67"/>
          </a:p>
        </p:txBody>
      </p:sp>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solidFill>
                  <a:srgbClr val="FFFFFF"/>
                </a:solidFill>
              </a:defRPr>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282079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Tree>
    <p:extLst>
      <p:ext uri="{BB962C8B-B14F-4D97-AF65-F5344CB8AC3E}">
        <p14:creationId xmlns:p14="http://schemas.microsoft.com/office/powerpoint/2010/main" val="19000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p:nvSpPr>
        <p:spPr>
          <a:xfrm>
            <a:off x="143727" y="5113983"/>
            <a:ext cx="7440927" cy="1938992"/>
          </a:xfrm>
          <a:prstGeom prst="rect">
            <a:avLst/>
          </a:prstGeom>
          <a:noFill/>
        </p:spPr>
        <p:txBody>
          <a:bodyPr wrap="square" rtlCol="0">
            <a:spAutoFit/>
          </a:bodyPr>
          <a:lstStyle/>
          <a:p>
            <a:r>
              <a:rPr lang="en-US" sz="1200" dirty="0"/>
              <a:t>This work was authored </a:t>
            </a:r>
            <a:r>
              <a:rPr lang="en-US" sz="1200" dirty="0">
                <a:solidFill>
                  <a:srgbClr val="FF0000"/>
                </a:solidFill>
              </a:rPr>
              <a:t>[in part]</a:t>
            </a:r>
            <a:r>
              <a:rPr lang="en-US" sz="1200" dirty="0"/>
              <a:t> by the National Renewable Energy Laboratory, operated by Alliance for Sustainable Energy, LLC, for the U.S. Department of Energy (DOE) under Contract No. DE-AC36-08GO28308. Funding provided by </a:t>
            </a:r>
            <a:r>
              <a:rPr lang="en-US" sz="12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12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12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p:nvGrpSpPr>
        <p:grpSpPr>
          <a:xfrm>
            <a:off x="1547053" y="3897792"/>
            <a:ext cx="1601320" cy="1290884"/>
            <a:chOff x="2576623" y="33912667"/>
            <a:chExt cx="2971800" cy="2395679"/>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3" y="34195674"/>
              <a:ext cx="2885720" cy="2112672"/>
            </a:xfrm>
            <a:prstGeom prst="rect">
              <a:avLst/>
            </a:prstGeom>
            <a:noFill/>
          </p:spPr>
          <p:txBody>
            <a:bodyPr wrap="square" rtlCol="0">
              <a:spAutoFit/>
            </a:bodyPr>
            <a:lstStyle/>
            <a:p>
              <a:r>
                <a:rPr lang="en-US" sz="1333" dirty="0">
                  <a:solidFill>
                    <a:srgbClr val="FF0000"/>
                  </a:solidFill>
                </a:rPr>
                <a:t>Insert the words “in part” if this work includes </a:t>
              </a:r>
              <a:br>
                <a:rPr lang="en-US" sz="1333" dirty="0">
                  <a:solidFill>
                    <a:srgbClr val="FF0000"/>
                  </a:solidFill>
                </a:rPr>
              </a:br>
              <a:r>
                <a:rPr lang="en-US" sz="1333" dirty="0">
                  <a:solidFill>
                    <a:srgbClr val="FF0000"/>
                  </a:solidFill>
                </a:rPr>
                <a:t>non-NREL authors.</a:t>
              </a:r>
            </a:p>
            <a:p>
              <a:pPr algn="l"/>
              <a:r>
                <a:rPr lang="en-US" sz="133"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p:nvGrpSpPr>
        <p:grpSpPr>
          <a:xfrm>
            <a:off x="4551699" y="3781040"/>
            <a:ext cx="3088339" cy="1658968"/>
            <a:chOff x="-183051" y="33227554"/>
            <a:chExt cx="5731474" cy="3110229"/>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50" y="33394988"/>
              <a:ext cx="5307072" cy="2942795"/>
            </a:xfrm>
            <a:prstGeom prst="rect">
              <a:avLst/>
            </a:prstGeom>
            <a:grpFill/>
          </p:spPr>
          <p:txBody>
            <a:bodyPr wrap="square" rtlCol="0">
              <a:spAutoFit/>
            </a:bodyPr>
            <a:lstStyle/>
            <a:p>
              <a:r>
                <a:rPr lang="en-US" sz="1200" dirty="0">
                  <a:solidFill>
                    <a:srgbClr val="FF0000"/>
                  </a:solidFill>
                </a:rPr>
                <a:t>Edit the red bracketed text as appropriate with the applicable DOE office(s) and program office(s) that sponsored the work and/or add other funding as needed.  For non-EERE funding, see </a:t>
              </a:r>
              <a:r>
                <a:rPr lang="en-US" sz="1200" u="sng" dirty="0">
                  <a:solidFill>
                    <a:srgbClr val="FF0000"/>
                  </a:solidFill>
                  <a:hlinkClick r:id="rId4"/>
                </a:rPr>
                <a:t>https://thesource.nrel.gov/publishing/disclaimers.html</a:t>
              </a:r>
              <a:endParaRPr lang="en-US" sz="267" i="0" dirty="0">
                <a:solidFill>
                  <a:srgbClr val="FF0000"/>
                </a:solidFill>
              </a:endParaRPr>
            </a:p>
          </p:txBody>
        </p:sp>
      </p:grpSp>
    </p:spTree>
    <p:extLst>
      <p:ext uri="{BB962C8B-B14F-4D97-AF65-F5344CB8AC3E}">
        <p14:creationId xmlns:p14="http://schemas.microsoft.com/office/powerpoint/2010/main" val="40617798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050688"/>
      </p:ext>
    </p:extLst>
  </p:cSld>
  <p:clrMap bg1="lt1" tx1="dk1" bg2="lt2" tx2="dk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71" r:id="rId5"/>
    <p:sldLayoutId id="2147483680" r:id="rId6"/>
    <p:sldLayoutId id="2147483681" r:id="rId7"/>
    <p:sldLayoutId id="2147483708" r:id="rId8"/>
    <p:sldLayoutId id="2147483709" r:id="rId9"/>
  </p:sldLayoutIdLst>
  <p:txStyles>
    <p:titleStyle>
      <a:lvl1pPr marL="0" algn="ctr" defTabSz="609585" rtl="0" eaLnBrk="1" latinLnBrk="0" hangingPunct="1">
        <a:lnSpc>
          <a:spcPts val="3733"/>
        </a:lnSpc>
        <a:spcBef>
          <a:spcPct val="0"/>
        </a:spcBef>
        <a:buNone/>
        <a:defRPr sz="4000" kern="1200" spc="0">
          <a:solidFill>
            <a:schemeClr val="bg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9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England Gantt</a:t>
            </a:r>
          </a:p>
        </p:txBody>
      </p:sp>
      <p:pic>
        <p:nvPicPr>
          <p:cNvPr id="3" name="Picture 2" descr="image.png"/>
          <p:cNvPicPr>
            <a:picLocks noChangeAspect="1"/>
          </p:cNvPicPr>
          <p:nvPr/>
        </p:nvPicPr>
        <p:blipFill>
          <a:blip r:embed="rId2"/>
          <a:stretch>
            <a:fillRect/>
          </a:stretch>
        </p:blipFill>
        <p:spPr>
          <a:xfrm>
            <a:off x="0" y="566928"/>
            <a:ext cx="12188952" cy="5017624"/>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28396"/>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9392537"/>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England Gantt</a:t>
            </a:r>
          </a:p>
        </p:txBody>
      </p:sp>
      <p:pic>
        <p:nvPicPr>
          <p:cNvPr id="3" name="Picture 2" descr="image.png"/>
          <p:cNvPicPr>
            <a:picLocks noChangeAspect="1"/>
          </p:cNvPicPr>
          <p:nvPr/>
        </p:nvPicPr>
        <p:blipFill>
          <a:blip r:embed="rId2"/>
          <a:stretch>
            <a:fillRect/>
          </a:stretch>
        </p:blipFill>
        <p:spPr>
          <a:xfrm>
            <a:off x="0" y="566928"/>
            <a:ext cx="12188952" cy="5017624"/>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28396"/>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9392537"/>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Installed Capacity</a:t>
            </a:r>
          </a:p>
        </p:txBody>
      </p:sp>
      <p:pic>
        <p:nvPicPr>
          <p:cNvPr id="3" name="Picture 2" descr="image.png"/>
          <p:cNvPicPr>
            <a:picLocks noChangeAspect="1"/>
          </p:cNvPicPr>
          <p:nvPr/>
        </p:nvPicPr>
        <p:blipFill>
          <a:blip r:embed="rId2"/>
          <a:stretch>
            <a:fillRect/>
          </a:stretch>
        </p:blipFill>
        <p:spPr>
          <a:xfrm>
            <a:off x="0" y="566928"/>
            <a:ext cx="12188952" cy="5091404"/>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5345273"/>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Summary Installed Cap/Investment</a:t>
            </a:r>
          </a:p>
        </p:txBody>
      </p:sp>
      <p:pic>
        <p:nvPicPr>
          <p:cNvPr id="3" name="Picture 2" descr="image.png"/>
          <p:cNvPicPr>
            <a:picLocks noChangeAspect="1"/>
          </p:cNvPicPr>
          <p:nvPr/>
        </p:nvPicPr>
        <p:blipFill>
          <a:blip r:embed="rId2"/>
          <a:stretch>
            <a:fillRect/>
          </a:stretch>
        </p:blipFill>
        <p:spPr>
          <a:xfrm>
            <a:off x="0" y="566928"/>
            <a:ext cx="12188952" cy="9491911"/>
          </a:xfrm>
          <a:prstGeom prst="rect">
            <a:avLst/>
          </a:prstGeom>
        </p:spPr>
      </p:pic>
    </p:spTree>
  </p:cSld>
  <p:clrMapOvr>
    <a:masterClrMapping/>
  </p:clrMapOvr>
</p:sld>
</file>

<file path=ppt/theme/theme1.xml><?xml version="1.0" encoding="utf-8"?>
<a:theme xmlns:a="http://schemas.openxmlformats.org/drawingml/2006/main" name="NREL2020_PB">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REL2020_PB" id="{59B7B764-909F-8B4E-B7C2-319FB31B2FD1}" vid="{0B8A4839-CA57-2140-9584-A22480C22A59}"/>
    </a:ext>
  </a:extLst>
</a:theme>
</file>

<file path=docProps/app.xml><?xml version="1.0" encoding="utf-8"?>
<Properties xmlns="http://schemas.openxmlformats.org/officeDocument/2006/extended-properties" xmlns:vt="http://schemas.openxmlformats.org/officeDocument/2006/docPropsVTypes">
  <Template>NREL2020_PB</Template>
  <TotalTime>5</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NREL2020_PB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Patrick</dc:creator>
  <cp:lastModifiedBy>Brown, Patrick</cp:lastModifiedBy>
  <cp:revision>7</cp:revision>
  <dcterms:created xsi:type="dcterms:W3CDTF">2022-11-16T03:22:30Z</dcterms:created>
  <dcterms:modified xsi:type="dcterms:W3CDTF">2023-04-26T15:40:03Z</dcterms:modified>
</cp:coreProperties>
</file>