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87" r:id="rId2"/>
    <p:sldId id="314"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12" r:id="rId19"/>
    <p:sldId id="303" r:id="rId20"/>
    <p:sldId id="285" r:id="rId21"/>
    <p:sldId id="304" r:id="rId22"/>
    <p:sldId id="315" r:id="rId23"/>
    <p:sldId id="305" r:id="rId24"/>
    <p:sldId id="306" r:id="rId25"/>
    <p:sldId id="307" r:id="rId26"/>
    <p:sldId id="308" r:id="rId27"/>
    <p:sldId id="313" r:id="rId28"/>
    <p:sldId id="309" r:id="rId29"/>
    <p:sldId id="310" r:id="rId30"/>
    <p:sldId id="31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p:restoredTop sz="96208"/>
  </p:normalViewPr>
  <p:slideViewPr>
    <p:cSldViewPr snapToGrid="0">
      <p:cViewPr varScale="1">
        <p:scale>
          <a:sx n="127" d="100"/>
          <a:sy n="127" d="100"/>
        </p:scale>
        <p:origin x="5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FAA57-A823-AC4F-BB5E-35C436DDA6DF}" type="datetimeFigureOut">
              <a:rPr lang="en-US" smtClean="0"/>
              <a:t>11/7/24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40D90-27DA-3F46-8DEF-ED19B0094DF0}" type="slidenum">
              <a:rPr lang="en-US" smtClean="0"/>
              <a:t>‹#›</a:t>
            </a:fld>
            <a:endParaRPr lang="en-US"/>
          </a:p>
        </p:txBody>
      </p:sp>
    </p:spTree>
    <p:extLst>
      <p:ext uri="{BB962C8B-B14F-4D97-AF65-F5344CB8AC3E}">
        <p14:creationId xmlns:p14="http://schemas.microsoft.com/office/powerpoint/2010/main" val="3676262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All Regions</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NH</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RI/CT</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NY</a:t>
            </a:r>
          </a:p>
        </p:txBody>
      </p:sp>
      <p:pic>
        <p:nvPicPr>
          <p:cNvPr id="3" name="Picture 2" descr="image.png"/>
          <p:cNvPicPr>
            <a:picLocks noChangeAspect="1"/>
          </p:cNvPicPr>
          <p:nvPr/>
        </p:nvPicPr>
        <p:blipFill>
          <a:blip r:embed="rId2"/>
          <a:stretch>
            <a:fillRect/>
          </a:stretch>
        </p:blipFill>
        <p:spPr>
          <a:xfrm>
            <a:off x="0" y="566928"/>
            <a:ext cx="12188952" cy="50344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NJ</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NC</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MD</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VA</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DE</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 Vessels Built</a:t>
            </a:r>
          </a:p>
        </p:txBody>
      </p:sp>
      <p:pic>
        <p:nvPicPr>
          <p:cNvPr id="3" name="Picture 2" descr="image.png"/>
          <p:cNvPicPr>
            <a:picLocks noChangeAspect="1"/>
          </p:cNvPicPr>
          <p:nvPr/>
        </p:nvPicPr>
        <p:blipFill>
          <a:blip r:embed="rId2"/>
          <a:stretch>
            <a:fillRect/>
          </a:stretch>
        </p:blipFill>
        <p:spPr>
          <a:xfrm>
            <a:off x="0" y="566928"/>
            <a:ext cx="12188952" cy="122328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44303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3FE85-E844-EFB5-C29A-3F6A178C0D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B33A26-47AD-064F-EC6E-C5B0A822CA52}"/>
              </a:ext>
            </a:extLst>
          </p:cNvPr>
          <p:cNvSpPr>
            <a:spLocks noGrp="1"/>
          </p:cNvSpPr>
          <p:nvPr>
            <p:ph type="title"/>
          </p:nvPr>
        </p:nvSpPr>
        <p:spPr/>
        <p:txBody>
          <a:bodyPr/>
          <a:lstStyle/>
          <a:p>
            <a:r>
              <a:rPr lang="en-US" dirty="0"/>
              <a:t>Average Vessel Utilization Across Scenarios</a:t>
            </a:r>
            <a:endParaRPr dirty="0"/>
          </a:p>
        </p:txBody>
      </p:sp>
      <p:pic>
        <p:nvPicPr>
          <p:cNvPr id="5" name="Picture 4" descr="A graph of different colored bars&#10;&#10;Description automatically generated">
            <a:extLst>
              <a:ext uri="{FF2B5EF4-FFF2-40B4-BE49-F238E27FC236}">
                <a16:creationId xmlns:a16="http://schemas.microsoft.com/office/drawing/2014/main" id="{CD55E123-1F29-E163-E676-7B0F8C762A9E}"/>
              </a:ext>
            </a:extLst>
          </p:cNvPr>
          <p:cNvPicPr>
            <a:picLocks noChangeAspect="1"/>
          </p:cNvPicPr>
          <p:nvPr/>
        </p:nvPicPr>
        <p:blipFill>
          <a:blip r:embed="rId2"/>
          <a:stretch>
            <a:fillRect/>
          </a:stretch>
        </p:blipFill>
        <p:spPr>
          <a:xfrm>
            <a:off x="-1" y="816427"/>
            <a:ext cx="12139253" cy="5202536"/>
          </a:xfrm>
          <a:prstGeom prst="rect">
            <a:avLst/>
          </a:prstGeom>
        </p:spPr>
      </p:pic>
      <p:sp>
        <p:nvSpPr>
          <p:cNvPr id="6" name="TextBox 5">
            <a:extLst>
              <a:ext uri="{FF2B5EF4-FFF2-40B4-BE49-F238E27FC236}">
                <a16:creationId xmlns:a16="http://schemas.microsoft.com/office/drawing/2014/main" id="{2BCA023F-62D6-FB9F-A7BD-43BBC5A6A73D}"/>
              </a:ext>
            </a:extLst>
          </p:cNvPr>
          <p:cNvSpPr txBox="1"/>
          <p:nvPr/>
        </p:nvSpPr>
        <p:spPr>
          <a:xfrm>
            <a:off x="1235947" y="6018963"/>
            <a:ext cx="9777046" cy="923330"/>
          </a:xfrm>
          <a:prstGeom prst="rect">
            <a:avLst/>
          </a:prstGeom>
          <a:noFill/>
        </p:spPr>
        <p:txBody>
          <a:bodyPr wrap="square" rtlCol="0">
            <a:spAutoFit/>
          </a:bodyPr>
          <a:lstStyle/>
          <a:p>
            <a:r>
              <a:rPr lang="en-US" dirty="0"/>
              <a:t>*Avg utilization for each vessel is currently calculated for the entire pipeline (first project start to last project end). In cases where only floating projects still need to be installed at end of pipeline, WTIV/feeder utilization is 0 in those years. </a:t>
            </a:r>
          </a:p>
        </p:txBody>
      </p:sp>
    </p:spTree>
    <p:extLst>
      <p:ext uri="{BB962C8B-B14F-4D97-AF65-F5344CB8AC3E}">
        <p14:creationId xmlns:p14="http://schemas.microsoft.com/office/powerpoint/2010/main" val="4232075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200" dirty="0"/>
              <a:t>Cumulative Capacity by 2035 and 2040</a:t>
            </a:r>
            <a:r>
              <a:rPr lang="en-US" sz="3200" dirty="0"/>
              <a:t>: Sensitivity to WTIVs</a:t>
            </a:r>
            <a:endParaRPr sz="3200" dirty="0"/>
          </a:p>
        </p:txBody>
      </p:sp>
      <p:pic>
        <p:nvPicPr>
          <p:cNvPr id="3" name="Picture 2" descr="image.png"/>
          <p:cNvPicPr>
            <a:picLocks noChangeAspect="1"/>
          </p:cNvPicPr>
          <p:nvPr/>
        </p:nvPicPr>
        <p:blipFill>
          <a:blip r:embed="rId2"/>
          <a:stretch>
            <a:fillRect/>
          </a:stretch>
        </p:blipFill>
        <p:spPr>
          <a:xfrm>
            <a:off x="0" y="753570"/>
            <a:ext cx="12188952" cy="53508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All Regions</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Average Delay Per Project by COD - All Regions (Sensitivity to WTIVs)</a:t>
            </a:r>
            <a:endParaRPr sz="2800" dirty="0"/>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NE</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NYNJ</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Delay Per Project by COD - Mid-Atlantic</a:t>
            </a:r>
          </a:p>
        </p:txBody>
      </p:sp>
      <p:pic>
        <p:nvPicPr>
          <p:cNvPr id="3" name="Picture 2" descr="image.png"/>
          <p:cNvPicPr>
            <a:picLocks noChangeAspect="1"/>
          </p:cNvPicPr>
          <p:nvPr/>
        </p:nvPicPr>
        <p:blipFill>
          <a:blip r:embed="rId2"/>
          <a:stretch>
            <a:fillRect/>
          </a:stretch>
        </p:blipFill>
        <p:spPr>
          <a:xfrm>
            <a:off x="0" y="566928"/>
            <a:ext cx="12188952" cy="752008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Total Capacity at Risk by COD - All Regions</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400" dirty="0"/>
              <a:t>Total Capacity at Risk by COD - All Regions</a:t>
            </a:r>
            <a:r>
              <a:rPr lang="en-US" sz="2400" dirty="0"/>
              <a:t> (Sensitivity to WTIVs: Fixed-Bottom Only)</a:t>
            </a:r>
            <a:endParaRPr sz="2400" dirty="0"/>
          </a:p>
        </p:txBody>
      </p:sp>
      <p:pic>
        <p:nvPicPr>
          <p:cNvPr id="5" name="Picture 4" descr="image.png">
            <a:extLst>
              <a:ext uri="{FF2B5EF4-FFF2-40B4-BE49-F238E27FC236}">
                <a16:creationId xmlns:a16="http://schemas.microsoft.com/office/drawing/2014/main" id="{096EBDD5-3DC0-AB56-CCDD-A8E1BD521C32}"/>
              </a:ext>
            </a:extLst>
          </p:cNvPr>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Total Capacity at Risk by COD - NE</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Total Capacity at Risk by COD - NYNJ</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NE</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Total Capacity at Risk by COD - Mid-Atlantic</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NYNJ</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Mid-Atlantic</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MA</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ME</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CT</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 - RI</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95965d95-ecc0-4720-b759-1f33c42ed7da}" enabled="1" method="Standard" siteId="{a0f29d7e-28cd-4f54-8442-7885aee7c080}" contentBits="0" removed="0"/>
</clbl:labelList>
</file>

<file path=docProps/app.xml><?xml version="1.0" encoding="utf-8"?>
<Properties xmlns="http://schemas.openxmlformats.org/officeDocument/2006/extended-properties" xmlns:vt="http://schemas.openxmlformats.org/officeDocument/2006/docPropsVTypes">
  <Template>NREL2020_PB</Template>
  <TotalTime>35</TotalTime>
  <Words>236</Words>
  <Application>Microsoft Macintosh PowerPoint</Application>
  <PresentationFormat>Widescreen</PresentationFormat>
  <Paragraphs>31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Aptos</vt:lpstr>
      <vt:lpstr>Arial</vt:lpstr>
      <vt:lpstr>Calibri</vt:lpstr>
      <vt:lpstr>NREL2020_PB</vt:lpstr>
      <vt:lpstr>Installed Capacity - All Regions</vt:lpstr>
      <vt:lpstr>Average Vessel Utilization Across Scenarios</vt:lpstr>
      <vt:lpstr>Installed Capacity - NE</vt:lpstr>
      <vt:lpstr>Installed Capacity - NYNJ</vt:lpstr>
      <vt:lpstr>Installed Capacity - Mid-Atlantic</vt:lpstr>
      <vt:lpstr>Installed Capacity - MA</vt:lpstr>
      <vt:lpstr>Installed Capacity - ME</vt:lpstr>
      <vt:lpstr>Installed Capacity - CT</vt:lpstr>
      <vt:lpstr>Installed Capacity - RI</vt:lpstr>
      <vt:lpstr>Installed Capacity - NH</vt:lpstr>
      <vt:lpstr>Installed Capacity - RI/CT</vt:lpstr>
      <vt:lpstr>Installed Capacity - NY</vt:lpstr>
      <vt:lpstr>Installed Capacity - NJ</vt:lpstr>
      <vt:lpstr>Installed Capacity - NC</vt:lpstr>
      <vt:lpstr>Installed Capacity - MD</vt:lpstr>
      <vt:lpstr>Installed Capacity - VA</vt:lpstr>
      <vt:lpstr>Installed Capacity - DE</vt:lpstr>
      <vt:lpstr>US Vessels Built</vt:lpstr>
      <vt:lpstr>Cumulative Capacity by 2035 and 2040</vt:lpstr>
      <vt:lpstr>Cumulative Capacity by 2035 and 2040: Sensitivity to WTIVs</vt:lpstr>
      <vt:lpstr>Average Delay Per Project by COD - All Regions</vt:lpstr>
      <vt:lpstr>Average Delay Per Project by COD - All Regions (Sensitivity to WTIVs)</vt:lpstr>
      <vt:lpstr>Average Delay Per Project by COD - NE</vt:lpstr>
      <vt:lpstr>Average Delay Per Project by COD - NYNJ</vt:lpstr>
      <vt:lpstr>Average Delay Per Project by COD - Mid-Atlantic</vt:lpstr>
      <vt:lpstr>Total Capacity at Risk by COD - All Regions</vt:lpstr>
      <vt:lpstr>Total Capacity at Risk by COD - All Regions (Sensitivity to WTIVs: Fixed-Bottom Only)</vt:lpstr>
      <vt:lpstr>Total Capacity at Risk by COD - NE</vt:lpstr>
      <vt:lpstr>Total Capacity at Risk by COD - NYNJ</vt:lpstr>
      <vt:lpstr>Total Capacity at Risk by COD - Mid-Atlantic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Gschwend, Connery</cp:lastModifiedBy>
  <cp:revision>17</cp:revision>
  <dcterms:created xsi:type="dcterms:W3CDTF">2022-11-16T03:22:30Z</dcterms:created>
  <dcterms:modified xsi:type="dcterms:W3CDTF">2024-11-07T14:47:39Z</dcterms:modified>
</cp:coreProperties>
</file>