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7" r:id="rId2"/>
    <p:sldId id="327" r:id="rId3"/>
    <p:sldId id="325" r:id="rId4"/>
    <p:sldId id="32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elynn Schroed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24" autoAdjust="0"/>
  </p:normalViewPr>
  <p:slideViewPr>
    <p:cSldViewPr snapToGrid="0" snapToObjects="1">
      <p:cViewPr>
        <p:scale>
          <a:sx n="83" d="100"/>
          <a:sy n="83" d="100"/>
        </p:scale>
        <p:origin x="824" y="120"/>
      </p:cViewPr>
      <p:guideLst>
        <p:guide orient="horz" pos="684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64" d="100"/>
        <a:sy n="164" d="100"/>
      </p:scale>
      <p:origin x="0" y="0"/>
    </p:cViewPr>
  </p:sorterViewPr>
  <p:notesViewPr>
    <p:cSldViewPr snapToGrid="0" snapToObjects="1">
      <p:cViewPr varScale="1">
        <p:scale>
          <a:sx n="161" d="100"/>
          <a:sy n="161" d="100"/>
        </p:scale>
        <p:origin x="529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62C283-8B25-4E99-BA37-A6FD5B90B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31EE5-5610-40A4-B840-CD2FB1E646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BFBF5-9F8A-40B1-88F4-AFAE0BF032A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9C3F4-5B46-4B42-A455-56E0CC4F70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9E3E9-4AB4-4B8E-B9D1-E9F9AFC4E5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CC656-0990-4576-BC00-328E448F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7FED6-1CE0-9E49-8E28-4BC1AFD39CD7}" type="datetimeFigureOut"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5793-58F2-5D45-93FF-B0076DA99F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33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39856" y="2780783"/>
            <a:ext cx="42192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961483"/>
            <a:ext cx="4322763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528C9F-D43C-8E4B-8E26-1B7ED4C7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A96CAC-91CB-46A4-B549-F63ACBD97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07" y="1252017"/>
            <a:ext cx="4310731" cy="1348326"/>
          </a:xfrm>
          <a:noFill/>
        </p:spPr>
        <p:txBody>
          <a:bodyPr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9012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3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541FC847-B580-4C25-B899-95B15EE8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8CFF8C6-439E-44A6-9BDC-A6F28DDA2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2CC39E-4FFF-4CCB-AD88-4D786E556F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15AE-C5C8-4A6F-8FF4-0ABDA5B4706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2596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An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6C6E8-42C3-4A1F-BB59-EF4B7F76FB04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5009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355001-704C-4C10-815D-7693152212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125538"/>
            <a:ext cx="5143500" cy="362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 +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52392" y="1125538"/>
            <a:ext cx="2734407" cy="318045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B34FA8-4ACC-46E6-97AD-086A76B74A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53125" y="4386263"/>
            <a:ext cx="2733675" cy="3603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800"/>
            </a:lvl2pPr>
            <a:lvl3pPr marL="458787" indent="0">
              <a:buNone/>
              <a:defRPr sz="800"/>
            </a:lvl3pPr>
            <a:lvl4pPr marL="688975" indent="0">
              <a:buNone/>
              <a:defRPr sz="800"/>
            </a:lvl4pPr>
            <a:lvl5pPr marL="914400" indent="0">
              <a:buNone/>
              <a:defRPr sz="800"/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A16C9-18E2-47B3-8252-696CD0EE14C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707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2096-103A-4CD7-9B8E-116EDD3F44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95288"/>
            <a:ext cx="4114800" cy="2176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F619479-75AC-A745-A352-0D743D62E3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4612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FEC72F80-AAAF-2747-9B70-3072CB21FA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3504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EEADAD7D-0DCA-B946-BD57-8AFA7A8BDDF7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765432" y="395095"/>
            <a:ext cx="3921368" cy="2176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0D0F7-B8F0-4F72-9A30-CBED9FC951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80900F6-3B3F-4F4A-8429-17E4076D24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46755" y="4365914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2023008-9212-4632-B985-C05ACD7E1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028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30C30-FD65-48E6-857B-DB0C44DBF50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545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48571"/>
            <a:ext cx="8120063" cy="536572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/>
              <a:t>Blank Slide for Any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F4F54-F4DA-4D9C-B4E0-952F2ABC82EF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8570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E67DE-D090-4E05-A78B-1B661FF15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752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2811229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794D23-6074-4A1B-BA3A-739DFE96C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455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1941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-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590675"/>
            <a:ext cx="5565779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Key Messaging Slide One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81663"/>
            <a:ext cx="3747874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Transition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030D-4C76-415A-95F6-CB8F61DED0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</p:spTree>
    <p:extLst>
      <p:ext uri="{BB962C8B-B14F-4D97-AF65-F5344CB8AC3E}">
        <p14:creationId xmlns:p14="http://schemas.microsoft.com/office/powerpoint/2010/main" val="3788749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428" userDrawn="1">
          <p15:clr>
            <a:srgbClr val="FBAE40"/>
          </p15:clr>
        </p15:guide>
        <p15:guide id="7" orient="horz" pos="1404" userDrawn="1">
          <p15:clr>
            <a:srgbClr val="FBAE40"/>
          </p15:clr>
        </p15:guide>
        <p15:guide id="8" orient="horz" pos="99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-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09739" cy="1699456"/>
          </a:xfrm>
        </p:spPr>
        <p:txBody>
          <a:bodyPr/>
          <a:lstStyle/>
          <a:p>
            <a:r>
              <a:rPr lang="en-US" dirty="0"/>
              <a:t>Data Slide: </a:t>
            </a:r>
            <a:br>
              <a:rPr lang="en-US" dirty="0"/>
            </a:br>
            <a:r>
              <a:rPr lang="en-US" dirty="0"/>
              <a:t>Keep Title Concise</a:t>
            </a:r>
          </a:p>
        </p:txBody>
      </p:sp>
      <p:sp>
        <p:nvSpPr>
          <p:cNvPr id="5" name="Chart Placeholder 6"/>
          <p:cNvSpPr>
            <a:spLocks noGrp="1"/>
          </p:cNvSpPr>
          <p:nvPr>
            <p:ph type="chart" sz="quarter" idx="11" hasCustomPrompt="1"/>
          </p:nvPr>
        </p:nvSpPr>
        <p:spPr>
          <a:xfrm>
            <a:off x="468313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2" hasCustomPrompt="1"/>
          </p:nvPr>
        </p:nvSpPr>
        <p:spPr>
          <a:xfrm>
            <a:off x="696359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1" name="Chart Placeholder 6"/>
          <p:cNvSpPr>
            <a:spLocks noGrp="1"/>
          </p:cNvSpPr>
          <p:nvPr>
            <p:ph type="chart" sz="quarter" idx="13" hasCustomPrompt="1"/>
          </p:nvPr>
        </p:nvSpPr>
        <p:spPr>
          <a:xfrm>
            <a:off x="4765926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2" name="Chart Placeholder 6"/>
          <p:cNvSpPr>
            <a:spLocks noGrp="1"/>
          </p:cNvSpPr>
          <p:nvPr>
            <p:ph type="chart" sz="quarter" idx="14" hasCustomPrompt="1"/>
          </p:nvPr>
        </p:nvSpPr>
        <p:spPr>
          <a:xfrm>
            <a:off x="261805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BB44AFF9-5CA2-4EFB-B05E-64011B1C80D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9077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F20737D2-3AF9-49C4-B984-BC8F45A24AF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618059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87788D4B-F605-40F2-A462-8A63E3AB856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13853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BB32518-80C2-490A-8EDF-A9BC4D5EE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8288" y="413132"/>
            <a:ext cx="4768850" cy="1286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0803C72-3ECE-47FE-AAFE-2FA8EAD7B66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963599" y="3664284"/>
            <a:ext cx="1883539" cy="79533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59408-3876-4B5B-BD71-E3C30A4C481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2969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561212"/>
            <a:ext cx="9144000" cy="1983121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B0FA8B-B330-4468-BB80-FF22E50F5EE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8210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CEB93-B319-4B7C-A580-74D0269E1C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55" y="0"/>
            <a:ext cx="9130475" cy="51435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5B8CD2-BF47-094F-B614-5CEAE71B3F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0BCCF-CBC7-5646-AFBB-E99D6B7D4D8F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27467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36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B11AF2C-EBE2-41A1-A2E6-4146F22C102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682874"/>
            <a:ext cx="9144000" cy="2460625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495A5-6A79-42D1-9501-3481B57531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42105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5605"/>
            <a:ext cx="4936982" cy="548154"/>
          </a:xfrm>
        </p:spPr>
        <p:txBody>
          <a:bodyPr lIns="274320" tIns="118872" bIns="45720">
            <a:noAutofit/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Title: Content Slide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B73B91-ED3C-4FB3-BF3A-127FF6200B6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57201" y="2943225"/>
            <a:ext cx="4023360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AAC7818-041E-483D-B6B5-A5441FAD451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778925" y="2943225"/>
            <a:ext cx="3974378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8A3555-C79D-42B2-BFE0-E200446047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42666-E6BA-4BA3-9385-05926FE581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8536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5163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9144000" cy="3205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F67F07-FC40-4A48-9D06-A0AE1C2B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F8F470B-7468-4549-B5A7-39A947D7C0A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7B8E6B-B480-42E2-ABF7-01AB7B2EA9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DB6FF-EB87-4DCF-8ECF-FDA3E4380AA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64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320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B61296E-9FBE-4301-BA11-B3BFA380423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D88D45-FB85-42C7-BC0A-8E60CF8D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3E3C2AA-2178-46D9-950C-DEA68334901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37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3272D3-1563-408A-9F95-5911769F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2C334E-AB79-46B6-A7C0-92FD37A3E81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C553F5F-3EDD-4319-AB33-64D58BC1625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08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4152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5F658F-F273-41B3-ACB3-9D303C6C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E8785B-1579-4206-A28B-023A6726B47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04D3633-C450-4164-8D2F-BE6D20A86AF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7994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9A29C17-CD58-45DF-9097-FE42DFA0C9B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F4E7E-5DA9-4FCD-81E6-17709791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7816731-9E29-414B-8D8C-459C5DDF70C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0576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E9686F-E66D-461E-AC4C-5FD554E2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FEAFBE5-A2CC-4689-9FFD-B895D746077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53CEC3-6EC4-475E-BC6F-CDEAD6DA57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4012" y="4819650"/>
            <a:ext cx="2154194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AC62B-7310-47D6-9359-E5D24156885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1149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347" y="0"/>
            <a:ext cx="764465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B01E338-5424-4983-A800-966422B360D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381708-CFBE-4024-B01B-9BC2A5E37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01114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CDAAA-C35B-48B2-BD8C-7369EBD583B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25231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blue tab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E894BAA-0327-4892-AB75-34DCB16A20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660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81EF6-685D-46DE-AF7F-0DF7D11B2C8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5030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2CCCE-56C2-8545-B018-16FDB063C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37" b="137"/>
          <a:stretch/>
        </p:blipFill>
        <p:spPr>
          <a:xfrm>
            <a:off x="0" y="0"/>
            <a:ext cx="9155597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1903A-677C-411B-8052-9465784D1315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55200</a:t>
            </a:r>
          </a:p>
        </p:txBody>
      </p:sp>
    </p:spTree>
    <p:extLst>
      <p:ext uri="{BB962C8B-B14F-4D97-AF65-F5344CB8AC3E}">
        <p14:creationId xmlns:p14="http://schemas.microsoft.com/office/powerpoint/2010/main" val="2736690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3226702" y="0"/>
            <a:ext cx="591729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B39BF4-7072-4553-86C8-12D7D9B7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A3C2C8-5527-42F5-9909-F7B9C0E6339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EFFE661-D7A3-4C37-B357-43318784250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1A6DE7-AAD0-4A4E-B557-F4429278F3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0486" y="4819650"/>
            <a:ext cx="2261287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CC4F1-00FC-4311-AF79-1802497457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09478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1499614" y="0"/>
            <a:ext cx="764438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4416F83-5359-4C05-92E2-A54A5BC136E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97EB37-03F4-449B-B968-0A9F893D5E0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85E41-401E-49BC-B5A2-7887664F97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3940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749807" y="0"/>
            <a:ext cx="839419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FB4065-B034-894F-B2AD-10DA51A4FF51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BD73797-8DC2-4888-96F8-44B5CE03FB5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8783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220E5-F183-4B1B-9463-96A0D048837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1415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FC609E-E5EB-42F9-A09F-B6807E62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E61CD02-384F-41F5-A8FD-59ECE04C483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4F110FF-8AA0-4EAA-B648-1E56466C209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227A7-82E2-4D9A-A584-E7E37A3FB4A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60900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6573A4F-2CB6-4CEF-A4D8-B1AAA0FF13B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997782B-AD07-41D8-8B1A-C80B7909141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37B0C-141B-4185-882F-5FD7FBC92F81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548849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F46C4D-EA55-834D-A1ED-486FAB3B53C7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90E8073-CA3E-42B8-B107-F7F3B0E99B6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7220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0D039-6F25-4D7F-A1B2-C7BC615D8CF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64448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1DB3D14-BFC4-4C29-BE5D-18FBB4F2C07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1FF74-53AF-4E33-80F9-45740994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5F0C832-C7C5-4486-9378-17041296612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01FA3E5-6B69-47D6-AC2C-0A3EE57C62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9340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633F0-074F-4ADC-A423-ED3E68DB0839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591145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615" y="0"/>
            <a:ext cx="7644385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A21AF-1C86-484E-8C81-8214908BC04B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D96F0B2-5872-40E4-9356-5C5638EB0DE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CFDCF95-9E2A-488A-8D75-76A4250D16D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499614" y="2571750"/>
            <a:ext cx="7644386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9D135D2-A06F-4E50-B3ED-9CD4BED017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5294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9733F-3F7B-4D8F-853F-440538FE93A2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20648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804E5-74BF-BD47-85E5-EA49688872F8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A4C0550-2567-47B0-A842-34A8EA4E4C4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52046" y="2571750"/>
            <a:ext cx="8391954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B4E80E-CF6A-4FCA-A4C8-4130DC4464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76" y="2249445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69AF5-2846-4519-A275-D6D6970A3A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9171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B5C8110-81AE-49F3-BBD8-142931272FF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DA4E00E-726E-4ABB-8C3F-7155D675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90A1BFF-6D05-4A9C-A858-9C073D5A49A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7A34F1A-F0DB-40F2-B360-EACF6348CA2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34141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D00DC-1411-4EB7-8452-D263842DBD7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6657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3AA24C-5AAC-2848-838E-F2528852E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4" b="7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A26CA5-C27A-41A2-8DC4-F68584DE36EE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56461</a:t>
            </a:r>
          </a:p>
        </p:txBody>
      </p:sp>
    </p:spTree>
    <p:extLst>
      <p:ext uri="{BB962C8B-B14F-4D97-AF65-F5344CB8AC3E}">
        <p14:creationId xmlns:p14="http://schemas.microsoft.com/office/powerpoint/2010/main" val="27131000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,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500188" y="2571750"/>
            <a:ext cx="7643812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AD8C3-A811-7F49-ABE6-460F673A0377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F97728-FC1C-40CE-8164-4E759FAAE1F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922488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3C21C-3060-49FB-8CE1-84138A3A61B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0094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49807" y="2571750"/>
            <a:ext cx="8394193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105593" y="505617"/>
            <a:ext cx="5458745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7FD9B-4A46-4188-9F66-F09E1C0537B3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8D80D-673F-49CE-9B49-542071ED92C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762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-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Photo Slide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457200" y="1391881"/>
            <a:ext cx="4123076" cy="2216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825308" y="182880"/>
            <a:ext cx="3871998" cy="18353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825308" y="2479946"/>
            <a:ext cx="3871998" cy="1952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70C75BF-C07C-47CD-BC98-DC5F9CA1E63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57200" y="4027648"/>
            <a:ext cx="4122738" cy="725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7D123A-BFAA-4E7B-B179-5688121C54F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57200" y="3698788"/>
            <a:ext cx="4122738" cy="215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DF822E2-A016-4350-A90C-517C3974F4D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26000" y="2086495"/>
            <a:ext cx="3871913" cy="21538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44F37C-48C1-4A08-9DB4-76F621838FA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826000" y="4497388"/>
            <a:ext cx="3871913" cy="25558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79964-3818-4F74-92D3-AD8F0D61924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345954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59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59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59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59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59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59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59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59281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59280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59280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320654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320654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320654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320654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320654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320654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320654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320654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320653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320653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82768CAD-B0CA-4C56-956B-74805B905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5DBE26-6274-4E4E-A951-2676ECB5FE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79578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31909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31908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31908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31908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31908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31908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31908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31908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31908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31908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293282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293281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293281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293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293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293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293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293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293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293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4" name="Title 3">
            <a:extLst>
              <a:ext uri="{FF2B5EF4-FFF2-40B4-BE49-F238E27FC236}">
                <a16:creationId xmlns:a16="http://schemas.microsoft.com/office/drawing/2014/main" id="{A055FDD0-30F9-4581-A9CE-0EDD56F86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776514"/>
          </a:xfrm>
        </p:spPr>
        <p:txBody>
          <a:bodyPr/>
          <a:lstStyle/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07D449-21E7-4862-8552-4C9D4D99C2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09819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1D90C-01F0-443E-9114-E80E1AE2D37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8859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A4BBDF-ECBF-4F49-A602-AB6ED6BACD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427652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EF2436-A4AE-48D1-B685-43389517E47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252041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2166-AF64-4F22-88D8-2C1C45D69B8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65721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BF7DB7-399E-46EF-B819-8CE44A17C5F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458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F3D87-C3BA-374C-A5C4-61C54BBBB0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763" y="0"/>
            <a:ext cx="9130473" cy="51434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50BFA-B1F7-4C9D-9C22-4C028B73506D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ln>
                  <a:noFill/>
                </a:ln>
                <a:solidFill>
                  <a:schemeClr val="bg1"/>
                </a:solidFill>
                <a:effectLst>
                  <a:outerShdw blurRad="139700" dir="5400000" algn="t" rotWithShape="0">
                    <a:prstClr val="black"/>
                  </a:outerShdw>
                </a:effectLst>
              </a:rPr>
              <a:t>Photo by Werner Slocum, NREL 68547</a:t>
            </a:r>
          </a:p>
        </p:txBody>
      </p:sp>
    </p:spTree>
    <p:extLst>
      <p:ext uri="{BB962C8B-B14F-4D97-AF65-F5344CB8AC3E}">
        <p14:creationId xmlns:p14="http://schemas.microsoft.com/office/powerpoint/2010/main" val="15012410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F5CAA4-6852-4FE1-A6D9-E8A9254CD86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34427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2F342F-560D-45EE-AC97-0A018E8C678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76175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FE1CBB-80DE-4B56-92E2-5AB5EA1D8C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0116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</p:spTree>
    <p:extLst>
      <p:ext uri="{BB962C8B-B14F-4D97-AF65-F5344CB8AC3E}">
        <p14:creationId xmlns:p14="http://schemas.microsoft.com/office/powerpoint/2010/main" val="19421678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,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0E77-7B7E-4A89-AB4D-1F40E9DCD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404813"/>
            <a:ext cx="2894013" cy="42989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1606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33061E-7711-4552-AAA9-0C165E333D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E0CFF-97E6-4CAB-9B8B-8E18EC82F557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93678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CEB231-12B9-4371-884F-701E87812F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8CF4B6-1F8E-49B7-9D65-1BEB4C106A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657261"/>
            <a:ext cx="2894013" cy="40465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B3D43-F176-408E-8352-9073A9332F2D}"/>
              </a:ext>
            </a:extLst>
          </p:cNvPr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C4BF4-E848-475B-A465-7CD63F2FC0D8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8651142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</p:spTree>
    <p:extLst>
      <p:ext uri="{BB962C8B-B14F-4D97-AF65-F5344CB8AC3E}">
        <p14:creationId xmlns:p14="http://schemas.microsoft.com/office/powerpoint/2010/main" val="261065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329F5-D935-DC1B-1467-8AB115638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7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50BFA-B1F7-4C9D-9C22-4C028B73506D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ln>
                  <a:noFill/>
                </a:ln>
                <a:solidFill>
                  <a:schemeClr val="bg1"/>
                </a:solidFill>
                <a:effectLst>
                  <a:outerShdw blurRad="139700" dir="5400000" algn="t" rotWithShape="0">
                    <a:prstClr val="black"/>
                  </a:outerShdw>
                </a:effectLst>
              </a:rPr>
              <a:t>Photo by Molly Rettig, NREL 68829</a:t>
            </a:r>
          </a:p>
        </p:txBody>
      </p:sp>
    </p:spTree>
    <p:extLst>
      <p:ext uri="{BB962C8B-B14F-4D97-AF65-F5344CB8AC3E}">
        <p14:creationId xmlns:p14="http://schemas.microsoft.com/office/powerpoint/2010/main" val="296635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lob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AD4B6-5589-B742-BDDC-8DE22CCB22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52" b="152"/>
          <a:stretch/>
        </p:blipFill>
        <p:spPr>
          <a:xfrm>
            <a:off x="0" y="7807"/>
            <a:ext cx="9144000" cy="513550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7876295-9728-A943-A66A-D4797EDDAE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BAAA24-0384-4816-BE08-29E65ECB0F1A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bg1"/>
                </a:solidFill>
              </a:rPr>
              <a:t>Photo by Dennis Schroeder, NREL 46840</a:t>
            </a:r>
          </a:p>
        </p:txBody>
      </p:sp>
    </p:spTree>
    <p:extLst>
      <p:ext uri="{BB962C8B-B14F-4D97-AF65-F5344CB8AC3E}">
        <p14:creationId xmlns:p14="http://schemas.microsoft.com/office/powerpoint/2010/main" val="367441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4123076" cy="907143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2C26046-8E0E-4224-8319-3B8C08FE8A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C75E7-7BFD-4A75-83A1-67A33697740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74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2 - Text, 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0398508-7DDA-44A1-AFEE-29EEB8282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EEA646A-CE53-4212-85CF-13F90A4A2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78E95-ED1C-46B4-9802-99CAA61A75D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2540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4123076" cy="120015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18872" rIns="91440" bIns="45720" rtlCol="0" anchor="ctr">
            <a:no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267"/>
            <a:ext cx="8229600" cy="326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8" r:id="rId2"/>
    <p:sldLayoutId id="2147483719" r:id="rId3"/>
    <p:sldLayoutId id="2147483720" r:id="rId4"/>
    <p:sldLayoutId id="2147483721" r:id="rId5"/>
    <p:sldLayoutId id="2147483726" r:id="rId6"/>
    <p:sldLayoutId id="2147483722" r:id="rId7"/>
    <p:sldLayoutId id="2147483654" r:id="rId8"/>
    <p:sldLayoutId id="2147483655" r:id="rId9"/>
    <p:sldLayoutId id="2147483712" r:id="rId10"/>
    <p:sldLayoutId id="2147483653" r:id="rId11"/>
    <p:sldLayoutId id="2147483707" r:id="rId12"/>
    <p:sldLayoutId id="2147483708" r:id="rId13"/>
    <p:sldLayoutId id="2147483656" r:id="rId14"/>
    <p:sldLayoutId id="2147483666" r:id="rId15"/>
    <p:sldLayoutId id="2147483667" r:id="rId16"/>
    <p:sldLayoutId id="2147483665" r:id="rId17"/>
    <p:sldLayoutId id="2147483668" r:id="rId18"/>
    <p:sldLayoutId id="2147483669" r:id="rId19"/>
    <p:sldLayoutId id="2147483723" r:id="rId20"/>
    <p:sldLayoutId id="2147483671" r:id="rId21"/>
    <p:sldLayoutId id="2147483676" r:id="rId22"/>
    <p:sldLayoutId id="2147483681" r:id="rId23"/>
    <p:sldLayoutId id="2147483682" r:id="rId24"/>
    <p:sldLayoutId id="2147483687" r:id="rId25"/>
    <p:sldLayoutId id="2147483688" r:id="rId26"/>
    <p:sldLayoutId id="2147483678" r:id="rId27"/>
    <p:sldLayoutId id="2147483683" r:id="rId28"/>
    <p:sldLayoutId id="2147483702" r:id="rId29"/>
    <p:sldLayoutId id="2147483684" r:id="rId30"/>
    <p:sldLayoutId id="2147483698" r:id="rId31"/>
    <p:sldLayoutId id="2147483703" r:id="rId32"/>
    <p:sldLayoutId id="2147483685" r:id="rId33"/>
    <p:sldLayoutId id="2147483699" r:id="rId34"/>
    <p:sldLayoutId id="2147483704" r:id="rId35"/>
    <p:sldLayoutId id="2147483680" r:id="rId36"/>
    <p:sldLayoutId id="2147483700" r:id="rId37"/>
    <p:sldLayoutId id="2147483705" r:id="rId38"/>
    <p:sldLayoutId id="2147483686" r:id="rId39"/>
    <p:sldLayoutId id="2147483701" r:id="rId40"/>
    <p:sldLayoutId id="2147483724" r:id="rId41"/>
    <p:sldLayoutId id="2147483672" r:id="rId42"/>
    <p:sldLayoutId id="2147483716" r:id="rId43"/>
    <p:sldLayoutId id="2147483717" r:id="rId44"/>
    <p:sldLayoutId id="2147483657" r:id="rId45"/>
    <p:sldLayoutId id="2147483689" r:id="rId46"/>
    <p:sldLayoutId id="2147483690" r:id="rId47"/>
    <p:sldLayoutId id="2147483691" r:id="rId48"/>
    <p:sldLayoutId id="2147483692" r:id="rId49"/>
    <p:sldLayoutId id="2147483693" r:id="rId50"/>
    <p:sldLayoutId id="2147483694" r:id="rId51"/>
    <p:sldLayoutId id="2147483695" r:id="rId52"/>
    <p:sldLayoutId id="2147483696" r:id="rId53"/>
    <p:sldLayoutId id="2147483713" r:id="rId54"/>
    <p:sldLayoutId id="2147483714" r:id="rId55"/>
    <p:sldLayoutId id="2147483715" r:id="rId56"/>
    <p:sldLayoutId id="2147483725" r:id="rId57"/>
  </p:sldLayoutIdLst>
  <p:hf hdr="0" dt="0"/>
  <p:txStyles>
    <p:titleStyle>
      <a:lvl1pPr marL="0" algn="ctr" defTabSz="457200" rtl="0" eaLnBrk="1" latinLnBrk="0" hangingPunct="1">
        <a:lnSpc>
          <a:spcPts val="2800"/>
        </a:lnSpc>
        <a:spcBef>
          <a:spcPts val="0"/>
        </a:spcBef>
        <a:buNone/>
        <a:defRPr sz="3000" kern="1200" spc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27013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9863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542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4263" indent="-169863" algn="l" defTabSz="457200" rtl="0" eaLnBrk="1" latinLnBrk="0" hangingPunct="1">
        <a:spcBef>
          <a:spcPct val="20000"/>
        </a:spcBef>
        <a:buFont typeface="Arial"/>
        <a:buChar char="»"/>
        <a:tabLst>
          <a:tab pos="1084263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BEC4A4-9EFD-4414-B612-3882EA7FB7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National Gaps – Vessel Study</a:t>
            </a:r>
          </a:p>
          <a:p>
            <a:r>
              <a:rPr lang="en-US" dirty="0"/>
              <a:t>7/15/2024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5C0103-76E3-4DB5-B464-82FA6DC1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vs Foreign WTIV Results</a:t>
            </a:r>
          </a:p>
        </p:txBody>
      </p:sp>
    </p:spTree>
    <p:extLst>
      <p:ext uri="{BB962C8B-B14F-4D97-AF65-F5344CB8AC3E}">
        <p14:creationId xmlns:p14="http://schemas.microsoft.com/office/powerpoint/2010/main" val="56364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03B0D0-6F46-403E-9BC2-1A330F7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Throughput Adjustment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3F707-2B7F-6B10-71E1-62A099EA402A}"/>
              </a:ext>
            </a:extLst>
          </p:cNvPr>
          <p:cNvSpPr txBox="1"/>
          <p:nvPr/>
        </p:nvSpPr>
        <p:spPr>
          <a:xfrm>
            <a:off x="61472" y="1083200"/>
            <a:ext cx="3603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Adjusted fasten/takt times in foundation and turbine phases to achieve: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600 MW/</a:t>
            </a:r>
            <a:r>
              <a:rPr lang="en-US" dirty="0" err="1"/>
              <a:t>yr</a:t>
            </a:r>
            <a:r>
              <a:rPr lang="en-US" dirty="0"/>
              <a:t> for turbine install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600 MW/</a:t>
            </a:r>
            <a:r>
              <a:rPr lang="en-US" dirty="0" err="1"/>
              <a:t>yr</a:t>
            </a:r>
            <a:r>
              <a:rPr lang="en-US" dirty="0"/>
              <a:t> for foundation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Turbine installation begins when foundations are 25% complete to achieve reasonable project completion timeline</a:t>
            </a:r>
          </a:p>
        </p:txBody>
      </p:sp>
      <p:pic>
        <p:nvPicPr>
          <p:cNvPr id="2" name="Picture 1" descr="image.png">
            <a:extLst>
              <a:ext uri="{FF2B5EF4-FFF2-40B4-BE49-F238E27FC236}">
                <a16:creationId xmlns:a16="http://schemas.microsoft.com/office/drawing/2014/main" id="{0EE728C4-410E-8AE1-4585-5484DEEB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738" y="1272095"/>
            <a:ext cx="5542262" cy="3598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0BF6DC-75A4-9DB3-D001-95E45BB413FF}"/>
              </a:ext>
            </a:extLst>
          </p:cNvPr>
          <p:cNvSpPr txBox="1"/>
          <p:nvPr/>
        </p:nvSpPr>
        <p:spPr>
          <a:xfrm>
            <a:off x="5932074" y="971173"/>
            <a:ext cx="302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Throughput</a:t>
            </a:r>
          </a:p>
        </p:txBody>
      </p:sp>
    </p:spTree>
    <p:extLst>
      <p:ext uri="{BB962C8B-B14F-4D97-AF65-F5344CB8AC3E}">
        <p14:creationId xmlns:p14="http://schemas.microsoft.com/office/powerpoint/2010/main" val="377521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03B0D0-6F46-403E-9BC2-1A330F7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WTIV Cumulative Capacity</a:t>
            </a:r>
          </a:p>
        </p:txBody>
      </p:sp>
      <p:pic>
        <p:nvPicPr>
          <p:cNvPr id="6" name="Picture 5" descr="image.png">
            <a:extLst>
              <a:ext uri="{FF2B5EF4-FFF2-40B4-BE49-F238E27FC236}">
                <a16:creationId xmlns:a16="http://schemas.microsoft.com/office/drawing/2014/main" id="{69F5B244-DDF5-DA2D-BE80-631CF869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76" y="1495420"/>
            <a:ext cx="6293224" cy="2787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E3F707-2B7F-6B10-71E1-62A099EA402A}"/>
              </a:ext>
            </a:extLst>
          </p:cNvPr>
          <p:cNvSpPr txBox="1"/>
          <p:nvPr/>
        </p:nvSpPr>
        <p:spPr>
          <a:xfrm>
            <a:off x="61472" y="1083200"/>
            <a:ext cx="2789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US WTIV added every 3 years starting in 2030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throughput adjusted, use 75% for foundation and turbine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WTIVs assigned to projects based on foundation type and associated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US WTIVs is optimal with these assumptions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F9541-1B73-7460-A643-10D42FDB862D}"/>
              </a:ext>
            </a:extLst>
          </p:cNvPr>
          <p:cNvSpPr txBox="1"/>
          <p:nvPr/>
        </p:nvSpPr>
        <p:spPr>
          <a:xfrm>
            <a:off x="4149805" y="1079052"/>
            <a:ext cx="44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Installed Capacity Given US WTIV Availability</a:t>
            </a:r>
          </a:p>
        </p:txBody>
      </p:sp>
    </p:spTree>
    <p:extLst>
      <p:ext uri="{BB962C8B-B14F-4D97-AF65-F5344CB8AC3E}">
        <p14:creationId xmlns:p14="http://schemas.microsoft.com/office/powerpoint/2010/main" val="173093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03B0D0-6F46-403E-9BC2-1A330F73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7526512" cy="907143"/>
          </a:xfrm>
        </p:spPr>
        <p:txBody>
          <a:bodyPr/>
          <a:lstStyle/>
          <a:p>
            <a:r>
              <a:rPr lang="en-US" dirty="0"/>
              <a:t>Foreign WTIV/US Feeder Cumulative Capacity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3F707-2B7F-6B10-71E1-62A099EA402A}"/>
              </a:ext>
            </a:extLst>
          </p:cNvPr>
          <p:cNvSpPr txBox="1"/>
          <p:nvPr/>
        </p:nvSpPr>
        <p:spPr>
          <a:xfrm>
            <a:off x="61472" y="1083200"/>
            <a:ext cx="2789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feeders added at the beginning of the pipeline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foreign WTIVs with 10 US feeders is optimal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F9541-1B73-7460-A643-10D42FDB862D}"/>
              </a:ext>
            </a:extLst>
          </p:cNvPr>
          <p:cNvSpPr txBox="1"/>
          <p:nvPr/>
        </p:nvSpPr>
        <p:spPr>
          <a:xfrm>
            <a:off x="4149805" y="1079052"/>
            <a:ext cx="44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Installed Capacity Given US WTIV Availability</a:t>
            </a:r>
          </a:p>
        </p:txBody>
      </p:sp>
      <p:pic>
        <p:nvPicPr>
          <p:cNvPr id="2" name="Picture 1" descr="image.png">
            <a:extLst>
              <a:ext uri="{FF2B5EF4-FFF2-40B4-BE49-F238E27FC236}">
                <a16:creationId xmlns:a16="http://schemas.microsoft.com/office/drawing/2014/main" id="{20967E45-1FCE-B90E-F9AE-9509CD12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17" y="1448384"/>
            <a:ext cx="6433611" cy="28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0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333333"/>
      </a:dk1>
      <a:lt1>
        <a:srgbClr val="FFFFFF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26BA2F97-5EE2-48AE-929B-AFF8A89EB017}" vid="{490267A1-9611-4E6B-94D0-D2F999DD14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NREL Presentation Guidance</Template>
  <TotalTime>20</TotalTime>
  <Words>141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US vs Foreign WTIV Results</vt:lpstr>
      <vt:lpstr>Port Throughput Adjustment</vt:lpstr>
      <vt:lpstr>US WTIV Cumulative Capacity</vt:lpstr>
      <vt:lpstr>Foreign WTIV/US Feeder Cumulative Capacity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PowerPoint presentation template for newer wide-screen monitors and TVs.</dc:subject>
  <dc:creator>Bredenkamp, Sophie</dc:creator>
  <cp:keywords/>
  <dc:description/>
  <cp:lastModifiedBy>Bredenkamp, Sophie</cp:lastModifiedBy>
  <cp:revision>1</cp:revision>
  <cp:lastPrinted>2018-01-04T20:30:58Z</cp:lastPrinted>
  <dcterms:created xsi:type="dcterms:W3CDTF">2024-07-15T13:32:35Z</dcterms:created>
  <dcterms:modified xsi:type="dcterms:W3CDTF">2024-07-15T13:53:22Z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2024-01-17T02:58:24Z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d8a35620-820c-4bac-aa71-c1558149b113</vt:lpwstr>
  </property>
  <property fmtid="{D5CDD505-2E9C-101B-9397-08002B2CF9AE}" pid="8" name="MSIP_Label_95965d95-ecc0-4720-b759-1f33c42ed7da_ContentBits">
    <vt:lpwstr>0</vt:lpwstr>
  </property>
</Properties>
</file>