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4" r:id="rId2"/>
    <p:sldId id="271" r:id="rId3"/>
    <p:sldId id="276"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DAFBB2-FA94-715B-D77D-A6E6CC1B87A9}"/>
              </a:ext>
            </a:extLst>
          </p:cNvPr>
          <p:cNvSpPr>
            <a:spLocks noGrp="1"/>
          </p:cNvSpPr>
          <p:nvPr>
            <p:ph type="body" sz="quarter" idx="10"/>
          </p:nvPr>
        </p:nvSpPr>
        <p:spPr/>
        <p:txBody>
          <a:bodyPr/>
          <a:lstStyle/>
          <a:p>
            <a:r>
              <a:rPr lang="en-US" dirty="0"/>
              <a:t>Compare Foundations - NE</a:t>
            </a:r>
          </a:p>
        </p:txBody>
      </p:sp>
      <p:sp>
        <p:nvSpPr>
          <p:cNvPr id="3" name="Text Placeholder 2">
            <a:extLst>
              <a:ext uri="{FF2B5EF4-FFF2-40B4-BE49-F238E27FC236}">
                <a16:creationId xmlns:a16="http://schemas.microsoft.com/office/drawing/2014/main" id="{3721F6BD-FB2B-8AF5-DC81-B6DB2A4A439C}"/>
              </a:ext>
            </a:extLst>
          </p:cNvPr>
          <p:cNvSpPr>
            <a:spLocks noGrp="1"/>
          </p:cNvSpPr>
          <p:nvPr>
            <p:ph type="body" sz="quarter" idx="11"/>
          </p:nvPr>
        </p:nvSpPr>
        <p:spPr/>
        <p:txBody>
          <a:bodyPr/>
          <a:lstStyle/>
          <a:p>
            <a:r>
              <a:rPr lang="en-US" dirty="0"/>
              <a:t>May 20, 2024</a:t>
            </a:r>
          </a:p>
        </p:txBody>
      </p:sp>
    </p:spTree>
    <p:extLst>
      <p:ext uri="{BB962C8B-B14F-4D97-AF65-F5344CB8AC3E}">
        <p14:creationId xmlns:p14="http://schemas.microsoft.com/office/powerpoint/2010/main" val="278628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dirty="0"/>
          </a:p>
        </p:txBody>
      </p:sp>
      <p:pic>
        <p:nvPicPr>
          <p:cNvPr id="3" name="Picture 2" descr="image.png"/>
          <p:cNvPicPr>
            <a:picLocks noChangeAspect="1"/>
          </p:cNvPicPr>
          <p:nvPr/>
        </p:nvPicPr>
        <p:blipFill>
          <a:blip r:embed="rId2"/>
          <a:stretch>
            <a:fillRect/>
          </a:stretch>
        </p:blipFill>
        <p:spPr>
          <a:xfrm>
            <a:off x="1871134" y="712893"/>
            <a:ext cx="4368283" cy="1935118"/>
          </a:xfrm>
          <a:prstGeom prst="rect">
            <a:avLst/>
          </a:prstGeom>
        </p:spPr>
      </p:pic>
      <p:pic>
        <p:nvPicPr>
          <p:cNvPr id="4" name="Picture 3" descr="image.png">
            <a:extLst>
              <a:ext uri="{FF2B5EF4-FFF2-40B4-BE49-F238E27FC236}">
                <a16:creationId xmlns:a16="http://schemas.microsoft.com/office/drawing/2014/main" id="{C76965D4-7D45-356D-5A35-043F89808B0F}"/>
              </a:ext>
            </a:extLst>
          </p:cNvPr>
          <p:cNvPicPr>
            <a:picLocks noChangeAspect="1"/>
          </p:cNvPicPr>
          <p:nvPr/>
        </p:nvPicPr>
        <p:blipFill>
          <a:blip r:embed="rId3"/>
          <a:stretch>
            <a:fillRect/>
          </a:stretch>
        </p:blipFill>
        <p:spPr>
          <a:xfrm>
            <a:off x="1808821" y="2700038"/>
            <a:ext cx="4419600" cy="1829787"/>
          </a:xfrm>
          <a:prstGeom prst="rect">
            <a:avLst/>
          </a:prstGeom>
        </p:spPr>
      </p:pic>
      <p:pic>
        <p:nvPicPr>
          <p:cNvPr id="5" name="Picture 4" descr="image.png">
            <a:extLst>
              <a:ext uri="{FF2B5EF4-FFF2-40B4-BE49-F238E27FC236}">
                <a16:creationId xmlns:a16="http://schemas.microsoft.com/office/drawing/2014/main" id="{F2482EEA-D435-9B91-D9C7-9E6F134C3E06}"/>
              </a:ext>
            </a:extLst>
          </p:cNvPr>
          <p:cNvPicPr>
            <a:picLocks noChangeAspect="1"/>
          </p:cNvPicPr>
          <p:nvPr/>
        </p:nvPicPr>
        <p:blipFill>
          <a:blip r:embed="rId4"/>
          <a:stretch>
            <a:fillRect/>
          </a:stretch>
        </p:blipFill>
        <p:spPr>
          <a:xfrm>
            <a:off x="1954579" y="4581852"/>
            <a:ext cx="4273842" cy="1829787"/>
          </a:xfrm>
          <a:prstGeom prst="rect">
            <a:avLst/>
          </a:prstGeom>
        </p:spPr>
      </p:pic>
      <p:sp>
        <p:nvSpPr>
          <p:cNvPr id="6" name="TextBox 5">
            <a:extLst>
              <a:ext uri="{FF2B5EF4-FFF2-40B4-BE49-F238E27FC236}">
                <a16:creationId xmlns:a16="http://schemas.microsoft.com/office/drawing/2014/main" id="{D225327C-19BB-AFB2-5E70-573B750B0B14}"/>
              </a:ext>
            </a:extLst>
          </p:cNvPr>
          <p:cNvSpPr txBox="1"/>
          <p:nvPr/>
        </p:nvSpPr>
        <p:spPr>
          <a:xfrm rot="16200000">
            <a:off x="1104614" y="3401298"/>
            <a:ext cx="1192970" cy="215444"/>
          </a:xfrm>
          <a:prstGeom prst="rect">
            <a:avLst/>
          </a:prstGeom>
          <a:noFill/>
        </p:spPr>
        <p:txBody>
          <a:bodyPr wrap="square" rtlCol="0">
            <a:spAutoFit/>
          </a:bodyPr>
          <a:lstStyle/>
          <a:p>
            <a:r>
              <a:rPr lang="en-US" sz="800" dirty="0"/>
              <a:t>Vessel Investment ($M)</a:t>
            </a:r>
          </a:p>
        </p:txBody>
      </p:sp>
      <p:sp>
        <p:nvSpPr>
          <p:cNvPr id="7" name="TextBox 6">
            <a:extLst>
              <a:ext uri="{FF2B5EF4-FFF2-40B4-BE49-F238E27FC236}">
                <a16:creationId xmlns:a16="http://schemas.microsoft.com/office/drawing/2014/main" id="{372F7DA4-D62F-A163-8843-1CA5A54E1148}"/>
              </a:ext>
            </a:extLst>
          </p:cNvPr>
          <p:cNvSpPr txBox="1"/>
          <p:nvPr/>
        </p:nvSpPr>
        <p:spPr>
          <a:xfrm rot="16200000">
            <a:off x="875600" y="5247604"/>
            <a:ext cx="1651001" cy="215444"/>
          </a:xfrm>
          <a:prstGeom prst="rect">
            <a:avLst/>
          </a:prstGeom>
          <a:noFill/>
        </p:spPr>
        <p:txBody>
          <a:bodyPr wrap="square" rtlCol="0">
            <a:spAutoFit/>
          </a:bodyPr>
          <a:lstStyle/>
          <a:p>
            <a:r>
              <a:rPr lang="en-US" sz="800" dirty="0"/>
              <a:t>Capacity per Investment (MW/$)</a:t>
            </a:r>
          </a:p>
        </p:txBody>
      </p:sp>
      <p:sp>
        <p:nvSpPr>
          <p:cNvPr id="8" name="TextBox 7">
            <a:extLst>
              <a:ext uri="{FF2B5EF4-FFF2-40B4-BE49-F238E27FC236}">
                <a16:creationId xmlns:a16="http://schemas.microsoft.com/office/drawing/2014/main" id="{56050011-3841-BE08-2ABC-1CA1A028BC99}"/>
              </a:ext>
            </a:extLst>
          </p:cNvPr>
          <p:cNvSpPr txBox="1"/>
          <p:nvPr/>
        </p:nvSpPr>
        <p:spPr>
          <a:xfrm>
            <a:off x="6815667" y="999066"/>
            <a:ext cx="5207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All scenarios are provided vessels to achieve minimal delays</a:t>
            </a:r>
          </a:p>
          <a:p>
            <a:pPr marL="285750" indent="-285750">
              <a:buFont typeface="Arial" panose="020B0604020202020204" pitchFamily="34" charset="0"/>
              <a:buChar char="•"/>
            </a:pPr>
            <a:r>
              <a:rPr lang="en-US" dirty="0"/>
              <a:t>Vessels tracked for investment include:</a:t>
            </a:r>
          </a:p>
          <a:p>
            <a:pPr marL="742950" lvl="1" indent="-285750">
              <a:buFont typeface="Arial" panose="020B0604020202020204" pitchFamily="34" charset="0"/>
              <a:buChar char="•"/>
            </a:pPr>
            <a:r>
              <a:rPr lang="en-US" dirty="0"/>
              <a:t>AHTS - $80M</a:t>
            </a:r>
          </a:p>
          <a:p>
            <a:pPr marL="742950" lvl="1" indent="-285750">
              <a:buFont typeface="Arial" panose="020B0604020202020204" pitchFamily="34" charset="0"/>
              <a:buChar char="•"/>
            </a:pPr>
            <a:r>
              <a:rPr lang="en-US" dirty="0"/>
              <a:t>WTIV - $615M</a:t>
            </a:r>
          </a:p>
          <a:p>
            <a:pPr marL="742950" lvl="1" indent="-285750">
              <a:buFont typeface="Arial" panose="020B0604020202020204" pitchFamily="34" charset="0"/>
              <a:buChar char="•"/>
            </a:pPr>
            <a:r>
              <a:rPr lang="en-US" dirty="0"/>
              <a:t>HLV - $625M</a:t>
            </a:r>
          </a:p>
          <a:p>
            <a:pPr marL="285750" indent="-285750">
              <a:buFont typeface="Arial" panose="020B0604020202020204" pitchFamily="34" charset="0"/>
              <a:buChar char="•"/>
            </a:pPr>
            <a:r>
              <a:rPr lang="en-US" dirty="0"/>
              <a:t>Best path forward = ½ SBJ, ½ GBF (fixed post 2030)</a:t>
            </a:r>
          </a:p>
          <a:p>
            <a:pPr marL="285750" indent="-285750">
              <a:buFont typeface="Arial" panose="020B0604020202020204" pitchFamily="34" charset="0"/>
              <a:buChar char="•"/>
            </a:pPr>
            <a:r>
              <a:rPr lang="en-US" dirty="0"/>
              <a:t>Full monopile = all monopile (fixed)</a:t>
            </a:r>
          </a:p>
          <a:p>
            <a:pPr marL="285750" indent="-285750">
              <a:buFont typeface="Arial" panose="020B0604020202020204" pitchFamily="34" charset="0"/>
              <a:buChar char="•"/>
            </a:pPr>
            <a:r>
              <a:rPr lang="en-US" dirty="0"/>
              <a:t>Best path forward GBF = all GBF (fixed post 2030)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all GBF, independent of WTIV/HLV fleet (not competing with rest of Atlantic) -&gt; Can achieve minimal delays with much lower vessel investment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29C46-AC02-543F-F097-BD18084CFA46}"/>
              </a:ext>
            </a:extLst>
          </p:cNvPr>
          <p:cNvSpPr>
            <a:spLocks noGrp="1"/>
          </p:cNvSpPr>
          <p:nvPr>
            <p:ph type="body" sz="quarter" idx="10"/>
          </p:nvPr>
        </p:nvSpPr>
        <p:spPr/>
        <p:txBody>
          <a:bodyPr/>
          <a:lstStyle/>
          <a:p>
            <a:r>
              <a:rPr lang="en-US" dirty="0"/>
              <a:t>Gantt Charts</a:t>
            </a:r>
          </a:p>
        </p:txBody>
      </p:sp>
      <p:sp>
        <p:nvSpPr>
          <p:cNvPr id="3" name="Text Placeholder 2">
            <a:extLst>
              <a:ext uri="{FF2B5EF4-FFF2-40B4-BE49-F238E27FC236}">
                <a16:creationId xmlns:a16="http://schemas.microsoft.com/office/drawing/2014/main" id="{DB19FC2C-4F39-F4A8-6C8B-7410622F1B1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3522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png">
            <a:extLst>
              <a:ext uri="{FF2B5EF4-FFF2-40B4-BE49-F238E27FC236}">
                <a16:creationId xmlns:a16="http://schemas.microsoft.com/office/drawing/2014/main" id="{1296F225-3088-4A84-919F-F7E291955BD6}"/>
              </a:ext>
            </a:extLst>
          </p:cNvPr>
          <p:cNvPicPr>
            <a:picLocks noChangeAspect="1"/>
          </p:cNvPicPr>
          <p:nvPr/>
        </p:nvPicPr>
        <p:blipFill>
          <a:blip r:embed="rId2"/>
          <a:stretch>
            <a:fillRect/>
          </a:stretch>
        </p:blipFill>
        <p:spPr>
          <a:xfrm>
            <a:off x="5774733" y="774333"/>
            <a:ext cx="4792134" cy="6081826"/>
          </a:xfrm>
          <a:prstGeom prst="rect">
            <a:avLst/>
          </a:prstGeom>
        </p:spPr>
      </p:pic>
      <p:pic>
        <p:nvPicPr>
          <p:cNvPr id="5" name="Picture 4" descr="image.png">
            <a:extLst>
              <a:ext uri="{FF2B5EF4-FFF2-40B4-BE49-F238E27FC236}">
                <a16:creationId xmlns:a16="http://schemas.microsoft.com/office/drawing/2014/main" id="{B85290A8-F872-63D7-B8B8-9141F2019C45}"/>
              </a:ext>
            </a:extLst>
          </p:cNvPr>
          <p:cNvPicPr>
            <a:picLocks noChangeAspect="1"/>
          </p:cNvPicPr>
          <p:nvPr/>
        </p:nvPicPr>
        <p:blipFill>
          <a:blip r:embed="rId3"/>
          <a:stretch>
            <a:fillRect/>
          </a:stretch>
        </p:blipFill>
        <p:spPr>
          <a:xfrm>
            <a:off x="3021149" y="774333"/>
            <a:ext cx="4793584" cy="6083667"/>
          </a:xfrm>
          <a:prstGeom prst="rect">
            <a:avLst/>
          </a:prstGeom>
        </p:spPr>
      </p:pic>
      <p:sp>
        <p:nvSpPr>
          <p:cNvPr id="2" name="Title 1"/>
          <p:cNvSpPr>
            <a:spLocks noGrp="1"/>
          </p:cNvSpPr>
          <p:nvPr>
            <p:ph type="title"/>
          </p:nvPr>
        </p:nvSpPr>
        <p:spPr/>
        <p:txBody>
          <a:bodyPr/>
          <a:lstStyle/>
          <a:p>
            <a:r>
              <a:rPr dirty="0"/>
              <a:t>Full Gantt</a:t>
            </a:r>
          </a:p>
        </p:txBody>
      </p:sp>
      <p:pic>
        <p:nvPicPr>
          <p:cNvPr id="3" name="Picture 2" descr="image.png"/>
          <p:cNvPicPr>
            <a:picLocks noChangeAspect="1"/>
          </p:cNvPicPr>
          <p:nvPr/>
        </p:nvPicPr>
        <p:blipFill>
          <a:blip r:embed="rId4"/>
          <a:stretch>
            <a:fillRect/>
          </a:stretch>
        </p:blipFill>
        <p:spPr>
          <a:xfrm>
            <a:off x="287867" y="776173"/>
            <a:ext cx="4792133" cy="6081826"/>
          </a:xfrm>
          <a:prstGeom prst="rect">
            <a:avLst/>
          </a:prstGeom>
        </p:spPr>
      </p:pic>
      <p:sp>
        <p:nvSpPr>
          <p:cNvPr id="4" name="TextBox 3">
            <a:extLst>
              <a:ext uri="{FF2B5EF4-FFF2-40B4-BE49-F238E27FC236}">
                <a16:creationId xmlns:a16="http://schemas.microsoft.com/office/drawing/2014/main" id="{813D60B6-1BF8-FB8D-C559-A16CD0B5C36F}"/>
              </a:ext>
            </a:extLst>
          </p:cNvPr>
          <p:cNvSpPr txBox="1"/>
          <p:nvPr/>
        </p:nvSpPr>
        <p:spPr>
          <a:xfrm>
            <a:off x="2895600" y="518678"/>
            <a:ext cx="2074333" cy="307777"/>
          </a:xfrm>
          <a:prstGeom prst="rect">
            <a:avLst/>
          </a:prstGeom>
          <a:noFill/>
        </p:spPr>
        <p:txBody>
          <a:bodyPr wrap="square" rtlCol="0">
            <a:spAutoFit/>
          </a:bodyPr>
          <a:lstStyle/>
          <a:p>
            <a:r>
              <a:rPr lang="en-US" sz="1400" dirty="0"/>
              <a:t>GBF (post 2030)</a:t>
            </a:r>
          </a:p>
        </p:txBody>
      </p:sp>
      <p:sp>
        <p:nvSpPr>
          <p:cNvPr id="6" name="TextBox 5">
            <a:extLst>
              <a:ext uri="{FF2B5EF4-FFF2-40B4-BE49-F238E27FC236}">
                <a16:creationId xmlns:a16="http://schemas.microsoft.com/office/drawing/2014/main" id="{1972DBE2-50AA-B7B7-9B7F-EC2D127AA88B}"/>
              </a:ext>
            </a:extLst>
          </p:cNvPr>
          <p:cNvSpPr txBox="1"/>
          <p:nvPr/>
        </p:nvSpPr>
        <p:spPr>
          <a:xfrm>
            <a:off x="5545669" y="518678"/>
            <a:ext cx="2074333" cy="307777"/>
          </a:xfrm>
          <a:prstGeom prst="rect">
            <a:avLst/>
          </a:prstGeom>
          <a:noFill/>
        </p:spPr>
        <p:txBody>
          <a:bodyPr wrap="square" rtlCol="0">
            <a:spAutoFit/>
          </a:bodyPr>
          <a:lstStyle/>
          <a:p>
            <a:r>
              <a:rPr lang="en-US" sz="1400" dirty="0"/>
              <a:t>Best Path Forward</a:t>
            </a:r>
          </a:p>
        </p:txBody>
      </p:sp>
      <p:sp>
        <p:nvSpPr>
          <p:cNvPr id="8" name="TextBox 7">
            <a:extLst>
              <a:ext uri="{FF2B5EF4-FFF2-40B4-BE49-F238E27FC236}">
                <a16:creationId xmlns:a16="http://schemas.microsoft.com/office/drawing/2014/main" id="{12115288-FE0B-777A-9220-9E06865BB88C}"/>
              </a:ext>
            </a:extLst>
          </p:cNvPr>
          <p:cNvSpPr txBox="1"/>
          <p:nvPr/>
        </p:nvSpPr>
        <p:spPr>
          <a:xfrm>
            <a:off x="8473682" y="517758"/>
            <a:ext cx="2074333" cy="307777"/>
          </a:xfrm>
          <a:prstGeom prst="rect">
            <a:avLst/>
          </a:prstGeom>
          <a:noFill/>
        </p:spPr>
        <p:txBody>
          <a:bodyPr wrap="square" rtlCol="0">
            <a:spAutoFit/>
          </a:bodyPr>
          <a:lstStyle/>
          <a:p>
            <a:r>
              <a:rPr lang="en-US" sz="1400" dirty="0"/>
              <a:t>Full Monopile</a:t>
            </a:r>
          </a:p>
        </p:txBody>
      </p:sp>
      <p:sp>
        <p:nvSpPr>
          <p:cNvPr id="9" name="TextBox 8">
            <a:extLst>
              <a:ext uri="{FF2B5EF4-FFF2-40B4-BE49-F238E27FC236}">
                <a16:creationId xmlns:a16="http://schemas.microsoft.com/office/drawing/2014/main" id="{CAA3FA37-D29D-C63C-D59C-A89832DBA0AA}"/>
              </a:ext>
            </a:extLst>
          </p:cNvPr>
          <p:cNvSpPr txBox="1"/>
          <p:nvPr/>
        </p:nvSpPr>
        <p:spPr>
          <a:xfrm>
            <a:off x="10879667" y="1007533"/>
            <a:ext cx="1413933" cy="830997"/>
          </a:xfrm>
          <a:prstGeom prst="rect">
            <a:avLst/>
          </a:prstGeom>
          <a:noFill/>
        </p:spPr>
        <p:txBody>
          <a:bodyPr wrap="square" rtlCol="0">
            <a:spAutoFit/>
          </a:bodyPr>
          <a:lstStyle/>
          <a:p>
            <a:r>
              <a:rPr lang="en-US" sz="1200" dirty="0">
                <a:highlight>
                  <a:srgbClr val="FFFF00"/>
                </a:highlight>
              </a:rPr>
              <a:t>___</a:t>
            </a:r>
            <a:r>
              <a:rPr lang="en-US" sz="1200" dirty="0"/>
              <a:t> monopile</a:t>
            </a:r>
          </a:p>
          <a:p>
            <a:r>
              <a:rPr lang="en-US" sz="1200" dirty="0">
                <a:highlight>
                  <a:srgbClr val="800080"/>
                </a:highlight>
              </a:rPr>
              <a:t>___</a:t>
            </a:r>
            <a:r>
              <a:rPr lang="en-US" sz="1200" dirty="0"/>
              <a:t> SBJ</a:t>
            </a:r>
          </a:p>
          <a:p>
            <a:r>
              <a:rPr lang="en-US" sz="1200" dirty="0">
                <a:highlight>
                  <a:srgbClr val="FF0000"/>
                </a:highlight>
              </a:rPr>
              <a:t>___</a:t>
            </a:r>
            <a:r>
              <a:rPr lang="en-US" sz="1200" dirty="0"/>
              <a:t> GBF</a:t>
            </a:r>
          </a:p>
          <a:p>
            <a:r>
              <a:rPr lang="en-US" sz="1200" dirty="0">
                <a:highlight>
                  <a:srgbClr val="0000FF"/>
                </a:highlight>
              </a:rPr>
              <a:t>___</a:t>
            </a:r>
            <a:r>
              <a:rPr lang="en-US" sz="1200" dirty="0"/>
              <a:t> </a:t>
            </a:r>
            <a:r>
              <a:rPr lang="en-US" sz="1200" dirty="0" err="1"/>
              <a:t>semisub</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mage.png">
            <a:extLst>
              <a:ext uri="{FF2B5EF4-FFF2-40B4-BE49-F238E27FC236}">
                <a16:creationId xmlns:a16="http://schemas.microsoft.com/office/drawing/2014/main" id="{346908A8-0FDD-7F89-CBEA-650DB2F30CDD}"/>
              </a:ext>
            </a:extLst>
          </p:cNvPr>
          <p:cNvPicPr>
            <a:picLocks noChangeAspect="1"/>
          </p:cNvPicPr>
          <p:nvPr/>
        </p:nvPicPr>
        <p:blipFill>
          <a:blip r:embed="rId2"/>
          <a:stretch>
            <a:fillRect/>
          </a:stretch>
        </p:blipFill>
        <p:spPr>
          <a:xfrm>
            <a:off x="6133884" y="1073422"/>
            <a:ext cx="5346781" cy="2618045"/>
          </a:xfrm>
          <a:prstGeom prst="rect">
            <a:avLst/>
          </a:prstGeom>
        </p:spPr>
      </p:pic>
      <p:pic>
        <p:nvPicPr>
          <p:cNvPr id="7" name="Picture 6" descr="image.png">
            <a:extLst>
              <a:ext uri="{FF2B5EF4-FFF2-40B4-BE49-F238E27FC236}">
                <a16:creationId xmlns:a16="http://schemas.microsoft.com/office/drawing/2014/main" id="{3DBEC70F-E84D-6293-9B46-A7B01F1F99EB}"/>
              </a:ext>
            </a:extLst>
          </p:cNvPr>
          <p:cNvPicPr>
            <a:picLocks noChangeAspect="1"/>
          </p:cNvPicPr>
          <p:nvPr/>
        </p:nvPicPr>
        <p:blipFill>
          <a:blip r:embed="rId3"/>
          <a:stretch>
            <a:fillRect/>
          </a:stretch>
        </p:blipFill>
        <p:spPr>
          <a:xfrm>
            <a:off x="3064934" y="1071454"/>
            <a:ext cx="5350798" cy="2620013"/>
          </a:xfrm>
          <a:prstGeom prst="rect">
            <a:avLst/>
          </a:prstGeom>
        </p:spPr>
      </p:pic>
      <p:sp>
        <p:nvSpPr>
          <p:cNvPr id="2" name="Title 1"/>
          <p:cNvSpPr>
            <a:spLocks noGrp="1"/>
          </p:cNvSpPr>
          <p:nvPr>
            <p:ph type="title"/>
          </p:nvPr>
        </p:nvSpPr>
        <p:spPr/>
        <p:txBody>
          <a:bodyPr/>
          <a:lstStyle/>
          <a:p>
            <a:r>
              <a:rPr dirty="0"/>
              <a:t>New England Gantt</a:t>
            </a:r>
          </a:p>
        </p:txBody>
      </p:sp>
      <p:pic>
        <p:nvPicPr>
          <p:cNvPr id="3" name="Picture 2" descr="image.png"/>
          <p:cNvPicPr>
            <a:picLocks noChangeAspect="1"/>
          </p:cNvPicPr>
          <p:nvPr/>
        </p:nvPicPr>
        <p:blipFill>
          <a:blip r:embed="rId4"/>
          <a:stretch>
            <a:fillRect/>
          </a:stretch>
        </p:blipFill>
        <p:spPr>
          <a:xfrm>
            <a:off x="1" y="1074344"/>
            <a:ext cx="5346780" cy="2618045"/>
          </a:xfrm>
          <a:prstGeom prst="rect">
            <a:avLst/>
          </a:prstGeom>
        </p:spPr>
      </p:pic>
      <p:sp>
        <p:nvSpPr>
          <p:cNvPr id="4" name="TextBox 3">
            <a:extLst>
              <a:ext uri="{FF2B5EF4-FFF2-40B4-BE49-F238E27FC236}">
                <a16:creationId xmlns:a16="http://schemas.microsoft.com/office/drawing/2014/main" id="{D02F9709-ABB2-D74D-4B41-EF546A1F0558}"/>
              </a:ext>
            </a:extLst>
          </p:cNvPr>
          <p:cNvSpPr txBox="1"/>
          <p:nvPr/>
        </p:nvSpPr>
        <p:spPr>
          <a:xfrm>
            <a:off x="2988733" y="689170"/>
            <a:ext cx="2074333" cy="307777"/>
          </a:xfrm>
          <a:prstGeom prst="rect">
            <a:avLst/>
          </a:prstGeom>
          <a:noFill/>
        </p:spPr>
        <p:txBody>
          <a:bodyPr wrap="square" rtlCol="0">
            <a:spAutoFit/>
          </a:bodyPr>
          <a:lstStyle/>
          <a:p>
            <a:r>
              <a:rPr lang="en-US" sz="1400" dirty="0"/>
              <a:t>GBF (post 2030)</a:t>
            </a:r>
          </a:p>
        </p:txBody>
      </p:sp>
      <p:sp>
        <p:nvSpPr>
          <p:cNvPr id="5" name="TextBox 4">
            <a:extLst>
              <a:ext uri="{FF2B5EF4-FFF2-40B4-BE49-F238E27FC236}">
                <a16:creationId xmlns:a16="http://schemas.microsoft.com/office/drawing/2014/main" id="{7BD57440-949D-3CAE-AAE1-5259302506E0}"/>
              </a:ext>
            </a:extLst>
          </p:cNvPr>
          <p:cNvSpPr txBox="1"/>
          <p:nvPr/>
        </p:nvSpPr>
        <p:spPr>
          <a:xfrm>
            <a:off x="6011335" y="709030"/>
            <a:ext cx="2074333" cy="307777"/>
          </a:xfrm>
          <a:prstGeom prst="rect">
            <a:avLst/>
          </a:prstGeom>
          <a:noFill/>
        </p:spPr>
        <p:txBody>
          <a:bodyPr wrap="square" rtlCol="0">
            <a:spAutoFit/>
          </a:bodyPr>
          <a:lstStyle/>
          <a:p>
            <a:r>
              <a:rPr lang="en-US" sz="1400" dirty="0"/>
              <a:t>Best Path Forward</a:t>
            </a:r>
          </a:p>
        </p:txBody>
      </p:sp>
      <p:sp>
        <p:nvSpPr>
          <p:cNvPr id="6" name="TextBox 5">
            <a:extLst>
              <a:ext uri="{FF2B5EF4-FFF2-40B4-BE49-F238E27FC236}">
                <a16:creationId xmlns:a16="http://schemas.microsoft.com/office/drawing/2014/main" id="{15BE32C9-9726-D366-A6B1-13066EF19C11}"/>
              </a:ext>
            </a:extLst>
          </p:cNvPr>
          <p:cNvSpPr txBox="1"/>
          <p:nvPr/>
        </p:nvSpPr>
        <p:spPr>
          <a:xfrm>
            <a:off x="9347204" y="715094"/>
            <a:ext cx="2074333" cy="307777"/>
          </a:xfrm>
          <a:prstGeom prst="rect">
            <a:avLst/>
          </a:prstGeom>
          <a:noFill/>
        </p:spPr>
        <p:txBody>
          <a:bodyPr wrap="square" rtlCol="0">
            <a:spAutoFit/>
          </a:bodyPr>
          <a:lstStyle/>
          <a:p>
            <a:r>
              <a:rPr lang="en-US" sz="1400" dirty="0"/>
              <a:t>Full Monopile</a:t>
            </a:r>
          </a:p>
        </p:txBody>
      </p:sp>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14</TotalTime>
  <Words>144</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NREL2020_PB</vt:lpstr>
      <vt:lpstr>PowerPoint Presentation</vt:lpstr>
      <vt:lpstr>Summary</vt:lpstr>
      <vt:lpstr>PowerPoint Presentation</vt:lpstr>
      <vt:lpstr>Full Gantt</vt:lpstr>
      <vt:lpstr>New England Gantt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Bredenkamp, Sophie</cp:lastModifiedBy>
  <cp:revision>9</cp:revision>
  <dcterms:created xsi:type="dcterms:W3CDTF">2022-11-16T03:22:30Z</dcterms:created>
  <dcterms:modified xsi:type="dcterms:W3CDTF">2024-05-21T17:34:54Z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965d95-ecc0-4720-b759-1f33c42ed7da_Enabled">
    <vt:lpwstr>true</vt:lpwstr>
  </property>
  <property fmtid="{D5CDD505-2E9C-101B-9397-08002B2CF9AE}" pid="3" name="MSIP_Label_95965d95-ecc0-4720-b759-1f33c42ed7da_SetDate">
    <vt:lpwstr>2024-05-21T15:22:18Z</vt:lpwstr>
  </property>
  <property fmtid="{D5CDD505-2E9C-101B-9397-08002B2CF9AE}" pid="4" name="MSIP_Label_95965d95-ecc0-4720-b759-1f33c42ed7da_Method">
    <vt:lpwstr>Standard</vt:lpwstr>
  </property>
  <property fmtid="{D5CDD505-2E9C-101B-9397-08002B2CF9AE}" pid="5" name="MSIP_Label_95965d95-ecc0-4720-b759-1f33c42ed7da_Name">
    <vt:lpwstr>General</vt:lpwstr>
  </property>
  <property fmtid="{D5CDD505-2E9C-101B-9397-08002B2CF9AE}" pid="6" name="MSIP_Label_95965d95-ecc0-4720-b759-1f33c42ed7da_SiteId">
    <vt:lpwstr>a0f29d7e-28cd-4f54-8442-7885aee7c080</vt:lpwstr>
  </property>
  <property fmtid="{D5CDD505-2E9C-101B-9397-08002B2CF9AE}" pid="7" name="MSIP_Label_95965d95-ecc0-4720-b759-1f33c42ed7da_ActionId">
    <vt:lpwstr>762f4bf6-880e-48b6-8192-c1f452bb3829</vt:lpwstr>
  </property>
  <property fmtid="{D5CDD505-2E9C-101B-9397-08002B2CF9AE}" pid="8" name="MSIP_Label_95965d95-ecc0-4720-b759-1f33c42ed7da_ContentBits">
    <vt:lpwstr>0</vt:lpwstr>
  </property>
</Properties>
</file>