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5" r:id="rId3"/>
    <p:sldId id="286"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5"/>
    <p:restoredTop sz="96208"/>
  </p:normalViewPr>
  <p:slideViewPr>
    <p:cSldViewPr snapToGrid="0">
      <p:cViewPr varScale="1">
        <p:scale>
          <a:sx n="113" d="100"/>
          <a:sy n="113" d="100"/>
        </p:scale>
        <p:origin x="4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8001000" cy="1600201"/>
          </a:xfrm>
        </p:spPr>
        <p:txBody>
          <a:bodyPr/>
          <a:lstStyle/>
          <a:p>
            <a:r>
              <a:rPr lang="en-US" dirty="0"/>
              <a:t>Vessel Study: Prelim Results (6/27)</a:t>
            </a:r>
            <a:endParaRPr dirty="0"/>
          </a:p>
        </p:txBody>
      </p:sp>
      <p:sp>
        <p:nvSpPr>
          <p:cNvPr id="3" name="Text Placeholder 2"/>
          <p:cNvSpPr>
            <a:spLocks noGrp="1"/>
          </p:cNvSpPr>
          <p:nvPr>
            <p:ph type="body" sz="quarter" idx="10"/>
          </p:nvPr>
        </p:nvSpPr>
        <p:spPr/>
        <p:txBody>
          <a:bodyPr/>
          <a:lstStyle/>
          <a:p>
            <a:r>
              <a:rPr lang="en-US" dirty="0"/>
              <a:t>Core Scenario + US WTIV sweep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8752242" y="974785"/>
            <a:ext cx="3341820" cy="5883214"/>
          </a:xfrm>
          <a:prstGeom prst="rect">
            <a:avLst/>
          </a:prstGeom>
        </p:spPr>
      </p:pic>
      <p:sp>
        <p:nvSpPr>
          <p:cNvPr id="4" name="TextBox 3">
            <a:extLst>
              <a:ext uri="{FF2B5EF4-FFF2-40B4-BE49-F238E27FC236}">
                <a16:creationId xmlns:a16="http://schemas.microsoft.com/office/drawing/2014/main" id="{A09249A4-F9DB-1AB1-00D9-46D61B1C12E5}"/>
              </a:ext>
            </a:extLst>
          </p:cNvPr>
          <p:cNvSpPr txBox="1"/>
          <p:nvPr/>
        </p:nvSpPr>
        <p:spPr>
          <a:xfrm>
            <a:off x="9995169" y="624461"/>
            <a:ext cx="2032000" cy="369332"/>
          </a:xfrm>
          <a:prstGeom prst="rect">
            <a:avLst/>
          </a:prstGeom>
          <a:noFill/>
        </p:spPr>
        <p:txBody>
          <a:bodyPr wrap="square" rtlCol="0">
            <a:spAutoFit/>
          </a:bodyPr>
          <a:lstStyle/>
          <a:p>
            <a:r>
              <a:rPr lang="en-US" dirty="0"/>
              <a:t>4 US WTIV, shuttle</a:t>
            </a:r>
          </a:p>
        </p:txBody>
      </p:sp>
      <p:sp>
        <p:nvSpPr>
          <p:cNvPr id="5" name="TextBox 4">
            <a:extLst>
              <a:ext uri="{FF2B5EF4-FFF2-40B4-BE49-F238E27FC236}">
                <a16:creationId xmlns:a16="http://schemas.microsoft.com/office/drawing/2014/main" id="{A2A0DAE9-088E-C95E-E387-D783807C7DC1}"/>
              </a:ext>
            </a:extLst>
          </p:cNvPr>
          <p:cNvSpPr txBox="1"/>
          <p:nvPr/>
        </p:nvSpPr>
        <p:spPr>
          <a:xfrm>
            <a:off x="1325319" y="624461"/>
            <a:ext cx="2032000" cy="369332"/>
          </a:xfrm>
          <a:prstGeom prst="rect">
            <a:avLst/>
          </a:prstGeom>
          <a:noFill/>
        </p:spPr>
        <p:txBody>
          <a:bodyPr wrap="square" rtlCol="0">
            <a:spAutoFit/>
          </a:bodyPr>
          <a:lstStyle/>
          <a:p>
            <a:r>
              <a:rPr lang="en-US" dirty="0"/>
              <a:t>1 US WTIV</a:t>
            </a:r>
          </a:p>
        </p:txBody>
      </p:sp>
      <p:sp>
        <p:nvSpPr>
          <p:cNvPr id="7" name="TextBox 6">
            <a:extLst>
              <a:ext uri="{FF2B5EF4-FFF2-40B4-BE49-F238E27FC236}">
                <a16:creationId xmlns:a16="http://schemas.microsoft.com/office/drawing/2014/main" id="{8350A3FB-AD14-90F8-2A13-C6A109B21055}"/>
              </a:ext>
            </a:extLst>
          </p:cNvPr>
          <p:cNvSpPr txBox="1"/>
          <p:nvPr/>
        </p:nvSpPr>
        <p:spPr>
          <a:xfrm>
            <a:off x="3556083" y="624461"/>
            <a:ext cx="2032000" cy="369332"/>
          </a:xfrm>
          <a:prstGeom prst="rect">
            <a:avLst/>
          </a:prstGeom>
          <a:noFill/>
        </p:spPr>
        <p:txBody>
          <a:bodyPr wrap="square" rtlCol="0">
            <a:spAutoFit/>
          </a:bodyPr>
          <a:lstStyle/>
          <a:p>
            <a:r>
              <a:rPr lang="en-US" dirty="0"/>
              <a:t>2 US WTIV</a:t>
            </a:r>
          </a:p>
        </p:txBody>
      </p:sp>
      <p:sp>
        <p:nvSpPr>
          <p:cNvPr id="8" name="TextBox 7">
            <a:extLst>
              <a:ext uri="{FF2B5EF4-FFF2-40B4-BE49-F238E27FC236}">
                <a16:creationId xmlns:a16="http://schemas.microsoft.com/office/drawing/2014/main" id="{1E14E3D2-D47B-0E40-813E-8F33347F57E8}"/>
              </a:ext>
            </a:extLst>
          </p:cNvPr>
          <p:cNvSpPr txBox="1"/>
          <p:nvPr/>
        </p:nvSpPr>
        <p:spPr>
          <a:xfrm>
            <a:off x="5665444" y="624462"/>
            <a:ext cx="2032000" cy="369332"/>
          </a:xfrm>
          <a:prstGeom prst="rect">
            <a:avLst/>
          </a:prstGeom>
          <a:noFill/>
        </p:spPr>
        <p:txBody>
          <a:bodyPr wrap="square" rtlCol="0">
            <a:spAutoFit/>
          </a:bodyPr>
          <a:lstStyle/>
          <a:p>
            <a:r>
              <a:rPr lang="en-US" dirty="0"/>
              <a:t>3 US WTIV</a:t>
            </a:r>
          </a:p>
        </p:txBody>
      </p:sp>
      <p:sp>
        <p:nvSpPr>
          <p:cNvPr id="9" name="TextBox 8">
            <a:extLst>
              <a:ext uri="{FF2B5EF4-FFF2-40B4-BE49-F238E27FC236}">
                <a16:creationId xmlns:a16="http://schemas.microsoft.com/office/drawing/2014/main" id="{3AA48A45-E699-D1C4-BB5F-260472352B11}"/>
              </a:ext>
            </a:extLst>
          </p:cNvPr>
          <p:cNvSpPr txBox="1"/>
          <p:nvPr/>
        </p:nvSpPr>
        <p:spPr>
          <a:xfrm>
            <a:off x="7924371" y="624461"/>
            <a:ext cx="2032000" cy="369332"/>
          </a:xfrm>
          <a:prstGeom prst="rect">
            <a:avLst/>
          </a:prstGeom>
          <a:noFill/>
        </p:spPr>
        <p:txBody>
          <a:bodyPr wrap="square" rtlCol="0">
            <a:spAutoFit/>
          </a:bodyPr>
          <a:lstStyle/>
          <a:p>
            <a:r>
              <a:rPr lang="en-US" dirty="0"/>
              <a:t>4 US WTIV</a:t>
            </a:r>
          </a:p>
        </p:txBody>
      </p:sp>
      <p:pic>
        <p:nvPicPr>
          <p:cNvPr id="10" name="Picture 9" descr="image.png">
            <a:extLst>
              <a:ext uri="{FF2B5EF4-FFF2-40B4-BE49-F238E27FC236}">
                <a16:creationId xmlns:a16="http://schemas.microsoft.com/office/drawing/2014/main" id="{D2FFA14A-54F0-6494-EB56-D43654ABA324}"/>
              </a:ext>
            </a:extLst>
          </p:cNvPr>
          <p:cNvPicPr>
            <a:picLocks noChangeAspect="1"/>
          </p:cNvPicPr>
          <p:nvPr/>
        </p:nvPicPr>
        <p:blipFill>
          <a:blip r:embed="rId3"/>
          <a:stretch>
            <a:fillRect/>
          </a:stretch>
        </p:blipFill>
        <p:spPr>
          <a:xfrm>
            <a:off x="6479086" y="974784"/>
            <a:ext cx="3371595" cy="5883215"/>
          </a:xfrm>
          <a:prstGeom prst="rect">
            <a:avLst/>
          </a:prstGeom>
        </p:spPr>
      </p:pic>
      <p:pic>
        <p:nvPicPr>
          <p:cNvPr id="11" name="Picture 10" descr="image.png">
            <a:extLst>
              <a:ext uri="{FF2B5EF4-FFF2-40B4-BE49-F238E27FC236}">
                <a16:creationId xmlns:a16="http://schemas.microsoft.com/office/drawing/2014/main" id="{4CFD6E27-87AA-DCBE-88BE-A9CB3F847CAE}"/>
              </a:ext>
            </a:extLst>
          </p:cNvPr>
          <p:cNvPicPr>
            <a:picLocks noChangeAspect="1"/>
          </p:cNvPicPr>
          <p:nvPr/>
        </p:nvPicPr>
        <p:blipFill>
          <a:blip r:embed="rId4"/>
          <a:stretch>
            <a:fillRect/>
          </a:stretch>
        </p:blipFill>
        <p:spPr>
          <a:xfrm>
            <a:off x="4232814" y="974783"/>
            <a:ext cx="3343393" cy="5885984"/>
          </a:xfrm>
          <a:prstGeom prst="rect">
            <a:avLst/>
          </a:prstGeom>
        </p:spPr>
      </p:pic>
      <p:pic>
        <p:nvPicPr>
          <p:cNvPr id="12" name="Picture 11" descr="image.png">
            <a:extLst>
              <a:ext uri="{FF2B5EF4-FFF2-40B4-BE49-F238E27FC236}">
                <a16:creationId xmlns:a16="http://schemas.microsoft.com/office/drawing/2014/main" id="{79F72C01-336A-B2D9-C565-9E67541BEC69}"/>
              </a:ext>
            </a:extLst>
          </p:cNvPr>
          <p:cNvPicPr>
            <a:picLocks noChangeAspect="1"/>
          </p:cNvPicPr>
          <p:nvPr/>
        </p:nvPicPr>
        <p:blipFill>
          <a:blip r:embed="rId5"/>
          <a:stretch>
            <a:fillRect/>
          </a:stretch>
        </p:blipFill>
        <p:spPr>
          <a:xfrm>
            <a:off x="2002508" y="974782"/>
            <a:ext cx="3341820" cy="5883215"/>
          </a:xfrm>
          <a:prstGeom prst="rect">
            <a:avLst/>
          </a:prstGeom>
        </p:spPr>
      </p:pic>
      <p:pic>
        <p:nvPicPr>
          <p:cNvPr id="13" name="Picture 12" descr="image.png">
            <a:extLst>
              <a:ext uri="{FF2B5EF4-FFF2-40B4-BE49-F238E27FC236}">
                <a16:creationId xmlns:a16="http://schemas.microsoft.com/office/drawing/2014/main" id="{D3005ECD-AD59-9F3E-F3DF-98F9598C9CA3}"/>
              </a:ext>
            </a:extLst>
          </p:cNvPr>
          <p:cNvPicPr>
            <a:picLocks noChangeAspect="1"/>
          </p:cNvPicPr>
          <p:nvPr/>
        </p:nvPicPr>
        <p:blipFill>
          <a:blip r:embed="rId6"/>
          <a:stretch>
            <a:fillRect/>
          </a:stretch>
        </p:blipFill>
        <p:spPr>
          <a:xfrm>
            <a:off x="-245337" y="972016"/>
            <a:ext cx="3343393" cy="58859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40282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8</TotalTime>
  <Words>36</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NREL2020_PB</vt:lpstr>
      <vt:lpstr>Vessel Study: Prelim Results (6/27)</vt:lpstr>
      <vt:lpstr>Sorted Fixed Gantt</vt:lpstr>
      <vt:lpstr>Installed Capacity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Bredenkamp, Sophie</cp:lastModifiedBy>
  <cp:revision>10</cp:revision>
  <dcterms:created xsi:type="dcterms:W3CDTF">2022-11-16T03:22:30Z</dcterms:created>
  <dcterms:modified xsi:type="dcterms:W3CDTF">2024-06-27T19:29:38Z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5965d95-ecc0-4720-b759-1f33c42ed7da_Enabled">
    <vt:lpwstr>true</vt:lpwstr>
  </property>
  <property fmtid="{D5CDD505-2E9C-101B-9397-08002B2CF9AE}" pid="3" name="MSIP_Label_95965d95-ecc0-4720-b759-1f33c42ed7da_SetDate">
    <vt:lpwstr>2024-06-27T18:48:49Z</vt:lpwstr>
  </property>
  <property fmtid="{D5CDD505-2E9C-101B-9397-08002B2CF9AE}" pid="4" name="MSIP_Label_95965d95-ecc0-4720-b759-1f33c42ed7da_Method">
    <vt:lpwstr>Standard</vt:lpwstr>
  </property>
  <property fmtid="{D5CDD505-2E9C-101B-9397-08002B2CF9AE}" pid="5" name="MSIP_Label_95965d95-ecc0-4720-b759-1f33c42ed7da_Name">
    <vt:lpwstr>General</vt:lpwstr>
  </property>
  <property fmtid="{D5CDD505-2E9C-101B-9397-08002B2CF9AE}" pid="6" name="MSIP_Label_95965d95-ecc0-4720-b759-1f33c42ed7da_SiteId">
    <vt:lpwstr>a0f29d7e-28cd-4f54-8442-7885aee7c080</vt:lpwstr>
  </property>
  <property fmtid="{D5CDD505-2E9C-101B-9397-08002B2CF9AE}" pid="7" name="MSIP_Label_95965d95-ecc0-4720-b759-1f33c42ed7da_ActionId">
    <vt:lpwstr>04ae84fb-6dc3-41f0-bdad-64b56ca45cd4</vt:lpwstr>
  </property>
  <property fmtid="{D5CDD505-2E9C-101B-9397-08002B2CF9AE}" pid="8" name="MSIP_Label_95965d95-ecc0-4720-b759-1f33c42ed7da_ContentBits">
    <vt:lpwstr>0</vt:lpwstr>
  </property>
</Properties>
</file>