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0" r:id="rId2"/>
  </p:sldMasterIdLst>
  <p:notesMasterIdLst>
    <p:notesMasterId r:id="rId10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A9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765" autoAdjust="0"/>
  </p:normalViewPr>
  <p:slideViewPr>
    <p:cSldViewPr showGuides="1">
      <p:cViewPr>
        <p:scale>
          <a:sx n="99" d="100"/>
          <a:sy n="99" d="100"/>
        </p:scale>
        <p:origin x="-1072" y="4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DCA9E-D1C4-4760-9400-98D34A153B38}" type="datetimeFigureOut">
              <a:rPr lang="en-US" smtClean="0"/>
              <a:t>25.11.12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4DFFA-AE28-443C-B0C6-466A377E40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123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Свое здоровье можно сохранить, не прибегая к лекарствам и операциям.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Имунные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клетки восстанавливаются под положительным влиянием энергетического медальона Источник Жизни. Носите его каждый день и забудьте о визитах к врачу. Почувствуйте силу природы и научные разработки в своих руках.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изделия не существует срока годности, а гарантией его качества выступают только положительный опыт его использования.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вы получаете с медальоном? 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Нормализацию работы нервной системы;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Улучшение состояния крови и его циркуляции в организме;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Полноценное здоровое дыхание;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Максимально быструю регенерацию иммунных клеток;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Ускорение обменных процессов;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Стабилизацию артериального давления;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Заряд бодрости и энергии;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Первый шаг к здоровому образу жизни – это медальон Источник Жизни, который станет отличным подарком от сердца для ваших родных и близких.</a:t>
            </a:r>
          </a:p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Свое здоровье можно сохранить, не прибегая к лекарствам и операциям.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Имунные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клетки восстанавливаются под положительным влиянием энергетического медальона Источник Жизни. Носите его каждый день и забудьте о визитах к врачу. Почувствуйте силу природы и научные разработки в своих руках.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изделия не существует срока годности, а гарантией его качества выступают только положительный опыт его использования.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вы получаете с медальоном? 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Нормализацию работы нервной системы;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Улучшение состояния крови и его циркуляции в организме;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Полноценное здоровое дыхание;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Максимально быструю регенерацию иммунных клеток;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Ускорение обменных процессов;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Стабилизацию артериального давления;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Заряд бодрости и энергии;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Первый шаг к здоровому образу жизни – это медальон Источник Жизни, который станет отличным подарком от сердца для ваших родных и близких.</a:t>
            </a:r>
          </a:p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Свое здоровье можно сохранить, не прибегая к лекарствам и операциям.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Имунные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клетки восстанавливаются под положительным влиянием энергетического медальона Источник Жизни. Носите его каждый день и забудьте о визитах к врачу. Почувствуйте силу природы и научные разработки в своих руках.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изделия не существует срока годности, а гарантией его качества выступают только положительный опыт его использования.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вы получаете с медальоном? 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Нормализацию работы нервной системы;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Улучшение состояния крови и его циркуляции в организме;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Полноценное здоровое дыхание;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Максимально быструю регенерацию иммунных клеток;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Ускорение обменных процессов;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Стабилизацию артериального давления;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Заряд бодрости и энергии;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Первый шаг к здоровому образу жизни – это медальон Источник Жизни, который станет отличным подарком от сердца для ваших родных и близких.</a:t>
            </a:r>
          </a:p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Свое здоровье можно сохранить, не прибегая к лекарствам и операциям.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Имунные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клетки восстанавливаются под положительным влиянием энергетического медальона Источник Жизни. Носите его каждый день и забудьте о визитах к врачу. Почувствуйте силу природы и научные разработки в своих руках.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изделия не существует срока годности, а гарантией его качества выступают только положительный опыт его использования.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вы получаете с медальоном? 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Нормализацию работы нервной системы;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Улучшение состояния крови и его циркуляции в организме;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Полноценное здоровое дыхание;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Максимально быструю регенерацию иммунных клеток;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Ускорение обменных процессов;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Стабилизацию артериального давления;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Заряд бодрости и энергии;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Первый шаг к здоровому образу жизни – это медальон Источник Жизни, который станет отличным подарком от сердца для ваших родных и близких.</a:t>
            </a:r>
          </a:p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25.11.12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266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25.11.12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148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25.11.12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802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25.11.12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072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25.11.12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349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25.11.12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624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25.11.12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942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25.11.12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850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25.11.12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605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25.11.12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755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25.11.12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867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25.11.12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788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image" Target="../media/image11.jpeg"/><Relationship Id="rId5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4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4" Type="http://schemas.openxmlformats.org/officeDocument/2006/relationships/image" Target="../media/image16.gif"/><Relationship Id="rId5" Type="http://schemas.openxmlformats.org/officeDocument/2006/relationships/image" Target="../media/image17.jpeg"/><Relationship Id="rId6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bg1">
                <a:lumMod val="6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Группа 13"/>
          <p:cNvGrpSpPr/>
          <p:nvPr/>
        </p:nvGrpSpPr>
        <p:grpSpPr>
          <a:xfrm>
            <a:off x="683568" y="1516435"/>
            <a:ext cx="4626682" cy="4775199"/>
            <a:chOff x="937297" y="1191555"/>
            <a:chExt cx="4626682" cy="4775199"/>
          </a:xfrm>
        </p:grpSpPr>
        <p:pic>
          <p:nvPicPr>
            <p:cNvPr id="1030" name="Picture 6" descr="C:\Users\St1mo4ka\Desktop\медальон прямоугольный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72" t="4274" r="27103" b="14052"/>
            <a:stretch/>
          </p:blipFill>
          <p:spPr bwMode="auto">
            <a:xfrm>
              <a:off x="937297" y="1839621"/>
              <a:ext cx="2162301" cy="1948264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" name="Группа 1"/>
            <p:cNvGrpSpPr/>
            <p:nvPr/>
          </p:nvGrpSpPr>
          <p:grpSpPr>
            <a:xfrm>
              <a:off x="3265897" y="1191555"/>
              <a:ext cx="2298082" cy="4775199"/>
              <a:chOff x="3247898" y="1041400"/>
              <a:chExt cx="2298082" cy="4775199"/>
            </a:xfrm>
          </p:grpSpPr>
          <p:sp>
            <p:nvSpPr>
              <p:cNvPr id="3" name="Полилиния 2"/>
              <p:cNvSpPr/>
              <p:nvPr/>
            </p:nvSpPr>
            <p:spPr>
              <a:xfrm rot="2586077">
                <a:off x="3247898" y="4376651"/>
                <a:ext cx="707314" cy="58183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29091"/>
                    </a:moveTo>
                    <a:lnTo>
                      <a:pt x="707314" y="29091"/>
                    </a:lnTo>
                  </a:path>
                </a:pathLst>
              </a:custGeom>
              <a:noFill/>
              <a:ln w="31750"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5" name="Полилиния 4"/>
              <p:cNvSpPr/>
              <p:nvPr/>
            </p:nvSpPr>
            <p:spPr>
              <a:xfrm>
                <a:off x="3343333" y="3376643"/>
                <a:ext cx="813456" cy="58183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29091"/>
                    </a:moveTo>
                    <a:lnTo>
                      <a:pt x="813456" y="29091"/>
                    </a:lnTo>
                  </a:path>
                </a:pathLst>
              </a:custGeom>
              <a:noFill/>
              <a:ln w="31750"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6" name="Полилиния 5"/>
              <p:cNvSpPr/>
              <p:nvPr/>
            </p:nvSpPr>
            <p:spPr>
              <a:xfrm rot="18923003">
                <a:off x="3252814" y="2356438"/>
                <a:ext cx="628215" cy="58183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29091"/>
                    </a:moveTo>
                    <a:lnTo>
                      <a:pt x="628215" y="29091"/>
                    </a:lnTo>
                  </a:path>
                </a:pathLst>
              </a:custGeom>
              <a:noFill/>
              <a:ln w="31750"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8" name="Полилиния 7"/>
              <p:cNvSpPr/>
              <p:nvPr/>
            </p:nvSpPr>
            <p:spPr>
              <a:xfrm>
                <a:off x="3563275" y="1041400"/>
                <a:ext cx="1418177" cy="1296133"/>
              </a:xfrm>
              <a:custGeom>
                <a:avLst/>
                <a:gdLst>
                  <a:gd name="connsiteX0" fmla="*/ 0 w 1418177"/>
                  <a:gd name="connsiteY0" fmla="*/ 648067 h 1296133"/>
                  <a:gd name="connsiteX1" fmla="*/ 709089 w 1418177"/>
                  <a:gd name="connsiteY1" fmla="*/ 0 h 1296133"/>
                  <a:gd name="connsiteX2" fmla="*/ 1418178 w 1418177"/>
                  <a:gd name="connsiteY2" fmla="*/ 648067 h 1296133"/>
                  <a:gd name="connsiteX3" fmla="*/ 709089 w 1418177"/>
                  <a:gd name="connsiteY3" fmla="*/ 1296134 h 1296133"/>
                  <a:gd name="connsiteX4" fmla="*/ 0 w 1418177"/>
                  <a:gd name="connsiteY4" fmla="*/ 648067 h 1296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8177" h="1296133">
                    <a:moveTo>
                      <a:pt x="0" y="648067"/>
                    </a:moveTo>
                    <a:cubicBezTo>
                      <a:pt x="0" y="290149"/>
                      <a:pt x="317470" y="0"/>
                      <a:pt x="709089" y="0"/>
                    </a:cubicBezTo>
                    <a:cubicBezTo>
                      <a:pt x="1100708" y="0"/>
                      <a:pt x="1418178" y="290149"/>
                      <a:pt x="1418178" y="648067"/>
                    </a:cubicBezTo>
                    <a:cubicBezTo>
                      <a:pt x="1418178" y="1005985"/>
                      <a:pt x="1100708" y="1296134"/>
                      <a:pt x="709089" y="1296134"/>
                    </a:cubicBezTo>
                    <a:cubicBezTo>
                      <a:pt x="317470" y="1296134"/>
                      <a:pt x="0" y="1005985"/>
                      <a:pt x="0" y="648067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19117" tIns="201244" rIns="219117" bIns="201244" numCol="1" spcCol="1270" anchor="ctr" anchorCtr="0">
                <a:noAutofit/>
              </a:bodyPr>
              <a:lstStyle/>
              <a:p>
                <a:pPr lvl="0" algn="ctr" defTabSz="914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ru-RU" sz="1800" b="0" i="0" kern="1200" dirty="0" smtClean="0">
                    <a:latin typeface="Calibri"/>
                    <a:ea typeface="+mn-ea"/>
                    <a:cs typeface="+mn-cs"/>
                  </a:rPr>
                  <a:t>Сталь</a:t>
                </a:r>
                <a:endParaRPr lang="ru-RU" sz="1800" b="0" i="0" kern="1200" dirty="0"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" name="Полилиния 9"/>
              <p:cNvSpPr/>
              <p:nvPr/>
            </p:nvSpPr>
            <p:spPr>
              <a:xfrm>
                <a:off x="4156789" y="2711139"/>
                <a:ext cx="1389191" cy="1389191"/>
              </a:xfrm>
              <a:custGeom>
                <a:avLst/>
                <a:gdLst>
                  <a:gd name="connsiteX0" fmla="*/ 0 w 1389191"/>
                  <a:gd name="connsiteY0" fmla="*/ 694596 h 1389191"/>
                  <a:gd name="connsiteX1" fmla="*/ 694596 w 1389191"/>
                  <a:gd name="connsiteY1" fmla="*/ 0 h 1389191"/>
                  <a:gd name="connsiteX2" fmla="*/ 1389192 w 1389191"/>
                  <a:gd name="connsiteY2" fmla="*/ 694596 h 1389191"/>
                  <a:gd name="connsiteX3" fmla="*/ 694596 w 1389191"/>
                  <a:gd name="connsiteY3" fmla="*/ 1389192 h 1389191"/>
                  <a:gd name="connsiteX4" fmla="*/ 0 w 1389191"/>
                  <a:gd name="connsiteY4" fmla="*/ 694596 h 1389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89191" h="1389191">
                    <a:moveTo>
                      <a:pt x="0" y="694596"/>
                    </a:moveTo>
                    <a:cubicBezTo>
                      <a:pt x="0" y="310981"/>
                      <a:pt x="310981" y="0"/>
                      <a:pt x="694596" y="0"/>
                    </a:cubicBezTo>
                    <a:cubicBezTo>
                      <a:pt x="1078211" y="0"/>
                      <a:pt x="1389192" y="310981"/>
                      <a:pt x="1389192" y="694596"/>
                    </a:cubicBezTo>
                    <a:cubicBezTo>
                      <a:pt x="1389192" y="1078211"/>
                      <a:pt x="1078211" y="1389192"/>
                      <a:pt x="694596" y="1389192"/>
                    </a:cubicBezTo>
                    <a:cubicBezTo>
                      <a:pt x="310981" y="1389192"/>
                      <a:pt x="0" y="1078211"/>
                      <a:pt x="0" y="69459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14872" tIns="214872" rIns="214872" bIns="214872" numCol="1" spcCol="1270" anchor="ctr" anchorCtr="0">
                <a:noAutofit/>
              </a:bodyPr>
              <a:lstStyle/>
              <a:p>
                <a:pPr lvl="0" algn="l" defTabSz="914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ru-RU" sz="1800" b="0" i="0" kern="1200" dirty="0" smtClean="0">
                    <a:latin typeface="Calibri"/>
                    <a:ea typeface="+mn-ea"/>
                    <a:cs typeface="+mn-cs"/>
                  </a:rPr>
                  <a:t>Организм</a:t>
                </a:r>
                <a:endParaRPr lang="ru-RU" sz="1800" b="0" i="0" kern="1200" dirty="0"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2" name="Полилиния 11"/>
              <p:cNvSpPr/>
              <p:nvPr/>
            </p:nvSpPr>
            <p:spPr>
              <a:xfrm>
                <a:off x="3672338" y="4427408"/>
                <a:ext cx="1389191" cy="1389191"/>
              </a:xfrm>
              <a:custGeom>
                <a:avLst/>
                <a:gdLst>
                  <a:gd name="connsiteX0" fmla="*/ 0 w 1389191"/>
                  <a:gd name="connsiteY0" fmla="*/ 694596 h 1389191"/>
                  <a:gd name="connsiteX1" fmla="*/ 694596 w 1389191"/>
                  <a:gd name="connsiteY1" fmla="*/ 0 h 1389191"/>
                  <a:gd name="connsiteX2" fmla="*/ 1389192 w 1389191"/>
                  <a:gd name="connsiteY2" fmla="*/ 694596 h 1389191"/>
                  <a:gd name="connsiteX3" fmla="*/ 694596 w 1389191"/>
                  <a:gd name="connsiteY3" fmla="*/ 1389192 h 1389191"/>
                  <a:gd name="connsiteX4" fmla="*/ 0 w 1389191"/>
                  <a:gd name="connsiteY4" fmla="*/ 694596 h 1389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89191" h="1389191">
                    <a:moveTo>
                      <a:pt x="0" y="694596"/>
                    </a:moveTo>
                    <a:cubicBezTo>
                      <a:pt x="0" y="310981"/>
                      <a:pt x="310981" y="0"/>
                      <a:pt x="694596" y="0"/>
                    </a:cubicBezTo>
                    <a:cubicBezTo>
                      <a:pt x="1078211" y="0"/>
                      <a:pt x="1389192" y="310981"/>
                      <a:pt x="1389192" y="694596"/>
                    </a:cubicBezTo>
                    <a:cubicBezTo>
                      <a:pt x="1389192" y="1078211"/>
                      <a:pt x="1078211" y="1389192"/>
                      <a:pt x="694596" y="1389192"/>
                    </a:cubicBezTo>
                    <a:cubicBezTo>
                      <a:pt x="310981" y="1389192"/>
                      <a:pt x="0" y="1078211"/>
                      <a:pt x="0" y="69459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14872" tIns="214872" rIns="214872" bIns="214872" numCol="1" spcCol="1270" anchor="ctr" anchorCtr="0">
                <a:noAutofit/>
              </a:bodyPr>
              <a:lstStyle/>
              <a:p>
                <a:pPr lvl="0" algn="ctr" defTabSz="914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ru-RU" sz="1800" b="0" i="0" kern="1200" dirty="0" smtClean="0">
                    <a:latin typeface="Calibri"/>
                    <a:ea typeface="+mn-ea"/>
                    <a:cs typeface="+mn-cs"/>
                  </a:rPr>
                  <a:t>Клетка</a:t>
                </a:r>
                <a:endParaRPr lang="ru-RU" sz="1800" b="0" i="0" kern="1200" dirty="0">
                  <a:latin typeface="Calibri"/>
                  <a:ea typeface="+mn-ea"/>
                  <a:cs typeface="+mn-cs"/>
                </a:endParaRPr>
              </a:p>
            </p:txBody>
          </p:sp>
        </p:grpSp>
        <p:pic>
          <p:nvPicPr>
            <p:cNvPr id="1029" name="Picture 5" descr="C:\Users\St1mo4ka\Desktop\медальон 2D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03" t="9699" r="23674" b="4077"/>
            <a:stretch/>
          </p:blipFill>
          <p:spPr bwMode="auto">
            <a:xfrm>
              <a:off x="2093762" y="2747293"/>
              <a:ext cx="2011671" cy="1970819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TextBox 16"/>
          <p:cNvSpPr txBox="1"/>
          <p:nvPr/>
        </p:nvSpPr>
        <p:spPr>
          <a:xfrm>
            <a:off x="879599" y="332656"/>
            <a:ext cx="74888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Медальон </a:t>
            </a:r>
            <a:r>
              <a:rPr lang="uk-UA" sz="44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Источник Силы</a:t>
            </a:r>
            <a:endParaRPr lang="ru-RU" sz="44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otype Corsiva" pitchFamily="66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5555917" y="1035522"/>
            <a:ext cx="3400509" cy="5324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700" dirty="0" smtClean="0"/>
              <a:t>Является </a:t>
            </a:r>
            <a:r>
              <a:rPr lang="ru-RU" sz="1700" dirty="0"/>
              <a:t>высокотехнологическим продуктом, изготовленным из хирургической стали, которая помимо обычных примесей содержит специальные химические элементы, качественно изменяющие физико-механические свойства сплава. </a:t>
            </a:r>
          </a:p>
          <a:p>
            <a:r>
              <a:rPr lang="ru-RU" sz="1700" dirty="0"/>
              <a:t>Это позволяет медальону быть не </a:t>
            </a:r>
            <a:r>
              <a:rPr lang="ru-RU" sz="1700" dirty="0" smtClean="0"/>
              <a:t>только красивым украшением</a:t>
            </a:r>
            <a:r>
              <a:rPr lang="ru-RU" sz="1700" dirty="0"/>
              <a:t>, но и носителем специальной информации, предающейся вглубь клеток организма. Запись, в первую очередь, позволяет значительно повысить скорость деления иммунных </a:t>
            </a:r>
            <a:r>
              <a:rPr lang="ru-RU" sz="1700" dirty="0" smtClean="0"/>
              <a:t>клеток регенерацию организма. </a:t>
            </a:r>
            <a:endParaRPr lang="ru-RU" sz="1700" dirty="0"/>
          </a:p>
        </p:txBody>
      </p:sp>
    </p:spTree>
    <p:extLst>
      <p:ext uri="{BB962C8B-B14F-4D97-AF65-F5344CB8AC3E}">
        <p14:creationId xmlns:p14="http://schemas.microsoft.com/office/powerpoint/2010/main" val="37459981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bg1">
                <a:lumMod val="6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599" y="332656"/>
            <a:ext cx="74888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Медальон </a:t>
            </a:r>
            <a:r>
              <a:rPr lang="uk-UA" sz="44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Источник Силы</a:t>
            </a:r>
            <a:endParaRPr lang="ru-RU" sz="44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otype Corsiva" pitchFamily="66" charset="0"/>
            </a:endParaRPr>
          </a:p>
        </p:txBody>
      </p:sp>
      <p:grpSp>
        <p:nvGrpSpPr>
          <p:cNvPr id="15" name="Группа 14"/>
          <p:cNvGrpSpPr/>
          <p:nvPr/>
        </p:nvGrpSpPr>
        <p:grpSpPr>
          <a:xfrm>
            <a:off x="4355976" y="3078712"/>
            <a:ext cx="4536504" cy="3464417"/>
            <a:chOff x="1808693" y="1143595"/>
            <a:chExt cx="6363707" cy="4957734"/>
          </a:xfrm>
        </p:grpSpPr>
        <p:pic>
          <p:nvPicPr>
            <p:cNvPr id="14" name="Picture 5" descr="C:\Users\St1mo4ka\Desktop\медальон 2D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03" t="3039" r="23674" b="-509"/>
            <a:stretch/>
          </p:blipFill>
          <p:spPr bwMode="auto">
            <a:xfrm>
              <a:off x="3750313" y="1898436"/>
              <a:ext cx="2657592" cy="2943224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 descr="http://lisanskimya.balikesir.edu.tr/~n10421/resimler/bag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8693" y="4296543"/>
              <a:ext cx="2458243" cy="1804786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76200" cap="sq">
              <a:solidFill>
                <a:schemeClr val="bg1">
                  <a:lumMod val="95000"/>
                </a:schemeClr>
              </a:solidFill>
              <a:miter lim="800000"/>
            </a:ln>
            <a:effectLst>
              <a:reflection blurRad="12700" stA="28000" endPos="28000" dist="5000" dir="5400000" sy="-100000" algn="bl" rotWithShape="0"/>
            </a:effectLst>
            <a:scene3d>
              <a:camera prst="orthographicFront"/>
              <a:lightRig rig="threePt" dir="t">
                <a:rot lat="0" lon="0" rev="2700000"/>
              </a:lightRig>
            </a:scene3d>
            <a:sp3d>
              <a:bevelT h="38100"/>
              <a:contourClr>
                <a:srgbClr val="C0C0C0"/>
              </a:contourClr>
            </a:sp3d>
            <a:extLst/>
          </p:spPr>
        </p:pic>
        <p:pic>
          <p:nvPicPr>
            <p:cNvPr id="2054" name="Picture 6" descr="http://dic.academic.ru/pictures/wiki/files/50/200px-SEM_Lymphocyte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9144" y="4283992"/>
              <a:ext cx="1905000" cy="1752600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76200" cap="sq">
              <a:solidFill>
                <a:schemeClr val="bg1">
                  <a:lumMod val="95000"/>
                </a:schemeClr>
              </a:solidFill>
              <a:miter lim="800000"/>
            </a:ln>
            <a:effectLst>
              <a:reflection blurRad="12700" stA="28000" endPos="28000" dist="5000" dir="5400000" sy="-100000" algn="bl" rotWithShape="0"/>
            </a:effectLst>
            <a:scene3d>
              <a:camera prst="orthographicFront"/>
              <a:lightRig rig="threePt" dir="t">
                <a:rot lat="0" lon="0" rev="2700000"/>
              </a:lightRig>
            </a:scene3d>
            <a:sp3d>
              <a:bevelT h="38100"/>
              <a:contourClr>
                <a:srgbClr val="C0C0C0"/>
              </a:contourClr>
            </a:sp3d>
            <a:extLst/>
          </p:spPr>
        </p:pic>
        <p:pic>
          <p:nvPicPr>
            <p:cNvPr id="2056" name="Picture 8" descr="http://www.psyho.ru/assets/images/samoocenka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9144" y="1143595"/>
              <a:ext cx="1923256" cy="1923256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76200" cap="sq">
              <a:solidFill>
                <a:schemeClr val="bg1"/>
              </a:solidFill>
              <a:miter lim="800000"/>
            </a:ln>
            <a:effectLst>
              <a:reflection blurRad="12700" stA="28000" endPos="28000" dist="5000" dir="5400000" sy="-100000" algn="bl" rotWithShape="0"/>
            </a:effectLst>
            <a:scene3d>
              <a:camera prst="orthographicFront"/>
              <a:lightRig rig="threePt" dir="t">
                <a:rot lat="0" lon="0" rev="2700000"/>
              </a:lightRig>
            </a:scene3d>
            <a:sp3d>
              <a:bevelT h="38100"/>
              <a:contourClr>
                <a:srgbClr val="C0C0C0"/>
              </a:contourClr>
            </a:sp3d>
            <a:extLst/>
          </p:spPr>
        </p:pic>
      </p:grpSp>
      <p:sp>
        <p:nvSpPr>
          <p:cNvPr id="16" name="Прямоугольник 15"/>
          <p:cNvSpPr/>
          <p:nvPr/>
        </p:nvSpPr>
        <p:spPr>
          <a:xfrm>
            <a:off x="179512" y="974764"/>
            <a:ext cx="871296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700" dirty="0"/>
              <a:t>На базе современных </a:t>
            </a:r>
            <a:r>
              <a:rPr lang="ru-RU" sz="1700" dirty="0" err="1"/>
              <a:t>нанотехнологических</a:t>
            </a:r>
            <a:r>
              <a:rPr lang="ru-RU" sz="1700" dirty="0"/>
              <a:t> разработок была получена уникальная структура, которая излучает скалярную энергию. Действие медальона направлено на процессы резонансного энергетического переноса, которые, в свою очередь, позволяют ощутить специфические характеристики медальона</a:t>
            </a:r>
            <a:r>
              <a:rPr lang="ru-RU" sz="1700" dirty="0" smtClean="0"/>
              <a:t>.</a:t>
            </a:r>
            <a:endParaRPr lang="ru-RU" sz="17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168696" y="2055039"/>
            <a:ext cx="7174031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700" dirty="0"/>
              <a:t>Положительно заряженные электроны, как главный компонент медальона, не нуждаются в подзарядке и другом сервисном обслуживании. А уникальная гравировка с </a:t>
            </a:r>
            <a:r>
              <a:rPr lang="ru-RU" sz="1700" dirty="0" smtClean="0"/>
              <a:t>кодированными символами, </a:t>
            </a:r>
            <a:r>
              <a:rPr lang="ru-RU" sz="1700" dirty="0"/>
              <a:t>рассмотреть которые можно на тыльной стороне медальона, придает изделию </a:t>
            </a:r>
            <a:r>
              <a:rPr lang="ru-RU" sz="1700" dirty="0" smtClean="0"/>
              <a:t>более устойчивую передачу информации</a:t>
            </a:r>
            <a:endParaRPr lang="ru-RU" sz="1700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168694" y="3717032"/>
            <a:ext cx="5555433" cy="2708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700" dirty="0"/>
              <a:t>Главные функции изделия: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1700" dirty="0" smtClean="0"/>
              <a:t>Регенерация организма на клеточном уровне;</a:t>
            </a:r>
            <a:endParaRPr lang="ru-RU" sz="1700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1700" dirty="0"/>
              <a:t>Защита от </a:t>
            </a:r>
            <a:r>
              <a:rPr lang="ru-RU" sz="1700" dirty="0" smtClean="0"/>
              <a:t>электро</a:t>
            </a:r>
            <a:r>
              <a:rPr lang="ru-RU" sz="1700" dirty="0"/>
              <a:t>-</a:t>
            </a:r>
            <a:r>
              <a:rPr lang="ru-RU" sz="1700" dirty="0" smtClean="0"/>
              <a:t>магнитного излучения</a:t>
            </a:r>
            <a:r>
              <a:rPr lang="uk-UA" sz="1700" dirty="0" smtClean="0"/>
              <a:t>;</a:t>
            </a:r>
            <a:endParaRPr lang="ru-RU" sz="1700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1700" dirty="0" smtClean="0"/>
              <a:t>Гармонизация биополя (ауры) владельца;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1700" dirty="0" smtClean="0"/>
              <a:t>Устранение последствий негативного воздействия окружающей среды и энергоинформационной составляющей;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1700" dirty="0" smtClean="0"/>
              <a:t>Улучшение состояния иммунитета и      естественных защитных свойств                 организма.</a:t>
            </a:r>
            <a:endParaRPr lang="ru-RU" sz="1700" dirty="0"/>
          </a:p>
        </p:txBody>
      </p:sp>
    </p:spTree>
    <p:extLst>
      <p:ext uri="{BB962C8B-B14F-4D97-AF65-F5344CB8AC3E}">
        <p14:creationId xmlns:p14="http://schemas.microsoft.com/office/powerpoint/2010/main" val="9444185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bg1">
                <a:lumMod val="6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599" y="332656"/>
            <a:ext cx="74888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dirty="0" err="1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Медальон</a:t>
            </a:r>
            <a:r>
              <a:rPr lang="uk-UA" sz="4400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 </a:t>
            </a:r>
            <a:r>
              <a:rPr lang="uk-UA" sz="4400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Источник</a:t>
            </a:r>
            <a:r>
              <a:rPr lang="uk-UA" sz="44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 </a:t>
            </a:r>
            <a:r>
              <a:rPr lang="uk-UA" sz="4400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Жизни</a:t>
            </a:r>
            <a:endParaRPr lang="ru-RU" sz="44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otype Corsiva" pitchFamily="66" charset="0"/>
            </a:endParaRPr>
          </a:p>
        </p:txBody>
      </p:sp>
      <p:pic>
        <p:nvPicPr>
          <p:cNvPr id="3076" name="Picture 4" descr="http://enelife.ru/wpress/wp-content/uploads/2011/07/4elements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255076"/>
            <a:ext cx="2565168" cy="19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readmas.ru/wp-content/filesall/joga_kak_sest_v_pozu_lotosa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731"/>
          <a:stretch/>
        </p:blipFill>
        <p:spPr bwMode="auto">
          <a:xfrm>
            <a:off x="3491880" y="1130208"/>
            <a:ext cx="1969962" cy="21736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5" name="Прямоугольник 4"/>
          <p:cNvSpPr/>
          <p:nvPr/>
        </p:nvSpPr>
        <p:spPr>
          <a:xfrm>
            <a:off x="193689" y="3573016"/>
            <a:ext cx="387425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Лицевая сторона </a:t>
            </a:r>
            <a:r>
              <a:rPr lang="ru-RU" dirty="0" smtClean="0"/>
              <a:t>медальона </a:t>
            </a:r>
            <a:r>
              <a:rPr lang="ru-RU" dirty="0"/>
              <a:t>содержит специальное рельефное изображение, которое является </a:t>
            </a:r>
            <a:r>
              <a:rPr lang="ru-RU" dirty="0" smtClean="0"/>
              <a:t>эксклюзивным знаком ГЕА </a:t>
            </a:r>
            <a:r>
              <a:rPr lang="ru-RU" dirty="0" err="1" smtClean="0"/>
              <a:t>груп</a:t>
            </a:r>
            <a:r>
              <a:rPr lang="ru-RU" dirty="0" smtClean="0"/>
              <a:t>.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211960" y="3573016"/>
            <a:ext cx="472540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Плохое состояние окружающей среды, </a:t>
            </a:r>
            <a:r>
              <a:rPr lang="ru-RU" dirty="0" smtClean="0"/>
              <a:t>постоянное </a:t>
            </a:r>
            <a:r>
              <a:rPr lang="ru-RU" dirty="0" smtClean="0"/>
              <a:t>электро-магнитное </a:t>
            </a:r>
            <a:r>
              <a:rPr lang="ru-RU" dirty="0" smtClean="0"/>
              <a:t>излучение, </a:t>
            </a:r>
            <a:r>
              <a:rPr lang="ru-RU" dirty="0"/>
              <a:t>которая нас окружает, и другое негативное воздействие не проходит сквозь барьер медальона Источник </a:t>
            </a:r>
            <a:r>
              <a:rPr lang="ru-RU" dirty="0" smtClean="0"/>
              <a:t>Силы. </a:t>
            </a:r>
            <a:r>
              <a:rPr lang="ru-RU" dirty="0"/>
              <a:t>Тело </a:t>
            </a:r>
            <a:r>
              <a:rPr lang="ru-RU" dirty="0" smtClean="0"/>
              <a:t>защищено, а потенциал человека раскрывается, достигая своего апогея, гармонизации внутри человека, что позволяет быть творцом собственной жизни. И все это благодаря улучшению защиты биополя.</a:t>
            </a:r>
            <a:endParaRPr lang="ru-RU" dirty="0"/>
          </a:p>
        </p:txBody>
      </p:sp>
      <p:pic>
        <p:nvPicPr>
          <p:cNvPr id="2" name="Изображение 1" descr="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196752"/>
            <a:ext cx="1872208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9837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bg1">
                <a:lumMod val="6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599" y="332656"/>
            <a:ext cx="74888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Медальон </a:t>
            </a:r>
            <a:r>
              <a:rPr lang="uk-UA" sz="4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Источник Силы</a:t>
            </a:r>
            <a:endParaRPr lang="ru-RU" sz="4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otype Corsiva" pitchFamily="66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932040" y="2420888"/>
            <a:ext cx="44644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Что вы получаете с медальоном? 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Нормализацию работы нервной системы;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Улучшение состояния крови и его циркуляции в организме;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Полноценное здоровое дыхание;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Максимально быструю регенерацию иммунных клеток;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Ускорение обменных процессов;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Стабилизацию артериального давления;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Заряд бодрости и энергии;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-2245" y="982177"/>
            <a:ext cx="925252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700" dirty="0"/>
              <a:t>Свое здоровье можно сохранить, не прибегая к лекарствам и операциям. </a:t>
            </a:r>
            <a:r>
              <a:rPr lang="ru-RU" sz="1700" dirty="0" smtClean="0"/>
              <a:t>Иммунные </a:t>
            </a:r>
            <a:r>
              <a:rPr lang="ru-RU" sz="1700" dirty="0"/>
              <a:t>клетки восстанавливаются под положительным влиянием энергетического медальона Источник </a:t>
            </a:r>
            <a:r>
              <a:rPr lang="ru-RU" sz="1700" dirty="0" smtClean="0"/>
              <a:t>Силы. </a:t>
            </a:r>
            <a:r>
              <a:rPr lang="ru-RU" sz="1700" dirty="0"/>
              <a:t>Носите его каждый день и </a:t>
            </a:r>
            <a:r>
              <a:rPr lang="ru-RU" sz="1700" dirty="0" smtClean="0"/>
              <a:t>вы снизите походы к врачу или исключите их. </a:t>
            </a:r>
            <a:r>
              <a:rPr lang="ru-RU" sz="1700" dirty="0"/>
              <a:t>Почувствуйте силу природы и научные разработки в своих руках. </a:t>
            </a:r>
          </a:p>
          <a:p>
            <a:r>
              <a:rPr lang="ru-RU" sz="1700" dirty="0"/>
              <a:t>У изделия не существует срока годности, а гарантией его качества выступают только положительный опыт его использования.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2014" y="5837208"/>
            <a:ext cx="89844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Первый шаг к здоровому образу жизни – это медальон Источник </a:t>
            </a:r>
            <a:r>
              <a:rPr lang="ru-RU" dirty="0" smtClean="0"/>
              <a:t>Силы, </a:t>
            </a:r>
            <a:r>
              <a:rPr lang="ru-RU" dirty="0"/>
              <a:t>который станет отличным подарком от сердца для ваших родных и близких.</a:t>
            </a:r>
          </a:p>
        </p:txBody>
      </p:sp>
      <p:pic>
        <p:nvPicPr>
          <p:cNvPr id="1026" name="Picture 2" descr="C:\Users\St1mo4ka\Desktop\медальон прямоугольный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8" r="25467" b="11102"/>
          <a:stretch/>
        </p:blipFill>
        <p:spPr bwMode="auto">
          <a:xfrm>
            <a:off x="482224" y="2736502"/>
            <a:ext cx="2543176" cy="2425973"/>
          </a:xfrm>
          <a:prstGeom prst="rect">
            <a:avLst/>
          </a:prstGeom>
          <a:ln>
            <a:noFill/>
          </a:ln>
          <a:effectLst>
            <a:softEdge rad="190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t1mo4ka\Desktop\медальон 2D вид сбоку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77" t="15375" r="17413" b="30779"/>
          <a:stretch/>
        </p:blipFill>
        <p:spPr bwMode="auto">
          <a:xfrm>
            <a:off x="1877948" y="4354108"/>
            <a:ext cx="2353147" cy="1384204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St1mo4ka\Desktop\медальон 2D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2" t="8264" r="24878" b="5601"/>
          <a:stretch/>
        </p:blipFill>
        <p:spPr bwMode="auto">
          <a:xfrm>
            <a:off x="2804666" y="2550824"/>
            <a:ext cx="1810221" cy="2034344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7313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bg1">
                <a:lumMod val="6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599" y="332656"/>
            <a:ext cx="74888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Медальон </a:t>
            </a:r>
            <a:r>
              <a:rPr lang="uk-UA" sz="4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Источник Силы</a:t>
            </a:r>
            <a:endParaRPr lang="ru-RU" sz="4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otype Corsiva" pitchFamily="66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79512" y="1099686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Как все выглядит на клеточном уровне? Энергетическая коррекция – это основной из способов оживить организм путем создания непривычных для него условий на базе </a:t>
            </a:r>
            <a:r>
              <a:rPr lang="ru-RU" dirty="0" smtClean="0"/>
              <a:t>скалярной </a:t>
            </a:r>
            <a:r>
              <a:rPr lang="ru-RU" dirty="0"/>
              <a:t>энергии. Медальон сглаживает амплитуду и спектр работы клеток в организме, что позволяет избавиться от результатов постоянного излучения извне (электромагнитного, вибрирующего и биологического).  </a:t>
            </a:r>
          </a:p>
        </p:txBody>
      </p:sp>
      <p:pic>
        <p:nvPicPr>
          <p:cNvPr id="2050" name="Picture 2" descr="http://www.energpolarit.com/images/img_why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9"/>
          <a:stretch/>
        </p:blipFill>
        <p:spPr bwMode="auto">
          <a:xfrm>
            <a:off x="5940152" y="1102097"/>
            <a:ext cx="1913199" cy="273960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3347864" y="4293096"/>
            <a:ext cx="57961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Все эксперименты </a:t>
            </a:r>
            <a:r>
              <a:rPr lang="ru-RU" dirty="0" smtClean="0"/>
              <a:t>были проведены в институте имени </a:t>
            </a:r>
            <a:r>
              <a:rPr lang="ru-RU" dirty="0" err="1" smtClean="0"/>
              <a:t>Сысина</a:t>
            </a:r>
            <a:r>
              <a:rPr lang="ru-RU" dirty="0" smtClean="0"/>
              <a:t>, город Москва, в лаборатории биофизики воды, под руководством академика </a:t>
            </a:r>
            <a:r>
              <a:rPr lang="ru-RU" dirty="0" err="1" smtClean="0"/>
              <a:t>Зенина</a:t>
            </a:r>
            <a:r>
              <a:rPr lang="ru-RU" dirty="0" smtClean="0"/>
              <a:t> С. В.</a:t>
            </a:r>
            <a:endParaRPr lang="ru-RU" dirty="0"/>
          </a:p>
        </p:txBody>
      </p:sp>
      <p:pic>
        <p:nvPicPr>
          <p:cNvPr id="2052" name="Picture 4" descr="http://journal.nss.in.ua/images/illustracii/aura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822" b="6699"/>
          <a:stretch/>
        </p:blipFill>
        <p:spPr bwMode="auto">
          <a:xfrm>
            <a:off x="179512" y="4235298"/>
            <a:ext cx="2929225" cy="20387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0370929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bg1">
                <a:lumMod val="6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599" y="332656"/>
            <a:ext cx="74888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Медальон </a:t>
            </a:r>
            <a:r>
              <a:rPr lang="uk-UA" sz="4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Источник </a:t>
            </a:r>
            <a:r>
              <a:rPr lang="uk-UA" sz="4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Силы</a:t>
            </a:r>
            <a:endParaRPr lang="ru-RU" sz="4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otype Corsiva" pitchFamily="66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28700" y="1100579"/>
            <a:ext cx="87129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Положительно заряженные электроны поэтапно проникают в клетки к самому ядру, тем самым не повреждая их мембрану и другие составляющие. Вместе с ними организм подвергается положительному воздействию энергетического отпечатка.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2220828"/>
            <a:ext cx="4572000" cy="40164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700" dirty="0"/>
              <a:t>Сам состав медальона позволяет на протяжении длительного периода времени нормализировать физико-химические процессы на клеточном уровне и предупреждать массу разноплановых болезней, которые, в том числе, связаны и с влиянием окружающей среды: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1700" dirty="0"/>
              <a:t>Повышение стрессоустойчивости организма;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1700" dirty="0"/>
              <a:t>Улучшение работоспособности на протяжении длительного времени;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1700" dirty="0"/>
              <a:t>Тренировка защитных сил организма;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1700" dirty="0"/>
              <a:t>Снижение риска образования группировок тромбоцитов в кровеносной системе.</a:t>
            </a:r>
          </a:p>
        </p:txBody>
      </p:sp>
      <p:pic>
        <p:nvPicPr>
          <p:cNvPr id="3074" name="Picture 2" descr="http://selfhacker.ru/wp-content/uploads/images/256_0_7625ee44d960052ebf51bb11b22263b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828" y="2023909"/>
            <a:ext cx="1868973" cy="165871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mjjm.ru/images/stories/food/pochemu_nizkoe_davlenie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528" y="3682623"/>
            <a:ext cx="1866617" cy="124246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img.pandoraopen.ru/http:/newspark.net.ua/wp-content/uploads/2012/02/4eb829399448-300x296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9519" y="4984852"/>
            <a:ext cx="1636457" cy="161463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kuking.net/pictures/section/10/10_479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577" y="3819671"/>
            <a:ext cx="1584575" cy="19725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41252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bg1">
                <a:lumMod val="6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599" y="332656"/>
            <a:ext cx="74888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Медальон </a:t>
            </a:r>
            <a:r>
              <a:rPr lang="uk-UA" sz="4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Источник </a:t>
            </a:r>
            <a:r>
              <a:rPr lang="uk-UA" sz="4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Силы</a:t>
            </a:r>
            <a:endParaRPr lang="ru-RU" sz="4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otype Corsiva" pitchFamily="66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952873" y="4653136"/>
            <a:ext cx="719992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5400" dirty="0" err="1" smtClean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Спасибо</a:t>
            </a:r>
            <a:r>
              <a:rPr lang="uk-UA" sz="5400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 за </a:t>
            </a:r>
            <a:r>
              <a:rPr lang="uk-UA" sz="5400" dirty="0" err="1" smtClean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внимание</a:t>
            </a:r>
            <a:endParaRPr lang="ru-RU" sz="5400" dirty="0">
              <a:solidFill>
                <a:srgbClr val="FF6600"/>
              </a:solidFill>
            </a:endParaRPr>
          </a:p>
        </p:txBody>
      </p:sp>
      <p:pic>
        <p:nvPicPr>
          <p:cNvPr id="11" name="Picture 4" descr="C:\Users\St1mo4ka\Desktop\медальон 2D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2" t="8264" r="24878" b="5601"/>
          <a:stretch/>
        </p:blipFill>
        <p:spPr bwMode="auto">
          <a:xfrm>
            <a:off x="6074493" y="1700808"/>
            <a:ext cx="2169915" cy="2438572"/>
          </a:xfrm>
          <a:prstGeom prst="ellipse">
            <a:avLst/>
          </a:prstGeom>
          <a:ln>
            <a:noFill/>
          </a:ln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89854" y="2106721"/>
            <a:ext cx="4862266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</a:t>
            </a:r>
            <a:r>
              <a:rPr lang="ru-RU" dirty="0" smtClean="0"/>
              <a:t>едальоны </a:t>
            </a:r>
            <a:r>
              <a:rPr lang="ru-RU" dirty="0"/>
              <a:t>«Источник Силы» выпущены для простого, эффективного и удобного применения новейших технологий в повседневной жизни. И воспользоваться этим может каждый </a:t>
            </a:r>
            <a:r>
              <a:rPr lang="ru-RU" dirty="0" smtClean="0"/>
              <a:t>человек эксклюзивно для компании ГЕА групп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20615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S10201166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A63A406-80C8-4B37-9131-F042E82F862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TS102011660</Template>
  <TotalTime>0</TotalTime>
  <Words>1128</Words>
  <Application>Microsoft Macintosh PowerPoint</Application>
  <PresentationFormat>Экран (4:3)</PresentationFormat>
  <Paragraphs>87</Paragraphs>
  <Slides>7</Slides>
  <Notes>7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TS102011660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2012-11-25T14:05:56Z</dcterms:created>
  <dcterms:modified xsi:type="dcterms:W3CDTF">2012-11-25T17:41:24Z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TC020116609991</vt:lpwstr>
  </property>
</Properties>
</file>